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notesSlides/notesSlide27.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8.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9.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4.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757" r:id="rId4"/>
    <p:sldMasterId id="2147483792" r:id="rId5"/>
  </p:sldMasterIdLst>
  <p:notesMasterIdLst>
    <p:notesMasterId r:id="rId77"/>
  </p:notesMasterIdLst>
  <p:handoutMasterIdLst>
    <p:handoutMasterId r:id="rId78"/>
  </p:handoutMasterIdLst>
  <p:sldIdLst>
    <p:sldId id="2249" r:id="rId6"/>
    <p:sldId id="2728" r:id="rId7"/>
    <p:sldId id="2147480107" r:id="rId8"/>
    <p:sldId id="2147480126" r:id="rId9"/>
    <p:sldId id="2147480257" r:id="rId10"/>
    <p:sldId id="2147480367" r:id="rId11"/>
    <p:sldId id="2147480363" r:id="rId12"/>
    <p:sldId id="2147480373" r:id="rId13"/>
    <p:sldId id="2147480275" r:id="rId14"/>
    <p:sldId id="2147480249" r:id="rId15"/>
    <p:sldId id="2147480303" r:id="rId16"/>
    <p:sldId id="2147480326" r:id="rId17"/>
    <p:sldId id="2147480308" r:id="rId18"/>
    <p:sldId id="2147480343" r:id="rId19"/>
    <p:sldId id="2147480344" r:id="rId20"/>
    <p:sldId id="2147480129" r:id="rId21"/>
    <p:sldId id="2147480309" r:id="rId22"/>
    <p:sldId id="2147480364" r:id="rId23"/>
    <p:sldId id="2147480319" r:id="rId24"/>
    <p:sldId id="2147480327" r:id="rId25"/>
    <p:sldId id="2147480328" r:id="rId26"/>
    <p:sldId id="2147480329" r:id="rId27"/>
    <p:sldId id="2147480323" r:id="rId28"/>
    <p:sldId id="2147480365" r:id="rId29"/>
    <p:sldId id="2147480324" r:id="rId30"/>
    <p:sldId id="2147480258" r:id="rId31"/>
    <p:sldId id="2147480356" r:id="rId32"/>
    <p:sldId id="2147480362" r:id="rId33"/>
    <p:sldId id="2147480299" r:id="rId34"/>
    <p:sldId id="2147480300" r:id="rId35"/>
    <p:sldId id="2147480310" r:id="rId36"/>
    <p:sldId id="2147480311" r:id="rId37"/>
    <p:sldId id="2147480312" r:id="rId38"/>
    <p:sldId id="2147480346" r:id="rId39"/>
    <p:sldId id="2147480369" r:id="rId40"/>
    <p:sldId id="2147480339" r:id="rId41"/>
    <p:sldId id="2147480317" r:id="rId42"/>
    <p:sldId id="2147480341" r:id="rId43"/>
    <p:sldId id="2147480318" r:id="rId44"/>
    <p:sldId id="2296" r:id="rId45"/>
    <p:sldId id="2147480371" r:id="rId46"/>
    <p:sldId id="2147480137" r:id="rId47"/>
    <p:sldId id="2147480166" r:id="rId48"/>
    <p:sldId id="2147480167" r:id="rId49"/>
    <p:sldId id="2147480170" r:id="rId50"/>
    <p:sldId id="2147480370" r:id="rId51"/>
    <p:sldId id="2147480280" r:id="rId52"/>
    <p:sldId id="2147480377" r:id="rId53"/>
    <p:sldId id="2147480282" r:id="rId54"/>
    <p:sldId id="2147480283" r:id="rId55"/>
    <p:sldId id="2147480284" r:id="rId56"/>
    <p:sldId id="2147480332" r:id="rId57"/>
    <p:sldId id="2147480289" r:id="rId58"/>
    <p:sldId id="2147480336" r:id="rId59"/>
    <p:sldId id="2147480378" r:id="rId60"/>
    <p:sldId id="2147480379" r:id="rId61"/>
    <p:sldId id="2147480380" r:id="rId62"/>
    <p:sldId id="2147480381" r:id="rId63"/>
    <p:sldId id="2147480382" r:id="rId64"/>
    <p:sldId id="2147480383" r:id="rId65"/>
    <p:sldId id="2147480384" r:id="rId66"/>
    <p:sldId id="2147480385" r:id="rId67"/>
    <p:sldId id="2147480386" r:id="rId68"/>
    <p:sldId id="2147480387" r:id="rId69"/>
    <p:sldId id="2147480342" r:id="rId70"/>
    <p:sldId id="2147480347" r:id="rId71"/>
    <p:sldId id="2147480368" r:id="rId72"/>
    <p:sldId id="2147480372" r:id="rId73"/>
    <p:sldId id="2147480351" r:id="rId74"/>
    <p:sldId id="2147480353" r:id="rId75"/>
    <p:sldId id="2241"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6" userDrawn="1">
          <p15:clr>
            <a:srgbClr val="A4A3A4"/>
          </p15:clr>
        </p15:guide>
        <p15:guide id="2" pos="2865" userDrawn="1">
          <p15:clr>
            <a:srgbClr val="A4A3A4"/>
          </p15:clr>
        </p15:guide>
        <p15:guide id="3" orient="horz" pos="414" userDrawn="1">
          <p15:clr>
            <a:srgbClr val="A4A3A4"/>
          </p15:clr>
        </p15:guide>
        <p15:guide id="4" pos="6153"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guide id="3" orient="horz" pos="2880">
          <p15:clr>
            <a:srgbClr val="A4A3A4"/>
          </p15:clr>
        </p15:guide>
        <p15:guide id="4"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EC2C05-A924-A413-112D-B5202D1F5F6E}" name="Kathrynn Zhang" initials="KZ" userId="S::Kathrynn@bluemarbleresearch.co.uk::4c1c1127-81f6-4136-aea2-4c28a980d949" providerId="AD"/>
  <p188:author id="{B6B4DA2E-7554-34E0-5D36-2FE66E3AD2EE}" name="Georgina Culliford" initials="GC" userId="S::georgina.culliford_qaresearch.co.uk#ext#@embgroup1.onmicrosoft.com::445f77c7-f21a-4cc7-aa23-94f3238bd035" providerId="AD"/>
  <p188:author id="{516BF652-2792-5F12-63EE-0C806349B154}" name="Olivier Boelman" initials="OB" userId="S::Olivier@bluemarbleresearch.co.uk::a669dfa5-57f5-4ca1-acb7-c6537d92bf85" providerId="AD"/>
  <p188:author id="{C672AC54-D7B6-E739-7676-827C27459BE1}" name="Georgina Culliford" initials="GC" userId="S::g.culliford@pyetait.com::2373dab5-7efe-4383-84cb-1e9542afa668" providerId="AD"/>
  <p188:author id="{FD35F460-9ABD-8D27-790E-221F73DE9B84}" name="Georgina Bride" initials="" userId="S::georgina@bluemarbleresearch.co.uk::9ae7ff25-b32f-44e5-bac9-f3377fc81b80" providerId="AD"/>
  <p188:author id="{D39B4C71-DC8F-35E1-79B4-C881EBD20245}" name="Jessie Reddin" initials="JR" userId="S::jessie@bluemarbleresearch.co.uk::b1bc4644-9735-49ea-adfd-91eedfdf7509" providerId="AD"/>
  <p188:author id="{E8098278-F6C0-2FDE-368E-377B01CB919F}" name="Amelie Treppass" initials="AT" userId="S::amelie@bluemarbleresearch.co.uk::8229b39b-2eee-46ee-9e88-e5f0fcee50cb" providerId="AD"/>
  <p188:author id="{DBF88E7B-C02E-102F-E332-20D9D4743E73}" name="Emma Partridge" initials="EP" userId="S::Emma@bluemarbleresearch.co.uk::770d8f20-3d67-47ae-9825-c640e8c74a37" providerId="AD"/>
  <p188:author id="{654C5380-7FF7-ACF7-648C-730298B641E2}" name="Emily Pechey" initials="EP" userId="S::emily@bluemarbleresearch.co.uk::f1125889-fb7e-43ad-8927-c6883bf0840b" providerId="AD"/>
  <p188:author id="{9299C7BE-E1BE-27A1-2577-A398A06EA9E1}" name="Kathrynn Zhang" initials="KZ" userId="S::kathrynn@bluemarbleresearch.co.uk::4c1c1127-81f6-4136-aea2-4c28a980d949" providerId="AD"/>
  <p188:author id="{5D9997E5-1827-AB9A-173A-1500ECA65C2A}" name="Tom Roberts" initials="TR" userId="S::TomR@bluemarbleresearch.co.uk::db4c766f-65d2-4341-b290-423b8e28e3ed" providerId="AD"/>
  <p188:author id="{6A645AE7-2C2A-AD1D-D256-83376D2F8B27}" name="Emma Partridge" initials="EP" userId="S::emma@bluemarbleresearch.co.uk::bcc01f17-296b-417a-bee8-ba906152f9a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 Clarkson" initials="TC" lastIdx="17" clrIdx="6">
    <p:extLst>
      <p:ext uri="{19B8F6BF-5375-455C-9EA6-DF929625EA0E}">
        <p15:presenceInfo xmlns:p15="http://schemas.microsoft.com/office/powerpoint/2012/main" userId="S::tom@bluemarbleresearch.co.uk::5d71c2e0-f4d5-4732-a707-a97ce97fad05" providerId="AD"/>
      </p:ext>
    </p:extLst>
  </p:cmAuthor>
  <p:cmAuthor id="1" name="lynne tinsley" initials="LT" lastIdx="1" clrIdx="0"/>
  <p:cmAuthor id="8" name="JJ Tomlinson" initials="JT" lastIdx="7" clrIdx="7">
    <p:extLst>
      <p:ext uri="{19B8F6BF-5375-455C-9EA6-DF929625EA0E}">
        <p15:presenceInfo xmlns:p15="http://schemas.microsoft.com/office/powerpoint/2012/main" userId="S::jj@bluemarbleresearch.co.uk::5ab9fdc7-6c19-4f04-b951-44fe48ffe592" providerId="AD"/>
      </p:ext>
    </p:extLst>
  </p:cmAuthor>
  <p:cmAuthor id="2" name="Emma Partridge" initials="EP" lastIdx="1" clrIdx="1">
    <p:extLst>
      <p:ext uri="{19B8F6BF-5375-455C-9EA6-DF929625EA0E}">
        <p15:presenceInfo xmlns:p15="http://schemas.microsoft.com/office/powerpoint/2012/main" userId="S-1-5-21-2326648386-1772474876-1036340894-1121" providerId="AD"/>
      </p:ext>
    </p:extLst>
  </p:cmAuthor>
  <p:cmAuthor id="3" name="Ben Potts" initials="BP" lastIdx="12" clrIdx="2">
    <p:extLst>
      <p:ext uri="{19B8F6BF-5375-455C-9EA6-DF929625EA0E}">
        <p15:presenceInfo xmlns:p15="http://schemas.microsoft.com/office/powerpoint/2012/main" userId="S::Ben@bluemarbleresearch.co.uk::54da01ff-ecbb-4737-9c63-bf615c932733" providerId="AD"/>
      </p:ext>
    </p:extLst>
  </p:cmAuthor>
  <p:cmAuthor id="4" name="Emma Partridge" initials="EP [2]" lastIdx="14" clrIdx="3">
    <p:extLst>
      <p:ext uri="{19B8F6BF-5375-455C-9EA6-DF929625EA0E}">
        <p15:presenceInfo xmlns:p15="http://schemas.microsoft.com/office/powerpoint/2012/main" userId="S::Emma@bluemarbleresearch.co.uk::770d8f20-3d67-47ae-9825-c640e8c74a37" providerId="AD"/>
      </p:ext>
    </p:extLst>
  </p:cmAuthor>
  <p:cmAuthor id="5" name="Victoria Ulph" initials="VU" lastIdx="1" clrIdx="4">
    <p:extLst>
      <p:ext uri="{19B8F6BF-5375-455C-9EA6-DF929625EA0E}">
        <p15:presenceInfo xmlns:p15="http://schemas.microsoft.com/office/powerpoint/2012/main" userId="S::Victoria@bluemarbleresearch.co.uk::1a8bf13f-437e-4624-af4f-37d835fa9b3c" providerId="AD"/>
      </p:ext>
    </p:extLst>
  </p:cmAuthor>
  <p:cmAuthor id="6" name="Leo Boot" initials="LB" lastIdx="13" clrIdx="5">
    <p:extLst>
      <p:ext uri="{19B8F6BF-5375-455C-9EA6-DF929625EA0E}">
        <p15:presenceInfo xmlns:p15="http://schemas.microsoft.com/office/powerpoint/2012/main" userId="Leo Boo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968"/>
    <a:srgbClr val="4BACC6"/>
    <a:srgbClr val="FDA88E"/>
    <a:srgbClr val="A32E09"/>
    <a:srgbClr val="FDC6B5"/>
    <a:srgbClr val="CCCCFF"/>
    <a:srgbClr val="33631B"/>
    <a:srgbClr val="224212"/>
    <a:srgbClr val="D2EAE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1D8175-67B7-4E2C-B8E4-6F5F6045AD3B}" v="8802" dt="2026-04-16T15:54:01.269"/>
    <p1510:client id="{328ABB16-9CB6-4788-9887-01FC474C1F2E}" v="129" dt="2026-04-16T15:54:52.529"/>
    <p1510:client id="{AA6FD4A4-3AB9-4BE7-9155-4BD7DC96C9A5}" v="13510" dt="2026-04-16T16:03:53.236"/>
    <p1510:client id="{BDD19FA0-5835-5894-CDB4-BFCFA466C4D3}" v="5" dt="2026-04-16T08:27:26.367"/>
    <p1510:client id="{E5E4C85D-984B-4EEA-AFEC-9C78ED540EBD}" v="2" dt="2026-04-16T10:22:36.194"/>
    <p1510:client id="{EC615A5C-76B9-4D9C-8DE2-697FF20BE83B}" v="2438" dt="2026-04-16T12:52:37.856"/>
    <p1510:client id="{FF1D7751-234C-408C-A2CC-C2996FEEFD2F}" v="820" dt="2026-04-16T14:45:33.2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102"/>
      </p:cViewPr>
      <p:guideLst>
        <p:guide orient="horz" pos="2886"/>
        <p:guide pos="2865"/>
        <p:guide orient="horz" pos="414"/>
        <p:guide pos="6153"/>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160"/>
        <p:guide pos="2880"/>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Very important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Stakeholders</c:v>
                </c:pt>
                <c:pt idx="1">
                  <c:v>People who live / work near the potential route</c:v>
                </c:pt>
                <c:pt idx="2">
                  <c:v>Wider public</c:v>
                </c:pt>
              </c:strCache>
            </c:strRef>
          </c:cat>
          <c:val>
            <c:numRef>
              <c:f>Sheet1!$B$2:$B$4</c:f>
              <c:numCache>
                <c:formatCode>0</c:formatCode>
                <c:ptCount val="3"/>
                <c:pt idx="0">
                  <c:v>13</c:v>
                </c:pt>
                <c:pt idx="1">
                  <c:v>17</c:v>
                </c:pt>
                <c:pt idx="2">
                  <c:v>5</c:v>
                </c:pt>
              </c:numCache>
            </c:numRef>
          </c:val>
          <c:extLst>
            <c:ext xmlns:c16="http://schemas.microsoft.com/office/drawing/2014/chart" uri="{C3380CC4-5D6E-409C-BE32-E72D297353CC}">
              <c16:uniqueId val="{00000000-1F34-4FCF-81EC-7A84754CE8AC}"/>
            </c:ext>
          </c:extLst>
        </c:ser>
        <c:ser>
          <c:idx val="1"/>
          <c:order val="1"/>
          <c:tx>
            <c:strRef>
              <c:f>Sheet1!$C$1</c:f>
              <c:strCache>
                <c:ptCount val="1"/>
                <c:pt idx="0">
                  <c:v>Somewhat important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Stakeholders</c:v>
                </c:pt>
                <c:pt idx="1">
                  <c:v>People who live / work near the potential route</c:v>
                </c:pt>
                <c:pt idx="2">
                  <c:v>Wider public</c:v>
                </c:pt>
              </c:strCache>
            </c:strRef>
          </c:cat>
          <c:val>
            <c:numRef>
              <c:f>Sheet1!$C$2:$C$4</c:f>
              <c:numCache>
                <c:formatCode>0</c:formatCode>
                <c:ptCount val="3"/>
                <c:pt idx="0">
                  <c:v>15</c:v>
                </c:pt>
                <c:pt idx="1">
                  <c:v>10</c:v>
                </c:pt>
                <c:pt idx="2">
                  <c:v>11</c:v>
                </c:pt>
              </c:numCache>
            </c:numRef>
          </c:val>
          <c:extLst>
            <c:ext xmlns:c16="http://schemas.microsoft.com/office/drawing/2014/chart" uri="{C3380CC4-5D6E-409C-BE32-E72D297353CC}">
              <c16:uniqueId val="{00000001-1F34-4FCF-81EC-7A84754CE8AC}"/>
            </c:ext>
          </c:extLst>
        </c:ser>
        <c:ser>
          <c:idx val="2"/>
          <c:order val="2"/>
          <c:tx>
            <c:strRef>
              <c:f>Sheet1!$D$1</c:f>
              <c:strCache>
                <c:ptCount val="1"/>
                <c:pt idx="0">
                  <c:v>Neither important nor unimportant</c:v>
                </c:pt>
              </c:strCache>
            </c:strRef>
          </c:tx>
          <c:spPr>
            <a:solidFill>
              <a:schemeClr val="bg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Stakeholders</c:v>
                </c:pt>
                <c:pt idx="1">
                  <c:v>People who live / work near the potential route</c:v>
                </c:pt>
                <c:pt idx="2">
                  <c:v>Wider public</c:v>
                </c:pt>
              </c:strCache>
            </c:strRef>
          </c:cat>
          <c:val>
            <c:numRef>
              <c:f>Sheet1!$D$2:$D$4</c:f>
              <c:numCache>
                <c:formatCode>0</c:formatCode>
                <c:ptCount val="3"/>
                <c:pt idx="0">
                  <c:v>2</c:v>
                </c:pt>
                <c:pt idx="1">
                  <c:v>1</c:v>
                </c:pt>
                <c:pt idx="2">
                  <c:v>5</c:v>
                </c:pt>
              </c:numCache>
            </c:numRef>
          </c:val>
          <c:extLst>
            <c:ext xmlns:c16="http://schemas.microsoft.com/office/drawing/2014/chart" uri="{C3380CC4-5D6E-409C-BE32-E72D297353CC}">
              <c16:uniqueId val="{00000002-1F34-4FCF-81EC-7A84754CE8AC}"/>
            </c:ext>
          </c:extLst>
        </c:ser>
        <c:ser>
          <c:idx val="3"/>
          <c:order val="3"/>
          <c:tx>
            <c:strRef>
              <c:f>Sheet1!$E$1</c:f>
              <c:strCache>
                <c:ptCount val="1"/>
                <c:pt idx="0">
                  <c:v>Not very important </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Stakeholders</c:v>
                </c:pt>
                <c:pt idx="1">
                  <c:v>People who live / work near the potential route</c:v>
                </c:pt>
                <c:pt idx="2">
                  <c:v>Wider public</c:v>
                </c:pt>
              </c:strCache>
            </c:strRef>
          </c:cat>
          <c:val>
            <c:numRef>
              <c:f>Sheet1!$E$2:$E$4</c:f>
              <c:numCache>
                <c:formatCode>0</c:formatCode>
                <c:ptCount val="3"/>
                <c:pt idx="0">
                  <c:v>1</c:v>
                </c:pt>
                <c:pt idx="1">
                  <c:v>2</c:v>
                </c:pt>
                <c:pt idx="2">
                  <c:v>9</c:v>
                </c:pt>
              </c:numCache>
            </c:numRef>
          </c:val>
          <c:extLst>
            <c:ext xmlns:c16="http://schemas.microsoft.com/office/drawing/2014/chart" uri="{C3380CC4-5D6E-409C-BE32-E72D297353CC}">
              <c16:uniqueId val="{00000003-1F34-4FCF-81EC-7A84754CE8AC}"/>
            </c:ext>
          </c:extLst>
        </c:ser>
        <c:ser>
          <c:idx val="4"/>
          <c:order val="4"/>
          <c:tx>
            <c:strRef>
              <c:f>Sheet1!$F$1</c:f>
              <c:strCache>
                <c:ptCount val="1"/>
                <c:pt idx="0">
                  <c:v>Not at all important</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Stakeholders</c:v>
                </c:pt>
                <c:pt idx="1">
                  <c:v>People who live / work near the potential route</c:v>
                </c:pt>
                <c:pt idx="2">
                  <c:v>Wider public</c:v>
                </c:pt>
              </c:strCache>
            </c:strRef>
          </c:cat>
          <c:val>
            <c:numRef>
              <c:f>Sheet1!$F$2:$F$4</c:f>
              <c:numCache>
                <c:formatCode>0</c:formatCode>
                <c:ptCount val="3"/>
                <c:pt idx="0">
                  <c:v>0</c:v>
                </c:pt>
                <c:pt idx="1">
                  <c:v>1</c:v>
                </c:pt>
                <c:pt idx="2">
                  <c:v>1</c:v>
                </c:pt>
              </c:numCache>
            </c:numRef>
          </c:val>
          <c:extLst>
            <c:ext xmlns:c16="http://schemas.microsoft.com/office/drawing/2014/chart" uri="{C3380CC4-5D6E-409C-BE32-E72D297353CC}">
              <c16:uniqueId val="{00000004-1F34-4FCF-81EC-7A84754CE8AC}"/>
            </c:ext>
          </c:extLst>
        </c:ser>
        <c:dLbls>
          <c:dLblPos val="ctr"/>
          <c:showLegendKey val="0"/>
          <c:showVal val="1"/>
          <c:showCatName val="0"/>
          <c:showSerName val="0"/>
          <c:showPercent val="0"/>
          <c:showBubbleSize val="0"/>
        </c:dLbls>
        <c:gapWidth val="150"/>
        <c:overlap val="100"/>
        <c:axId val="346871520"/>
        <c:axId val="346876320"/>
      </c:barChart>
      <c:catAx>
        <c:axId val="34687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6876320"/>
        <c:crosses val="autoZero"/>
        <c:auto val="1"/>
        <c:lblAlgn val="ctr"/>
        <c:lblOffset val="100"/>
        <c:noMultiLvlLbl val="0"/>
      </c:catAx>
      <c:valAx>
        <c:axId val="346876320"/>
        <c:scaling>
          <c:orientation val="minMax"/>
        </c:scaling>
        <c:delete val="1"/>
        <c:axPos val="l"/>
        <c:numFmt formatCode="0%" sourceLinked="1"/>
        <c:majorTickMark val="none"/>
        <c:minorTickMark val="none"/>
        <c:tickLblPos val="nextTo"/>
        <c:crossAx val="346871520"/>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6931576261300671"/>
          <c:y val="0.10849697571269723"/>
          <c:w val="0.80522127442403035"/>
          <c:h val="0.86705666762963196"/>
        </c:manualLayout>
      </c:layout>
      <c:barChart>
        <c:barDir val="bar"/>
        <c:grouping val="percentStacked"/>
        <c:varyColors val="0"/>
        <c:ser>
          <c:idx val="0"/>
          <c:order val="0"/>
          <c:tx>
            <c:strRef>
              <c:f>Sheet1!$B$1</c:f>
              <c:strCache>
                <c:ptCount val="1"/>
                <c:pt idx="0">
                  <c:v>Strongly disagree</c:v>
                </c:pt>
              </c:strCache>
            </c:strRef>
          </c:tx>
          <c:spPr>
            <a:solidFill>
              <a:schemeClr val="accent6">
                <a:lumMod val="50000"/>
              </a:schemeClr>
            </a:solidFill>
            <a:ln>
              <a:noFill/>
            </a:ln>
            <a:effectLst/>
          </c:spPr>
          <c:invertIfNegative val="0"/>
          <c:dLbls>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32DE-4D00-B429-54657FBC95D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Sheet1!$A$2:$A$12</c:f>
              <c:strCache>
                <c:ptCount val="11"/>
                <c:pt idx="0">
                  <c:v>Wave 3</c:v>
                </c:pt>
                <c:pt idx="1">
                  <c:v>Wave 2</c:v>
                </c:pt>
                <c:pt idx="2">
                  <c:v>Wave 1</c:v>
                </c:pt>
                <c:pt idx="4">
                  <c:v>Wave 3</c:v>
                </c:pt>
                <c:pt idx="5">
                  <c:v>Wave 2</c:v>
                </c:pt>
                <c:pt idx="6">
                  <c:v>Wave 1</c:v>
                </c:pt>
                <c:pt idx="8">
                  <c:v>Wave 3</c:v>
                </c:pt>
                <c:pt idx="9">
                  <c:v>Wave 2</c:v>
                </c:pt>
                <c:pt idx="10">
                  <c:v>Wave 1</c:v>
                </c:pt>
              </c:strCache>
            </c:strRef>
          </c:cat>
          <c:val>
            <c:numRef>
              <c:f>Sheet1!$B$2:$B$12</c:f>
              <c:numCache>
                <c:formatCode>General</c:formatCode>
                <c:ptCount val="11"/>
                <c:pt idx="0">
                  <c:v>0</c:v>
                </c:pt>
                <c:pt idx="1">
                  <c:v>0</c:v>
                </c:pt>
                <c:pt idx="2">
                  <c:v>0</c:v>
                </c:pt>
                <c:pt idx="4">
                  <c:v>1</c:v>
                </c:pt>
                <c:pt idx="5">
                  <c:v>0</c:v>
                </c:pt>
                <c:pt idx="6">
                  <c:v>0</c:v>
                </c:pt>
                <c:pt idx="8">
                  <c:v>0</c:v>
                </c:pt>
                <c:pt idx="9">
                  <c:v>0</c:v>
                </c:pt>
                <c:pt idx="10">
                  <c:v>0</c:v>
                </c:pt>
              </c:numCache>
            </c:numRef>
          </c:val>
          <c:extLst>
            <c:ext xmlns:c16="http://schemas.microsoft.com/office/drawing/2014/chart" uri="{C3380CC4-5D6E-409C-BE32-E72D297353CC}">
              <c16:uniqueId val="{00000001-A0A1-44F0-94EF-A2870288CA14}"/>
            </c:ext>
          </c:extLst>
        </c:ser>
        <c:ser>
          <c:idx val="1"/>
          <c:order val="1"/>
          <c:tx>
            <c:strRef>
              <c:f>Sheet1!$C$1</c:f>
              <c:strCache>
                <c:ptCount val="1"/>
                <c:pt idx="0">
                  <c:v>Disagree</c:v>
                </c:pt>
              </c:strCache>
            </c:strRef>
          </c:tx>
          <c:spPr>
            <a:solidFill>
              <a:schemeClr val="accent6">
                <a:lumMod val="60000"/>
                <a:lumOff val="40000"/>
              </a:schemeClr>
            </a:solidFill>
            <a:ln>
              <a:noFill/>
            </a:ln>
            <a:effectLst/>
          </c:spPr>
          <c:invertIfNegative val="0"/>
          <c:dLbls>
            <c:delete val="1"/>
          </c:dLbls>
          <c:cat>
            <c:strRef>
              <c:f>Sheet1!$A$2:$A$12</c:f>
              <c:strCache>
                <c:ptCount val="11"/>
                <c:pt idx="0">
                  <c:v>Wave 3</c:v>
                </c:pt>
                <c:pt idx="1">
                  <c:v>Wave 2</c:v>
                </c:pt>
                <c:pt idx="2">
                  <c:v>Wave 1</c:v>
                </c:pt>
                <c:pt idx="4">
                  <c:v>Wave 3</c:v>
                </c:pt>
                <c:pt idx="5">
                  <c:v>Wave 2</c:v>
                </c:pt>
                <c:pt idx="6">
                  <c:v>Wave 1</c:v>
                </c:pt>
                <c:pt idx="8">
                  <c:v>Wave 3</c:v>
                </c:pt>
                <c:pt idx="9">
                  <c:v>Wave 2</c:v>
                </c:pt>
                <c:pt idx="10">
                  <c:v>Wave 1</c:v>
                </c:pt>
              </c:strCache>
            </c:strRef>
          </c:cat>
          <c:val>
            <c:numRef>
              <c:f>Sheet1!$C$2:$C$12</c:f>
              <c:numCache>
                <c:formatCode>General</c:formatCode>
                <c:ptCount val="11"/>
                <c:pt idx="0">
                  <c:v>0</c:v>
                </c:pt>
                <c:pt idx="1">
                  <c:v>1</c:v>
                </c:pt>
                <c:pt idx="2">
                  <c:v>0</c:v>
                </c:pt>
                <c:pt idx="4">
                  <c:v>0</c:v>
                </c:pt>
                <c:pt idx="5">
                  <c:v>0</c:v>
                </c:pt>
                <c:pt idx="6">
                  <c:v>0</c:v>
                </c:pt>
                <c:pt idx="8">
                  <c:v>0</c:v>
                </c:pt>
                <c:pt idx="9">
                  <c:v>0</c:v>
                </c:pt>
                <c:pt idx="10">
                  <c:v>0</c:v>
                </c:pt>
              </c:numCache>
            </c:numRef>
          </c:val>
          <c:extLst>
            <c:ext xmlns:c16="http://schemas.microsoft.com/office/drawing/2014/chart" uri="{C3380CC4-5D6E-409C-BE32-E72D297353CC}">
              <c16:uniqueId val="{00000002-A0A1-44F0-94EF-A2870288CA14}"/>
            </c:ext>
          </c:extLst>
        </c:ser>
        <c:ser>
          <c:idx val="2"/>
          <c:order val="2"/>
          <c:tx>
            <c:strRef>
              <c:f>Sheet1!$D$1</c:f>
              <c:strCache>
                <c:ptCount val="1"/>
                <c:pt idx="0">
                  <c:v>Neutral</c:v>
                </c:pt>
              </c:strCache>
            </c:strRef>
          </c:tx>
          <c:spPr>
            <a:solidFill>
              <a:schemeClr val="bg2"/>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9-C9FA-4717-9EAE-A1756DB69299}"/>
                </c:ext>
              </c:extLst>
            </c:dLbl>
            <c:dLbl>
              <c:idx val="4"/>
              <c:delete val="1"/>
              <c:extLst>
                <c:ext xmlns:c15="http://schemas.microsoft.com/office/drawing/2012/chart" uri="{CE6537A1-D6FC-4f65-9D91-7224C49458BB}"/>
                <c:ext xmlns:c16="http://schemas.microsoft.com/office/drawing/2014/chart" uri="{C3380CC4-5D6E-409C-BE32-E72D297353CC}">
                  <c16:uniqueId val="{00000000-7879-45B8-8CC9-F2C2550C3A3A}"/>
                </c:ext>
              </c:extLst>
            </c:dLbl>
            <c:dLbl>
              <c:idx val="5"/>
              <c:delete val="1"/>
              <c:extLst>
                <c:ext xmlns:c15="http://schemas.microsoft.com/office/drawing/2012/chart" uri="{CE6537A1-D6FC-4f65-9D91-7224C49458BB}"/>
                <c:ext xmlns:c16="http://schemas.microsoft.com/office/drawing/2014/chart" uri="{C3380CC4-5D6E-409C-BE32-E72D297353CC}">
                  <c16:uniqueId val="{00000002-7879-45B8-8CC9-F2C2550C3A3A}"/>
                </c:ext>
              </c:extLst>
            </c:dLbl>
            <c:dLbl>
              <c:idx val="6"/>
              <c:delete val="1"/>
              <c:extLst>
                <c:ext xmlns:c15="http://schemas.microsoft.com/office/drawing/2012/chart" uri="{CE6537A1-D6FC-4f65-9D91-7224C49458BB}"/>
                <c:ext xmlns:c16="http://schemas.microsoft.com/office/drawing/2014/chart" uri="{C3380CC4-5D6E-409C-BE32-E72D297353CC}">
                  <c16:uniqueId val="{0000000F-C9FA-4717-9EAE-A1756DB69299}"/>
                </c:ext>
              </c:extLst>
            </c:dLbl>
            <c:dLbl>
              <c:idx val="9"/>
              <c:delete val="1"/>
              <c:extLst>
                <c:ext xmlns:c15="http://schemas.microsoft.com/office/drawing/2012/chart" uri="{CE6537A1-D6FC-4f65-9D91-7224C49458BB}"/>
                <c:ext xmlns:c16="http://schemas.microsoft.com/office/drawing/2014/chart" uri="{C3380CC4-5D6E-409C-BE32-E72D297353CC}">
                  <c16:uniqueId val="{00000001-7879-45B8-8CC9-F2C2550C3A3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flat" cmpd="sng" algn="ctr">
                      <a:solidFill>
                        <a:schemeClr val="tx1"/>
                      </a:solidFill>
                      <a:prstDash val="solid"/>
                      <a:round/>
                    </a:ln>
                    <a:effectLst/>
                  </c:spPr>
                </c15:leaderLines>
              </c:ext>
            </c:extLst>
          </c:dLbls>
          <c:cat>
            <c:strRef>
              <c:f>Sheet1!$A$2:$A$12</c:f>
              <c:strCache>
                <c:ptCount val="11"/>
                <c:pt idx="0">
                  <c:v>Wave 3</c:v>
                </c:pt>
                <c:pt idx="1">
                  <c:v>Wave 2</c:v>
                </c:pt>
                <c:pt idx="2">
                  <c:v>Wave 1</c:v>
                </c:pt>
                <c:pt idx="4">
                  <c:v>Wave 3</c:v>
                </c:pt>
                <c:pt idx="5">
                  <c:v>Wave 2</c:v>
                </c:pt>
                <c:pt idx="6">
                  <c:v>Wave 1</c:v>
                </c:pt>
                <c:pt idx="8">
                  <c:v>Wave 3</c:v>
                </c:pt>
                <c:pt idx="9">
                  <c:v>Wave 2</c:v>
                </c:pt>
                <c:pt idx="10">
                  <c:v>Wave 1</c:v>
                </c:pt>
              </c:strCache>
            </c:strRef>
          </c:cat>
          <c:val>
            <c:numRef>
              <c:f>Sheet1!$D$2:$D$12</c:f>
              <c:numCache>
                <c:formatCode>General</c:formatCode>
                <c:ptCount val="11"/>
                <c:pt idx="0">
                  <c:v>2</c:v>
                </c:pt>
                <c:pt idx="1">
                  <c:v>2</c:v>
                </c:pt>
                <c:pt idx="2">
                  <c:v>5</c:v>
                </c:pt>
                <c:pt idx="4">
                  <c:v>0</c:v>
                </c:pt>
                <c:pt idx="5">
                  <c:v>0</c:v>
                </c:pt>
                <c:pt idx="6">
                  <c:v>2</c:v>
                </c:pt>
                <c:pt idx="8">
                  <c:v>2</c:v>
                </c:pt>
                <c:pt idx="9">
                  <c:v>0</c:v>
                </c:pt>
                <c:pt idx="10">
                  <c:v>1</c:v>
                </c:pt>
              </c:numCache>
            </c:numRef>
          </c:val>
          <c:extLst>
            <c:ext xmlns:c16="http://schemas.microsoft.com/office/drawing/2014/chart" uri="{C3380CC4-5D6E-409C-BE32-E72D297353CC}">
              <c16:uniqueId val="{00000003-A0A1-44F0-94EF-A2870288CA14}"/>
            </c:ext>
          </c:extLst>
        </c:ser>
        <c:ser>
          <c:idx val="3"/>
          <c:order val="3"/>
          <c:tx>
            <c:strRef>
              <c:f>Sheet1!$E$1</c:f>
              <c:strCache>
                <c:ptCount val="1"/>
                <c:pt idx="0">
                  <c:v>Agree </c:v>
                </c:pt>
              </c:strCache>
            </c:strRef>
          </c:tx>
          <c:spPr>
            <a:solidFill>
              <a:srgbClr val="4A9B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flat" cmpd="sng" algn="ctr">
                      <a:solidFill>
                        <a:schemeClr val="tx1"/>
                      </a:solidFill>
                      <a:prstDash val="solid"/>
                      <a:round/>
                    </a:ln>
                    <a:effectLst/>
                  </c:spPr>
                </c15:leaderLines>
              </c:ext>
            </c:extLst>
          </c:dLbls>
          <c:cat>
            <c:strRef>
              <c:f>Sheet1!$A$2:$A$12</c:f>
              <c:strCache>
                <c:ptCount val="11"/>
                <c:pt idx="0">
                  <c:v>Wave 3</c:v>
                </c:pt>
                <c:pt idx="1">
                  <c:v>Wave 2</c:v>
                </c:pt>
                <c:pt idx="2">
                  <c:v>Wave 1</c:v>
                </c:pt>
                <c:pt idx="4">
                  <c:v>Wave 3</c:v>
                </c:pt>
                <c:pt idx="5">
                  <c:v>Wave 2</c:v>
                </c:pt>
                <c:pt idx="6">
                  <c:v>Wave 1</c:v>
                </c:pt>
                <c:pt idx="8">
                  <c:v>Wave 3</c:v>
                </c:pt>
                <c:pt idx="9">
                  <c:v>Wave 2</c:v>
                </c:pt>
                <c:pt idx="10">
                  <c:v>Wave 1</c:v>
                </c:pt>
              </c:strCache>
            </c:strRef>
          </c:cat>
          <c:val>
            <c:numRef>
              <c:f>Sheet1!$E$2:$E$12</c:f>
              <c:numCache>
                <c:formatCode>General</c:formatCode>
                <c:ptCount val="11"/>
                <c:pt idx="0">
                  <c:v>14</c:v>
                </c:pt>
                <c:pt idx="1">
                  <c:v>15</c:v>
                </c:pt>
                <c:pt idx="2">
                  <c:v>17</c:v>
                </c:pt>
                <c:pt idx="4">
                  <c:v>13</c:v>
                </c:pt>
                <c:pt idx="5">
                  <c:v>14</c:v>
                </c:pt>
                <c:pt idx="6">
                  <c:v>13</c:v>
                </c:pt>
                <c:pt idx="8">
                  <c:v>13</c:v>
                </c:pt>
                <c:pt idx="9">
                  <c:v>13</c:v>
                </c:pt>
                <c:pt idx="10">
                  <c:v>20</c:v>
                </c:pt>
              </c:numCache>
            </c:numRef>
          </c:val>
          <c:extLst>
            <c:ext xmlns:c16="http://schemas.microsoft.com/office/drawing/2014/chart" uri="{C3380CC4-5D6E-409C-BE32-E72D297353CC}">
              <c16:uniqueId val="{00000004-A0A1-44F0-94EF-A2870288CA14}"/>
            </c:ext>
          </c:extLst>
        </c:ser>
        <c:ser>
          <c:idx val="4"/>
          <c:order val="4"/>
          <c:tx>
            <c:strRef>
              <c:f>Sheet1!$F$1</c:f>
              <c:strCache>
                <c:ptCount val="1"/>
                <c:pt idx="0">
                  <c:v>Strongly agree</c:v>
                </c:pt>
              </c:strCache>
            </c:strRef>
          </c:tx>
          <c:spPr>
            <a:solidFill>
              <a:srgbClr val="31685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flat" cmpd="sng" algn="ctr">
                      <a:solidFill>
                        <a:schemeClr val="tx1"/>
                      </a:solidFill>
                      <a:prstDash val="solid"/>
                      <a:round/>
                    </a:ln>
                    <a:effectLst/>
                  </c:spPr>
                </c15:leaderLines>
              </c:ext>
            </c:extLst>
          </c:dLbls>
          <c:cat>
            <c:strRef>
              <c:f>Sheet1!$A$2:$A$12</c:f>
              <c:strCache>
                <c:ptCount val="11"/>
                <c:pt idx="0">
                  <c:v>Wave 3</c:v>
                </c:pt>
                <c:pt idx="1">
                  <c:v>Wave 2</c:v>
                </c:pt>
                <c:pt idx="2">
                  <c:v>Wave 1</c:v>
                </c:pt>
                <c:pt idx="4">
                  <c:v>Wave 3</c:v>
                </c:pt>
                <c:pt idx="5">
                  <c:v>Wave 2</c:v>
                </c:pt>
                <c:pt idx="6">
                  <c:v>Wave 1</c:v>
                </c:pt>
                <c:pt idx="8">
                  <c:v>Wave 3</c:v>
                </c:pt>
                <c:pt idx="9">
                  <c:v>Wave 2</c:v>
                </c:pt>
                <c:pt idx="10">
                  <c:v>Wave 1</c:v>
                </c:pt>
              </c:strCache>
            </c:strRef>
          </c:cat>
          <c:val>
            <c:numRef>
              <c:f>Sheet1!$F$2:$F$12</c:f>
              <c:numCache>
                <c:formatCode>General</c:formatCode>
                <c:ptCount val="11"/>
                <c:pt idx="0">
                  <c:v>14</c:v>
                </c:pt>
                <c:pt idx="1">
                  <c:v>14</c:v>
                </c:pt>
                <c:pt idx="2">
                  <c:v>11</c:v>
                </c:pt>
                <c:pt idx="4">
                  <c:v>16</c:v>
                </c:pt>
                <c:pt idx="5">
                  <c:v>18</c:v>
                </c:pt>
                <c:pt idx="6">
                  <c:v>18</c:v>
                </c:pt>
                <c:pt idx="8">
                  <c:v>15</c:v>
                </c:pt>
                <c:pt idx="9">
                  <c:v>19</c:v>
                </c:pt>
                <c:pt idx="10">
                  <c:v>12</c:v>
                </c:pt>
              </c:numCache>
            </c:numRef>
          </c:val>
          <c:extLst>
            <c:ext xmlns:c16="http://schemas.microsoft.com/office/drawing/2014/chart" uri="{C3380CC4-5D6E-409C-BE32-E72D297353CC}">
              <c16:uniqueId val="{00000005-A0A1-44F0-94EF-A2870288CA14}"/>
            </c:ext>
          </c:extLst>
        </c:ser>
        <c:dLbls>
          <c:dLblPos val="ctr"/>
          <c:showLegendKey val="0"/>
          <c:showVal val="1"/>
          <c:showCatName val="0"/>
          <c:showSerName val="0"/>
          <c:showPercent val="0"/>
          <c:showBubbleSize val="0"/>
        </c:dLbls>
        <c:gapWidth val="75"/>
        <c:overlap val="100"/>
        <c:axId val="196156032"/>
        <c:axId val="196161920"/>
      </c:barChart>
      <c:catAx>
        <c:axId val="196156032"/>
        <c:scaling>
          <c:orientation val="minMax"/>
        </c:scaling>
        <c:delete val="0"/>
        <c:axPos val="l"/>
        <c:numFmt formatCode="General" sourceLinked="0"/>
        <c:majorTickMark val="none"/>
        <c:minorTickMark val="none"/>
        <c:tickLblPos val="nextTo"/>
        <c:spPr>
          <a:noFill/>
          <a:ln w="12700" cap="flat" cmpd="sng" algn="ctr">
            <a:noFill/>
            <a:prstDash val="solid"/>
            <a:round/>
          </a:ln>
          <a:effectLst/>
        </c:spPr>
        <c:txPr>
          <a:bodyPr rot="-6000000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en-US"/>
          </a:p>
        </c:txPr>
        <c:crossAx val="196161920"/>
        <c:crosses val="autoZero"/>
        <c:auto val="1"/>
        <c:lblAlgn val="ctr"/>
        <c:lblOffset val="100"/>
        <c:noMultiLvlLbl val="0"/>
      </c:catAx>
      <c:valAx>
        <c:axId val="196161920"/>
        <c:scaling>
          <c:orientation val="minMax"/>
        </c:scaling>
        <c:delete val="1"/>
        <c:axPos val="b"/>
        <c:numFmt formatCode="0%" sourceLinked="1"/>
        <c:majorTickMark val="out"/>
        <c:minorTickMark val="none"/>
        <c:tickLblPos val="none"/>
        <c:crossAx val="196156032"/>
        <c:crosses val="autoZero"/>
        <c:crossBetween val="between"/>
      </c:valAx>
      <c:spPr>
        <a:noFill/>
        <a:ln>
          <a:noFill/>
        </a:ln>
        <a:effectLst/>
      </c:spPr>
    </c:plotArea>
    <c:legend>
      <c:legendPos val="t"/>
      <c:layout>
        <c:manualLayout>
          <c:xMode val="edge"/>
          <c:yMode val="edge"/>
          <c:x val="0.13922228499738712"/>
          <c:y val="4.4345582746294847E-2"/>
          <c:w val="0.59590184479236463"/>
          <c:h val="4.867015618414020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200" b="1">
          <a:latin typeface="Century Gothic" panose="020B0502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3125"/>
          <c:y val="4.3722119301644956E-2"/>
          <c:w val="0.78281250000000002"/>
          <c:h val="0.79173447409115083"/>
        </c:manualLayout>
      </c:layout>
      <c:barChart>
        <c:barDir val="col"/>
        <c:grouping val="percentStacked"/>
        <c:varyColors val="0"/>
        <c:ser>
          <c:idx val="0"/>
          <c:order val="0"/>
          <c:tx>
            <c:strRef>
              <c:f>Sheet1!$B$1</c:f>
              <c:strCache>
                <c:ptCount val="1"/>
                <c:pt idx="0">
                  <c:v>Trust completely</c:v>
                </c:pt>
              </c:strCache>
            </c:strRef>
          </c:tx>
          <c:spPr>
            <a:solidFill>
              <a:schemeClr val="accent2"/>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5-0991-4DF9-A9C8-198DB508CAC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Gas network companies (e.g. NGN, Cadent)</c:v>
                </c:pt>
                <c:pt idx="1">
                  <c:v>Energy sector regulators (e.g. Ofgem)</c:v>
                </c:pt>
                <c:pt idx="2">
                  <c:v>Energy suppliers (e.g. British Gas, Octopus Energy)</c:v>
                </c:pt>
                <c:pt idx="3">
                  <c:v>The UK Government</c:v>
                </c:pt>
              </c:strCache>
            </c:strRef>
          </c:cat>
          <c:val>
            <c:numRef>
              <c:f>Sheet1!$B$2:$B$5</c:f>
              <c:numCache>
                <c:formatCode>General</c:formatCode>
                <c:ptCount val="4"/>
                <c:pt idx="0">
                  <c:v>7</c:v>
                </c:pt>
                <c:pt idx="1">
                  <c:v>3</c:v>
                </c:pt>
                <c:pt idx="2">
                  <c:v>1</c:v>
                </c:pt>
                <c:pt idx="3">
                  <c:v>0</c:v>
                </c:pt>
              </c:numCache>
            </c:numRef>
          </c:val>
          <c:extLst>
            <c:ext xmlns:c16="http://schemas.microsoft.com/office/drawing/2014/chart" uri="{C3380CC4-5D6E-409C-BE32-E72D297353CC}">
              <c16:uniqueId val="{00000000-0991-4DF9-A9C8-198DB508CAC8}"/>
            </c:ext>
          </c:extLst>
        </c:ser>
        <c:ser>
          <c:idx val="1"/>
          <c:order val="1"/>
          <c:tx>
            <c:strRef>
              <c:f>Sheet1!$C$1</c:f>
              <c:strCache>
                <c:ptCount val="1"/>
                <c:pt idx="0">
                  <c:v>Tend to trust</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Gas network companies (e.g. NGN, Cadent)</c:v>
                </c:pt>
                <c:pt idx="1">
                  <c:v>Energy sector regulators (e.g. Ofgem)</c:v>
                </c:pt>
                <c:pt idx="2">
                  <c:v>Energy suppliers (e.g. British Gas, Octopus Energy)</c:v>
                </c:pt>
                <c:pt idx="3">
                  <c:v>The UK Government</c:v>
                </c:pt>
              </c:strCache>
            </c:strRef>
          </c:cat>
          <c:val>
            <c:numRef>
              <c:f>Sheet1!$C$2:$C$5</c:f>
              <c:numCache>
                <c:formatCode>General</c:formatCode>
                <c:ptCount val="4"/>
                <c:pt idx="0">
                  <c:v>21</c:v>
                </c:pt>
                <c:pt idx="1">
                  <c:v>16</c:v>
                </c:pt>
                <c:pt idx="2">
                  <c:v>13</c:v>
                </c:pt>
                <c:pt idx="3">
                  <c:v>4</c:v>
                </c:pt>
              </c:numCache>
            </c:numRef>
          </c:val>
          <c:extLst>
            <c:ext xmlns:c16="http://schemas.microsoft.com/office/drawing/2014/chart" uri="{C3380CC4-5D6E-409C-BE32-E72D297353CC}">
              <c16:uniqueId val="{00000001-0991-4DF9-A9C8-198DB508CAC8}"/>
            </c:ext>
          </c:extLst>
        </c:ser>
        <c:ser>
          <c:idx val="2"/>
          <c:order val="2"/>
          <c:tx>
            <c:strRef>
              <c:f>Sheet1!$D$1</c:f>
              <c:strCache>
                <c:ptCount val="1"/>
                <c:pt idx="0">
                  <c:v>Tend not to trust</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Gas network companies (e.g. NGN, Cadent)</c:v>
                </c:pt>
                <c:pt idx="1">
                  <c:v>Energy sector regulators (e.g. Ofgem)</c:v>
                </c:pt>
                <c:pt idx="2">
                  <c:v>Energy suppliers (e.g. British Gas, Octopus Energy)</c:v>
                </c:pt>
                <c:pt idx="3">
                  <c:v>The UK Government</c:v>
                </c:pt>
              </c:strCache>
            </c:strRef>
          </c:cat>
          <c:val>
            <c:numRef>
              <c:f>Sheet1!$D$2:$D$5</c:f>
              <c:numCache>
                <c:formatCode>General</c:formatCode>
                <c:ptCount val="4"/>
                <c:pt idx="0">
                  <c:v>1</c:v>
                </c:pt>
                <c:pt idx="1">
                  <c:v>9</c:v>
                </c:pt>
                <c:pt idx="2">
                  <c:v>11</c:v>
                </c:pt>
                <c:pt idx="3">
                  <c:v>15</c:v>
                </c:pt>
              </c:numCache>
            </c:numRef>
          </c:val>
          <c:extLst>
            <c:ext xmlns:c16="http://schemas.microsoft.com/office/drawing/2014/chart" uri="{C3380CC4-5D6E-409C-BE32-E72D297353CC}">
              <c16:uniqueId val="{00000002-0991-4DF9-A9C8-198DB508CAC8}"/>
            </c:ext>
          </c:extLst>
        </c:ser>
        <c:ser>
          <c:idx val="3"/>
          <c:order val="3"/>
          <c:tx>
            <c:strRef>
              <c:f>Sheet1!$E$1</c:f>
              <c:strCache>
                <c:ptCount val="1"/>
                <c:pt idx="0">
                  <c:v>Do not trust at all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Gas network companies (e.g. NGN, Cadent)</c:v>
                </c:pt>
                <c:pt idx="1">
                  <c:v>Energy sector regulators (e.g. Ofgem)</c:v>
                </c:pt>
                <c:pt idx="2">
                  <c:v>Energy suppliers (e.g. British Gas, Octopus Energy)</c:v>
                </c:pt>
                <c:pt idx="3">
                  <c:v>The UK Government</c:v>
                </c:pt>
              </c:strCache>
            </c:strRef>
          </c:cat>
          <c:val>
            <c:numRef>
              <c:f>Sheet1!$E$2:$E$5</c:f>
              <c:numCache>
                <c:formatCode>General</c:formatCode>
                <c:ptCount val="4"/>
                <c:pt idx="0">
                  <c:v>1</c:v>
                </c:pt>
                <c:pt idx="1">
                  <c:v>2</c:v>
                </c:pt>
                <c:pt idx="2">
                  <c:v>5</c:v>
                </c:pt>
                <c:pt idx="3">
                  <c:v>10</c:v>
                </c:pt>
              </c:numCache>
            </c:numRef>
          </c:val>
          <c:extLst>
            <c:ext xmlns:c16="http://schemas.microsoft.com/office/drawing/2014/chart" uri="{C3380CC4-5D6E-409C-BE32-E72D297353CC}">
              <c16:uniqueId val="{00000003-0991-4DF9-A9C8-198DB508CAC8}"/>
            </c:ext>
          </c:extLst>
        </c:ser>
        <c:ser>
          <c:idx val="4"/>
          <c:order val="4"/>
          <c:tx>
            <c:strRef>
              <c:f>Sheet1!$F$1</c:f>
              <c:strCache>
                <c:ptCount val="1"/>
                <c:pt idx="0">
                  <c:v>Don't know</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Gas network companies (e.g. NGN, Cadent)</c:v>
                </c:pt>
                <c:pt idx="1">
                  <c:v>Energy sector regulators (e.g. Ofgem)</c:v>
                </c:pt>
                <c:pt idx="2">
                  <c:v>Energy suppliers (e.g. British Gas, Octopus Energy)</c:v>
                </c:pt>
                <c:pt idx="3">
                  <c:v>The UK Government</c:v>
                </c:pt>
              </c:strCache>
            </c:strRef>
          </c:cat>
          <c:val>
            <c:numRef>
              <c:f>Sheet1!$F$2:$F$5</c:f>
              <c:numCache>
                <c:formatCode>General</c:formatCode>
                <c:ptCount val="4"/>
                <c:pt idx="0">
                  <c:v>1</c:v>
                </c:pt>
                <c:pt idx="1">
                  <c:v>1</c:v>
                </c:pt>
                <c:pt idx="2">
                  <c:v>1</c:v>
                </c:pt>
                <c:pt idx="3">
                  <c:v>2</c:v>
                </c:pt>
              </c:numCache>
            </c:numRef>
          </c:val>
          <c:extLst>
            <c:ext xmlns:c16="http://schemas.microsoft.com/office/drawing/2014/chart" uri="{C3380CC4-5D6E-409C-BE32-E72D297353CC}">
              <c16:uniqueId val="{00000004-0991-4DF9-A9C8-198DB508CAC8}"/>
            </c:ext>
          </c:extLst>
        </c:ser>
        <c:dLbls>
          <c:showLegendKey val="0"/>
          <c:showVal val="0"/>
          <c:showCatName val="0"/>
          <c:showSerName val="0"/>
          <c:showPercent val="0"/>
          <c:showBubbleSize val="0"/>
        </c:dLbls>
        <c:gapWidth val="150"/>
        <c:overlap val="100"/>
        <c:axId val="545876863"/>
        <c:axId val="545871103"/>
      </c:barChart>
      <c:catAx>
        <c:axId val="545876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5871103"/>
        <c:crosses val="autoZero"/>
        <c:auto val="1"/>
        <c:lblAlgn val="ctr"/>
        <c:lblOffset val="100"/>
        <c:noMultiLvlLbl val="0"/>
      </c:catAx>
      <c:valAx>
        <c:axId val="545871103"/>
        <c:scaling>
          <c:orientation val="minMax"/>
        </c:scaling>
        <c:delete val="1"/>
        <c:axPos val="l"/>
        <c:numFmt formatCode="0%" sourceLinked="1"/>
        <c:majorTickMark val="none"/>
        <c:minorTickMark val="none"/>
        <c:tickLblPos val="nextTo"/>
        <c:crossAx val="545876863"/>
        <c:crosses val="autoZero"/>
        <c:crossBetween val="between"/>
      </c:valAx>
      <c:spPr>
        <a:noFill/>
        <a:ln>
          <a:noFill/>
        </a:ln>
        <a:effectLst/>
      </c:spPr>
    </c:plotArea>
    <c:legend>
      <c:legendPos val="b"/>
      <c:layout>
        <c:manualLayout>
          <c:xMode val="edge"/>
          <c:yMode val="edge"/>
          <c:x val="3.1250000000000002E-3"/>
          <c:y val="0.12525567010476299"/>
          <c:w val="0.19843749999999999"/>
          <c:h val="0.5892646097492023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3-7231-4B9A-B17B-4B85F0FE1832}"/>
              </c:ext>
            </c:extLst>
          </c:dPt>
          <c:dPt>
            <c:idx val="1"/>
            <c:bubble3D val="0"/>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02-7231-4B9A-B17B-4B85F0FE1832}"/>
              </c:ext>
            </c:extLst>
          </c:dPt>
          <c:dPt>
            <c:idx val="2"/>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4-7231-4B9A-B17B-4B85F0FE183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7231-4B9A-B17B-4B85F0FE1832}"/>
              </c:ext>
            </c:extLst>
          </c:dPt>
          <c:dPt>
            <c:idx val="4"/>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7231-4B9A-B17B-4B85F0FE183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Never heard of this</c:v>
                </c:pt>
                <c:pt idx="1">
                  <c:v>Hardly anything but I've heard of this</c:v>
                </c:pt>
                <c:pt idx="2">
                  <c:v>A little</c:v>
                </c:pt>
                <c:pt idx="3">
                  <c:v>A fair amount</c:v>
                </c:pt>
                <c:pt idx="4">
                  <c:v>A lot</c:v>
                </c:pt>
              </c:strCache>
            </c:strRef>
          </c:cat>
          <c:val>
            <c:numRef>
              <c:f>Sheet1!$B$2:$B$6</c:f>
              <c:numCache>
                <c:formatCode>0</c:formatCode>
                <c:ptCount val="5"/>
                <c:pt idx="0">
                  <c:v>5</c:v>
                </c:pt>
                <c:pt idx="1">
                  <c:v>7</c:v>
                </c:pt>
                <c:pt idx="2">
                  <c:v>11</c:v>
                </c:pt>
                <c:pt idx="3">
                  <c:v>7</c:v>
                </c:pt>
                <c:pt idx="4">
                  <c:v>1</c:v>
                </c:pt>
              </c:numCache>
            </c:numRef>
          </c:val>
          <c:extLst>
            <c:ext xmlns:c16="http://schemas.microsoft.com/office/drawing/2014/chart" uri="{C3380CC4-5D6E-409C-BE32-E72D297353CC}">
              <c16:uniqueId val="{00000000-7231-4B9A-B17B-4B85F0FE1832}"/>
            </c:ext>
          </c:extLst>
        </c:ser>
        <c:dLbls>
          <c:showLegendKey val="0"/>
          <c:showVal val="1"/>
          <c:showCatName val="0"/>
          <c:showSerName val="0"/>
          <c:showPercent val="0"/>
          <c:showBubbleSize val="0"/>
          <c:showLeaderLines val="1"/>
        </c:dLbls>
        <c:firstSliceAng val="0"/>
        <c:holeSize val="65"/>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3-7231-4B9A-B17B-4B85F0FE1832}"/>
              </c:ext>
            </c:extLst>
          </c:dPt>
          <c:dPt>
            <c:idx val="1"/>
            <c:bubble3D val="0"/>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02-7231-4B9A-B17B-4B85F0FE1832}"/>
              </c:ext>
            </c:extLst>
          </c:dPt>
          <c:dPt>
            <c:idx val="2"/>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4-7231-4B9A-B17B-4B85F0FE183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5-7231-4B9A-B17B-4B85F0FE1832}"/>
              </c:ext>
            </c:extLst>
          </c:dPt>
          <c:dPt>
            <c:idx val="4"/>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1-7231-4B9A-B17B-4B85F0FE183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Never heard of this</c:v>
                </c:pt>
                <c:pt idx="1">
                  <c:v>Hardly anything but I've heard of this</c:v>
                </c:pt>
                <c:pt idx="2">
                  <c:v>A little</c:v>
                </c:pt>
                <c:pt idx="3">
                  <c:v>A fair amount</c:v>
                </c:pt>
                <c:pt idx="4">
                  <c:v>A lot</c:v>
                </c:pt>
              </c:strCache>
            </c:strRef>
          </c:cat>
          <c:val>
            <c:numRef>
              <c:f>Sheet1!$B$2:$B$6</c:f>
              <c:numCache>
                <c:formatCode>0</c:formatCode>
                <c:ptCount val="5"/>
                <c:pt idx="0">
                  <c:v>3</c:v>
                </c:pt>
                <c:pt idx="1">
                  <c:v>10</c:v>
                </c:pt>
                <c:pt idx="2">
                  <c:v>8</c:v>
                </c:pt>
                <c:pt idx="3">
                  <c:v>9</c:v>
                </c:pt>
                <c:pt idx="4">
                  <c:v>1</c:v>
                </c:pt>
              </c:numCache>
            </c:numRef>
          </c:val>
          <c:extLst>
            <c:ext xmlns:c16="http://schemas.microsoft.com/office/drawing/2014/chart" uri="{C3380CC4-5D6E-409C-BE32-E72D297353CC}">
              <c16:uniqueId val="{00000000-7231-4B9A-B17B-4B85F0FE1832}"/>
            </c:ext>
          </c:extLst>
        </c:ser>
        <c:dLbls>
          <c:showLegendKey val="0"/>
          <c:showVal val="1"/>
          <c:showCatName val="0"/>
          <c:showSerName val="0"/>
          <c:showPercent val="0"/>
          <c:showBubbleSize val="0"/>
          <c:showLeaderLines val="1"/>
        </c:dLbls>
        <c:firstSliceAng val="0"/>
        <c:holeSize val="65"/>
      </c:doughnutChart>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spc="0" baseline="0">
                <a:solidFill>
                  <a:schemeClr val="tx1"/>
                </a:solidFill>
                <a:latin typeface="+mn-lt"/>
                <a:ea typeface="+mn-ea"/>
                <a:cs typeface="+mn-cs"/>
              </a:defRPr>
            </a:pPr>
            <a:r>
              <a:rPr lang="en-US" sz="1600"/>
              <a:t>Gender</a:t>
            </a:r>
          </a:p>
        </c:rich>
      </c:tx>
      <c:overlay val="0"/>
      <c:spPr>
        <a:noFill/>
        <a:ln>
          <a:noFill/>
        </a:ln>
        <a:effectLst/>
      </c:spPr>
      <c:txPr>
        <a:bodyPr rot="0" spcFirstLastPara="1" vertOverflow="ellipsis" vert="horz" wrap="square" anchor="ctr" anchorCtr="1"/>
        <a:lstStyle/>
        <a:p>
          <a:pPr>
            <a:defRPr lang="en-US" sz="14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Gender</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FC0-443E-8D75-3F25576B2DE2}"/>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DFC0-443E-8D75-3F25576B2DE2}"/>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DFC0-443E-8D75-3F25576B2DE2}"/>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DFC0-443E-8D75-3F25576B2DE2}"/>
              </c:ext>
            </c:extLst>
          </c:dPt>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Female</c:v>
                </c:pt>
                <c:pt idx="1">
                  <c:v>Male</c:v>
                </c:pt>
                <c:pt idx="2">
                  <c:v>Non-binary</c:v>
                </c:pt>
              </c:strCache>
            </c:strRef>
          </c:cat>
          <c:val>
            <c:numRef>
              <c:f>Sheet1!$B$2:$B$4</c:f>
              <c:numCache>
                <c:formatCode>0%</c:formatCode>
                <c:ptCount val="3"/>
                <c:pt idx="0">
                  <c:v>0.56666666666666665</c:v>
                </c:pt>
                <c:pt idx="1">
                  <c:v>0.4</c:v>
                </c:pt>
                <c:pt idx="2">
                  <c:v>3.3333333333333333E-2</c:v>
                </c:pt>
              </c:numCache>
            </c:numRef>
          </c:val>
          <c:extLst>
            <c:ext xmlns:c16="http://schemas.microsoft.com/office/drawing/2014/chart" uri="{C3380CC4-5D6E-409C-BE32-E72D297353CC}">
              <c16:uniqueId val="{00000008-DFC0-443E-8D75-3F25576B2DE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4678581159758639"/>
          <c:y val="0.85584371518859115"/>
          <c:w val="0.4959974745211449"/>
          <c:h val="6.573485407892062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lang="en-US" sz="16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Ethnicity</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7291-45D9-9764-AFF366D2C15A}"/>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7291-45D9-9764-AFF366D2C15A}"/>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7291-45D9-9764-AFF366D2C15A}"/>
              </c:ext>
            </c:extLst>
          </c:dPt>
          <c:dPt>
            <c:idx val="3"/>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7-7291-45D9-9764-AFF366D2C15A}"/>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9-7291-45D9-9764-AFF366D2C15A}"/>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99EF-4AB5-8478-DEF5F85C6808}"/>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White British</c:v>
                </c:pt>
                <c:pt idx="1">
                  <c:v>Asian/Asian British</c:v>
                </c:pt>
                <c:pt idx="2">
                  <c:v>African</c:v>
                </c:pt>
                <c:pt idx="3">
                  <c:v>Mixed/multiple ethnic groups</c:v>
                </c:pt>
                <c:pt idx="4">
                  <c:v>Other ethnic group</c:v>
                </c:pt>
                <c:pt idx="5">
                  <c:v>Prefer not to say / self describe</c:v>
                </c:pt>
              </c:strCache>
            </c:strRef>
          </c:cat>
          <c:val>
            <c:numRef>
              <c:f>Sheet1!$B$2:$B$7</c:f>
              <c:numCache>
                <c:formatCode>0%</c:formatCode>
                <c:ptCount val="6"/>
                <c:pt idx="0">
                  <c:v>0.6333333333333333</c:v>
                </c:pt>
                <c:pt idx="1">
                  <c:v>0.2</c:v>
                </c:pt>
                <c:pt idx="2">
                  <c:v>3.3333333333333333E-2</c:v>
                </c:pt>
                <c:pt idx="3">
                  <c:v>3.3333333333333333E-2</c:v>
                </c:pt>
                <c:pt idx="4">
                  <c:v>3.3333333333333333E-2</c:v>
                </c:pt>
                <c:pt idx="5">
                  <c:v>0.06</c:v>
                </c:pt>
              </c:numCache>
            </c:numRef>
          </c:val>
          <c:extLst>
            <c:ext xmlns:c16="http://schemas.microsoft.com/office/drawing/2014/chart" uri="{C3380CC4-5D6E-409C-BE32-E72D297353CC}">
              <c16:uniqueId val="{00000008-7291-45D9-9764-AFF366D2C15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2700809018828443"/>
          <c:y val="0.79289380018452449"/>
          <c:w val="0.7780342705615203"/>
          <c:h val="0.1224582248690663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spc="0" baseline="0">
                <a:solidFill>
                  <a:schemeClr val="tx1"/>
                </a:solidFill>
                <a:latin typeface="+mn-lt"/>
                <a:ea typeface="+mn-ea"/>
                <a:cs typeface="+mn-cs"/>
              </a:defRPr>
            </a:pPr>
            <a:r>
              <a:rPr lang="en-US" sz="1600" b="1" kern="1200">
                <a:solidFill>
                  <a:schemeClr val="tx1"/>
                </a:solidFill>
                <a:latin typeface="+mn-lt"/>
                <a:ea typeface="+mn-ea"/>
                <a:cs typeface="+mn-cs"/>
              </a:rPr>
              <a:t>Age</a:t>
            </a:r>
          </a:p>
        </c:rich>
      </c:tx>
      <c:overlay val="0"/>
      <c:spPr>
        <a:noFill/>
        <a:ln>
          <a:noFill/>
        </a:ln>
        <a:effectLst/>
      </c:spPr>
      <c:txPr>
        <a:bodyPr rot="0" spcFirstLastPara="1" vertOverflow="ellipsis" vert="horz" wrap="square" anchor="ctr" anchorCtr="1"/>
        <a:lstStyle/>
        <a:p>
          <a:pPr>
            <a:defRPr lang="en-US" sz="14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Age</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5717-4D44-9625-4861F30B93E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303A-4412-81C1-8CCCD25F5FD7}"/>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5717-4D44-9625-4861F30B93E8}"/>
              </c:ext>
            </c:extLst>
          </c:dPt>
          <c:dPt>
            <c:idx val="3"/>
            <c:bubble3D val="0"/>
            <c:spPr>
              <a:solidFill>
                <a:schemeClr val="accent6"/>
              </a:solidFill>
              <a:ln w="19050">
                <a:solidFill>
                  <a:schemeClr val="lt1"/>
                </a:solidFill>
              </a:ln>
              <a:effectLst/>
            </c:spPr>
            <c:extLst>
              <c:ext xmlns:c16="http://schemas.microsoft.com/office/drawing/2014/chart" uri="{C3380CC4-5D6E-409C-BE32-E72D297353CC}">
                <c16:uniqueId val="{00000002-303A-4412-81C1-8CCCD25F5FD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18-29</c:v>
                </c:pt>
                <c:pt idx="1">
                  <c:v>30-44</c:v>
                </c:pt>
                <c:pt idx="2">
                  <c:v>45-59</c:v>
                </c:pt>
                <c:pt idx="3">
                  <c:v>60+</c:v>
                </c:pt>
              </c:strCache>
            </c:strRef>
          </c:cat>
          <c:val>
            <c:numRef>
              <c:f>Sheet1!$B$2:$B$5</c:f>
              <c:numCache>
                <c:formatCode>0%</c:formatCode>
                <c:ptCount val="4"/>
                <c:pt idx="0">
                  <c:v>0.13333333333333333</c:v>
                </c:pt>
                <c:pt idx="1">
                  <c:v>0.23333333333333334</c:v>
                </c:pt>
                <c:pt idx="2">
                  <c:v>0.36666666666666664</c:v>
                </c:pt>
                <c:pt idx="3">
                  <c:v>0.26666666666666666</c:v>
                </c:pt>
              </c:numCache>
            </c:numRef>
          </c:val>
          <c:extLst>
            <c:ext xmlns:c16="http://schemas.microsoft.com/office/drawing/2014/chart" uri="{C3380CC4-5D6E-409C-BE32-E72D297353CC}">
              <c16:uniqueId val="{00000000-303A-4412-81C1-8CCCD25F5FD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5200116315429921"/>
          <c:y val="0.85584366131592693"/>
          <c:w val="0.51133782308458187"/>
          <c:h val="5.706999261302881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spc="0" baseline="0">
                <a:solidFill>
                  <a:schemeClr val="tx1"/>
                </a:solidFill>
                <a:latin typeface="+mn-lt"/>
                <a:ea typeface="+mn-ea"/>
                <a:cs typeface="+mn-cs"/>
              </a:defRPr>
            </a:pPr>
            <a:r>
              <a:rPr lang="en-US" sz="1600" b="1" kern="1200">
                <a:solidFill>
                  <a:schemeClr val="tx1"/>
                </a:solidFill>
                <a:latin typeface="+mn-lt"/>
                <a:ea typeface="+mn-ea"/>
                <a:cs typeface="+mn-cs"/>
              </a:rPr>
              <a:t>SEG</a:t>
            </a:r>
          </a:p>
        </c:rich>
      </c:tx>
      <c:overlay val="0"/>
      <c:spPr>
        <a:noFill/>
        <a:ln>
          <a:noFill/>
        </a:ln>
        <a:effectLst/>
      </c:spPr>
      <c:txPr>
        <a:bodyPr rot="0" spcFirstLastPara="1" vertOverflow="ellipsis" vert="horz" wrap="square" anchor="ctr" anchorCtr="1"/>
        <a:lstStyle/>
        <a:p>
          <a:pPr>
            <a:defRPr lang="en-US" sz="14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SEG</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3114-48F1-852A-2D641A7BCF5C}"/>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1-303A-4412-81C1-8CCCD25F5FD7}"/>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3114-48F1-852A-2D641A7BCF5C}"/>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2-303A-4412-81C1-8CCCD25F5FD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AB</c:v>
                </c:pt>
                <c:pt idx="1">
                  <c:v>C1C2</c:v>
                </c:pt>
                <c:pt idx="2">
                  <c:v>DE</c:v>
                </c:pt>
              </c:strCache>
            </c:strRef>
          </c:cat>
          <c:val>
            <c:numRef>
              <c:f>Sheet1!$B$2:$B$4</c:f>
              <c:numCache>
                <c:formatCode>0%</c:formatCode>
                <c:ptCount val="3"/>
                <c:pt idx="0">
                  <c:v>0.27</c:v>
                </c:pt>
                <c:pt idx="1">
                  <c:v>0.37</c:v>
                </c:pt>
                <c:pt idx="2">
                  <c:v>0.4</c:v>
                </c:pt>
              </c:numCache>
            </c:numRef>
          </c:val>
          <c:extLst>
            <c:ext xmlns:c16="http://schemas.microsoft.com/office/drawing/2014/chart" uri="{C3380CC4-5D6E-409C-BE32-E72D297353CC}">
              <c16:uniqueId val="{00000000-303A-4412-81C1-8CCCD25F5FD7}"/>
            </c:ext>
          </c:extLst>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9-BEB8-4E50-9679-3C2CF52377A0}"/>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B-BEB8-4E50-9679-3C2CF52377A0}"/>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D-BEB8-4E50-9679-3C2CF52377A0}"/>
              </c:ext>
            </c:extLst>
          </c:dPt>
          <c:cat>
            <c:strRef>
              <c:f>Sheet1!$A$2:$A$4</c:f>
              <c:strCache>
                <c:ptCount val="3"/>
                <c:pt idx="0">
                  <c:v>AB</c:v>
                </c:pt>
                <c:pt idx="1">
                  <c:v>C1C2</c:v>
                </c:pt>
                <c:pt idx="2">
                  <c:v>DE</c:v>
                </c:pt>
              </c:strCache>
            </c:strRef>
          </c:cat>
          <c:val>
            <c:numRef>
              <c:f>Sheet1!$C$2:$C$4</c:f>
              <c:numCache>
                <c:formatCode>General</c:formatCode>
                <c:ptCount val="3"/>
                <c:pt idx="0">
                  <c:v>10</c:v>
                </c:pt>
                <c:pt idx="1">
                  <c:v>18</c:v>
                </c:pt>
                <c:pt idx="2">
                  <c:v>18</c:v>
                </c:pt>
              </c:numCache>
            </c:numRef>
          </c:val>
          <c:extLst>
            <c:ext xmlns:c16="http://schemas.microsoft.com/office/drawing/2014/chart" uri="{C3380CC4-5D6E-409C-BE32-E72D297353CC}">
              <c16:uniqueId val="{00000000-C3E6-49FF-88B0-5F2CB583790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4848588446929213"/>
          <c:y val="0.85868056230330536"/>
          <c:w val="0.32008049767124697"/>
          <c:h val="5.706999261302881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400" b="1" i="0" u="none" strike="noStrike" kern="1200" spc="0" baseline="0">
                <a:solidFill>
                  <a:schemeClr val="tx1"/>
                </a:solidFill>
                <a:latin typeface="+mn-lt"/>
                <a:ea typeface="+mn-ea"/>
                <a:cs typeface="+mn-cs"/>
              </a:defRPr>
            </a:pPr>
            <a:r>
              <a:rPr lang="en-US" sz="1600"/>
              <a:t>Tenure</a:t>
            </a:r>
          </a:p>
        </c:rich>
      </c:tx>
      <c:overlay val="0"/>
      <c:spPr>
        <a:noFill/>
        <a:ln>
          <a:noFill/>
        </a:ln>
        <a:effectLst/>
      </c:spPr>
      <c:txPr>
        <a:bodyPr rot="0" spcFirstLastPara="1" vertOverflow="ellipsis" vert="horz" wrap="square" anchor="ctr" anchorCtr="1"/>
        <a:lstStyle/>
        <a:p>
          <a:pPr>
            <a:defRPr lang="en-US" sz="14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Tenure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FC0-443E-8D75-3F25576B2DE2}"/>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DFC0-443E-8D75-3F25576B2DE2}"/>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DFC0-443E-8D75-3F25576B2DE2}"/>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DFC0-443E-8D75-3F25576B2DE2}"/>
              </c:ext>
            </c:extLst>
          </c:dPt>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Rent privately </c:v>
                </c:pt>
                <c:pt idx="1">
                  <c:v>Rent from Housing Association / Council / Social Housing</c:v>
                </c:pt>
                <c:pt idx="2">
                  <c:v>Own home outright or with mortgage</c:v>
                </c:pt>
              </c:strCache>
            </c:strRef>
          </c:cat>
          <c:val>
            <c:numRef>
              <c:f>Sheet1!$B$2:$B$4</c:f>
              <c:numCache>
                <c:formatCode>0%</c:formatCode>
                <c:ptCount val="3"/>
                <c:pt idx="0">
                  <c:v>0.37</c:v>
                </c:pt>
                <c:pt idx="1">
                  <c:v>0.2</c:v>
                </c:pt>
                <c:pt idx="2">
                  <c:v>0.43</c:v>
                </c:pt>
              </c:numCache>
            </c:numRef>
          </c:val>
          <c:extLst>
            <c:ext xmlns:c16="http://schemas.microsoft.com/office/drawing/2014/chart" uri="{C3380CC4-5D6E-409C-BE32-E72D297353CC}">
              <c16:uniqueId val="{00000008-DFC0-443E-8D75-3F25576B2DE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633395979592637"/>
          <c:y val="0.77946767249448523"/>
          <c:w val="0.7479988000500184"/>
          <c:h val="0.205749871138495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97315045920765"/>
          <c:y val="6.5284330466263349E-2"/>
          <c:w val="0.74939851365281629"/>
          <c:h val="0.75252178179117135"/>
        </c:manualLayout>
      </c:layout>
      <c:barChart>
        <c:barDir val="col"/>
        <c:grouping val="percentStacked"/>
        <c:varyColors val="0"/>
        <c:ser>
          <c:idx val="0"/>
          <c:order val="0"/>
          <c:tx>
            <c:strRef>
              <c:f>Sheet1!$B$1</c:f>
              <c:strCache>
                <c:ptCount val="1"/>
                <c:pt idx="0">
                  <c:v>Very dissatisfied </c:v>
                </c:pt>
              </c:strCache>
            </c:strRef>
          </c:tx>
          <c:spPr>
            <a:solidFill>
              <a:srgbClr val="C00000"/>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809D-4EF5-A0E2-B592AB0A4010}"/>
                </c:ext>
              </c:extLst>
            </c:dLbl>
            <c:dLbl>
              <c:idx val="2"/>
              <c:delete val="1"/>
              <c:extLst>
                <c:ext xmlns:c15="http://schemas.microsoft.com/office/drawing/2012/chart" uri="{CE6537A1-D6FC-4f65-9D91-7224C49458BB}"/>
                <c:ext xmlns:c16="http://schemas.microsoft.com/office/drawing/2014/chart" uri="{C3380CC4-5D6E-409C-BE32-E72D297353CC}">
                  <c16:uniqueId val="{00000004-809D-4EF5-A0E2-B592AB0A4010}"/>
                </c:ext>
              </c:extLst>
            </c:dLbl>
            <c:dLbl>
              <c:idx val="4"/>
              <c:delete val="1"/>
              <c:extLst>
                <c:ext xmlns:c15="http://schemas.microsoft.com/office/drawing/2012/chart" uri="{CE6537A1-D6FC-4f65-9D91-7224C49458BB}"/>
                <c:ext xmlns:c16="http://schemas.microsoft.com/office/drawing/2014/chart" uri="{C3380CC4-5D6E-409C-BE32-E72D297353CC}">
                  <c16:uniqueId val="{00000005-809D-4EF5-A0E2-B592AB0A4010}"/>
                </c:ext>
              </c:extLst>
            </c:dLbl>
            <c:dLbl>
              <c:idx val="5"/>
              <c:delete val="1"/>
              <c:extLst>
                <c:ext xmlns:c15="http://schemas.microsoft.com/office/drawing/2012/chart" uri="{CE6537A1-D6FC-4f65-9D91-7224C49458BB}"/>
                <c:ext xmlns:c16="http://schemas.microsoft.com/office/drawing/2014/chart" uri="{C3380CC4-5D6E-409C-BE32-E72D297353CC}">
                  <c16:uniqueId val="{00000006-809D-4EF5-A0E2-B592AB0A4010}"/>
                </c:ext>
              </c:extLst>
            </c:dLbl>
            <c:dLbl>
              <c:idx val="6"/>
              <c:delete val="1"/>
              <c:extLst>
                <c:ext xmlns:c15="http://schemas.microsoft.com/office/drawing/2012/chart" uri="{CE6537A1-D6FC-4f65-9D91-7224C49458BB}"/>
                <c:ext xmlns:c16="http://schemas.microsoft.com/office/drawing/2014/chart" uri="{C3380CC4-5D6E-409C-BE32-E72D297353CC}">
                  <c16:uniqueId val="{00000007-809D-4EF5-A0E2-B592AB0A4010}"/>
                </c:ext>
              </c:extLst>
            </c:dLbl>
            <c:dLbl>
              <c:idx val="8"/>
              <c:delete val="1"/>
              <c:extLst>
                <c:ext xmlns:c15="http://schemas.microsoft.com/office/drawing/2012/chart" uri="{CE6537A1-D6FC-4f65-9D91-7224C49458BB}"/>
                <c:ext xmlns:c16="http://schemas.microsoft.com/office/drawing/2014/chart" uri="{C3380CC4-5D6E-409C-BE32-E72D297353CC}">
                  <c16:uniqueId val="{00000008-809D-4EF5-A0E2-B592AB0A4010}"/>
                </c:ext>
              </c:extLst>
            </c:dLbl>
            <c:dLbl>
              <c:idx val="9"/>
              <c:delete val="1"/>
              <c:extLst>
                <c:ext xmlns:c15="http://schemas.microsoft.com/office/drawing/2012/chart" uri="{CE6537A1-D6FC-4f65-9D91-7224C49458BB}"/>
                <c:ext xmlns:c16="http://schemas.microsoft.com/office/drawing/2014/chart" uri="{C3380CC4-5D6E-409C-BE32-E72D297353CC}">
                  <c16:uniqueId val="{00000009-809D-4EF5-A0E2-B592AB0A4010}"/>
                </c:ext>
              </c:extLst>
            </c:dLbl>
            <c:spPr>
              <a:noFill/>
              <a:ln>
                <a:noFill/>
              </a:ln>
              <a:effectLst/>
            </c:spPr>
            <c:txPr>
              <a:bodyPr wrap="square" lIns="38100" tIns="19050" rIns="38100" bIns="19050" anchor="ctr">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Wave 1</c:v>
                </c:pt>
                <c:pt idx="1">
                  <c:v>Wave 2</c:v>
                </c:pt>
                <c:pt idx="2">
                  <c:v>Wave 3</c:v>
                </c:pt>
                <c:pt idx="4">
                  <c:v>Wave 1</c:v>
                </c:pt>
                <c:pt idx="5">
                  <c:v>Wave 2</c:v>
                </c:pt>
                <c:pt idx="6">
                  <c:v>Wave 3</c:v>
                </c:pt>
                <c:pt idx="8">
                  <c:v>Wave 1</c:v>
                </c:pt>
                <c:pt idx="9">
                  <c:v>Wave 2</c:v>
                </c:pt>
                <c:pt idx="10">
                  <c:v>Wave 3</c:v>
                </c:pt>
              </c:strCache>
            </c:strRef>
          </c:cat>
          <c:val>
            <c:numRef>
              <c:f>Sheet1!$B$2:$B$12</c:f>
              <c:numCache>
                <c:formatCode>General</c:formatCode>
                <c:ptCount val="11"/>
                <c:pt idx="0">
                  <c:v>0</c:v>
                </c:pt>
                <c:pt idx="1">
                  <c:v>1</c:v>
                </c:pt>
                <c:pt idx="2">
                  <c:v>0</c:v>
                </c:pt>
                <c:pt idx="4">
                  <c:v>0</c:v>
                </c:pt>
                <c:pt idx="5">
                  <c:v>0</c:v>
                </c:pt>
                <c:pt idx="6">
                  <c:v>0</c:v>
                </c:pt>
                <c:pt idx="8">
                  <c:v>0</c:v>
                </c:pt>
                <c:pt idx="9">
                  <c:v>0</c:v>
                </c:pt>
                <c:pt idx="10">
                  <c:v>0</c:v>
                </c:pt>
              </c:numCache>
            </c:numRef>
          </c:val>
          <c:extLst>
            <c:ext xmlns:c16="http://schemas.microsoft.com/office/drawing/2014/chart" uri="{C3380CC4-5D6E-409C-BE32-E72D297353CC}">
              <c16:uniqueId val="{00000000-DEB0-4776-9D4C-C1D75EB7ACB7}"/>
            </c:ext>
          </c:extLst>
        </c:ser>
        <c:ser>
          <c:idx val="1"/>
          <c:order val="1"/>
          <c:tx>
            <c:strRef>
              <c:f>Sheet1!$C$1</c:f>
              <c:strCache>
                <c:ptCount val="1"/>
                <c:pt idx="0">
                  <c:v>Somewhat dissatisfied</c:v>
                </c:pt>
              </c:strCache>
            </c:strRef>
          </c:tx>
          <c:spPr>
            <a:solidFill>
              <a:srgbClr val="FC6E42">
                <a:lumMod val="60000"/>
                <a:lumOff val="40000"/>
              </a:srgbClr>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B-DEB0-4776-9D4C-C1D75EB7ACB7}"/>
                </c:ext>
              </c:extLst>
            </c:dLbl>
            <c:dLbl>
              <c:idx val="1"/>
              <c:delete val="1"/>
              <c:extLst>
                <c:ext xmlns:c15="http://schemas.microsoft.com/office/drawing/2012/chart" uri="{CE6537A1-D6FC-4f65-9D91-7224C49458BB}"/>
                <c:ext xmlns:c16="http://schemas.microsoft.com/office/drawing/2014/chart" uri="{C3380CC4-5D6E-409C-BE32-E72D297353CC}">
                  <c16:uniqueId val="{00000003-6A6F-4703-B307-BDE3A70FC6A1}"/>
                </c:ext>
              </c:extLst>
            </c:dLbl>
            <c:dLbl>
              <c:idx val="2"/>
              <c:delete val="1"/>
              <c:extLst>
                <c:ext xmlns:c15="http://schemas.microsoft.com/office/drawing/2012/chart" uri="{CE6537A1-D6FC-4f65-9D91-7224C49458BB}"/>
                <c:ext xmlns:c16="http://schemas.microsoft.com/office/drawing/2014/chart" uri="{C3380CC4-5D6E-409C-BE32-E72D297353CC}">
                  <c16:uniqueId val="{00000001-809D-4EF5-A0E2-B592AB0A4010}"/>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A6F-4703-B307-BDE3A70FC6A1}"/>
                </c:ext>
              </c:extLst>
            </c:dLbl>
            <c:dLbl>
              <c:idx val="5"/>
              <c:delete val="1"/>
              <c:extLst>
                <c:ext xmlns:c15="http://schemas.microsoft.com/office/drawing/2012/chart" uri="{CE6537A1-D6FC-4f65-9D91-7224C49458BB}"/>
                <c:ext xmlns:c16="http://schemas.microsoft.com/office/drawing/2014/chart" uri="{C3380CC4-5D6E-409C-BE32-E72D297353CC}">
                  <c16:uniqueId val="{00000002-809D-4EF5-A0E2-B592AB0A4010}"/>
                </c:ext>
              </c:extLst>
            </c:dLbl>
            <c:dLbl>
              <c:idx val="6"/>
              <c:delete val="1"/>
              <c:extLst>
                <c:ext xmlns:c15="http://schemas.microsoft.com/office/drawing/2012/chart" uri="{CE6537A1-D6FC-4f65-9D91-7224C49458BB}"/>
                <c:ext xmlns:c16="http://schemas.microsoft.com/office/drawing/2014/chart" uri="{C3380CC4-5D6E-409C-BE32-E72D297353CC}">
                  <c16:uniqueId val="{00000003-EBB9-4138-9837-BFCEBD8730C7}"/>
                </c:ext>
              </c:extLst>
            </c:dLbl>
            <c:dLbl>
              <c:idx val="10"/>
              <c:delete val="1"/>
              <c:extLst>
                <c:ext xmlns:c15="http://schemas.microsoft.com/office/drawing/2012/chart" uri="{CE6537A1-D6FC-4f65-9D91-7224C49458BB}"/>
                <c:ext xmlns:c16="http://schemas.microsoft.com/office/drawing/2014/chart" uri="{C3380CC4-5D6E-409C-BE32-E72D297353CC}">
                  <c16:uniqueId val="{00000000-809D-4EF5-A0E2-B592AB0A4010}"/>
                </c:ext>
              </c:extLst>
            </c:dLbl>
            <c:spPr>
              <a:noFill/>
              <a:ln>
                <a:noFill/>
              </a:ln>
              <a:effectLst/>
            </c:spPr>
            <c:txPr>
              <a:bodyPr wrap="square" lIns="38100" tIns="19050" rIns="38100" bIns="19050" anchor="ctr">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Wave 1</c:v>
                </c:pt>
                <c:pt idx="1">
                  <c:v>Wave 2</c:v>
                </c:pt>
                <c:pt idx="2">
                  <c:v>Wave 3</c:v>
                </c:pt>
                <c:pt idx="4">
                  <c:v>Wave 1</c:v>
                </c:pt>
                <c:pt idx="5">
                  <c:v>Wave 2</c:v>
                </c:pt>
                <c:pt idx="6">
                  <c:v>Wave 3</c:v>
                </c:pt>
                <c:pt idx="8">
                  <c:v>Wave 1</c:v>
                </c:pt>
                <c:pt idx="9">
                  <c:v>Wave 2</c:v>
                </c:pt>
                <c:pt idx="10">
                  <c:v>Wave 3</c:v>
                </c:pt>
              </c:strCache>
            </c:strRef>
          </c:cat>
          <c:val>
            <c:numRef>
              <c:f>Sheet1!$C$2:$C$12</c:f>
              <c:numCache>
                <c:formatCode>General</c:formatCode>
                <c:ptCount val="11"/>
                <c:pt idx="0">
                  <c:v>0</c:v>
                </c:pt>
                <c:pt idx="1">
                  <c:v>0</c:v>
                </c:pt>
                <c:pt idx="2">
                  <c:v>0</c:v>
                </c:pt>
                <c:pt idx="4">
                  <c:v>2</c:v>
                </c:pt>
                <c:pt idx="5">
                  <c:v>0</c:v>
                </c:pt>
                <c:pt idx="6">
                  <c:v>0</c:v>
                </c:pt>
                <c:pt idx="8">
                  <c:v>1</c:v>
                </c:pt>
                <c:pt idx="9">
                  <c:v>1</c:v>
                </c:pt>
                <c:pt idx="10">
                  <c:v>0</c:v>
                </c:pt>
              </c:numCache>
            </c:numRef>
          </c:val>
          <c:extLst>
            <c:ext xmlns:c16="http://schemas.microsoft.com/office/drawing/2014/chart" uri="{C3380CC4-5D6E-409C-BE32-E72D297353CC}">
              <c16:uniqueId val="{00000003-DEB0-4776-9D4C-C1D75EB7ACB7}"/>
            </c:ext>
          </c:extLst>
        </c:ser>
        <c:ser>
          <c:idx val="2"/>
          <c:order val="2"/>
          <c:tx>
            <c:strRef>
              <c:f>Sheet1!$D$1</c:f>
              <c:strCache>
                <c:ptCount val="1"/>
                <c:pt idx="0">
                  <c:v>Neither satisfied nor dissatisfied</c:v>
                </c:pt>
              </c:strCache>
            </c:strRef>
          </c:tx>
          <c:spPr>
            <a:solidFill>
              <a:srgbClr val="7F7F7F"/>
            </a:solidFill>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6A6F-4703-B307-BDE3A70FC6A1}"/>
                </c:ext>
              </c:extLst>
            </c:dLbl>
            <c:dLbl>
              <c:idx val="2"/>
              <c:delete val="1"/>
              <c:extLst>
                <c:ext xmlns:c15="http://schemas.microsoft.com/office/drawing/2012/chart" uri="{CE6537A1-D6FC-4f65-9D91-7224C49458BB}"/>
                <c:ext xmlns:c16="http://schemas.microsoft.com/office/drawing/2014/chart" uri="{C3380CC4-5D6E-409C-BE32-E72D297353CC}">
                  <c16:uniqueId val="{0000000A-DEB0-4776-9D4C-C1D75EB7ACB7}"/>
                </c:ext>
              </c:extLst>
            </c:dLbl>
            <c:dLbl>
              <c:idx val="3"/>
              <c:delete val="1"/>
              <c:extLst>
                <c:ext xmlns:c15="http://schemas.microsoft.com/office/drawing/2012/chart" uri="{CE6537A1-D6FC-4f65-9D91-7224C49458BB}"/>
                <c:ext xmlns:c16="http://schemas.microsoft.com/office/drawing/2014/chart" uri="{C3380CC4-5D6E-409C-BE32-E72D297353CC}">
                  <c16:uniqueId val="{00000000-6A6F-4703-B307-BDE3A70FC6A1}"/>
                </c:ext>
              </c:extLst>
            </c:dLbl>
            <c:dLbl>
              <c:idx val="4"/>
              <c:delete val="1"/>
              <c:extLst>
                <c:ext xmlns:c15="http://schemas.microsoft.com/office/drawing/2012/chart" uri="{CE6537A1-D6FC-4f65-9D91-7224C49458BB}"/>
                <c:ext xmlns:c16="http://schemas.microsoft.com/office/drawing/2014/chart" uri="{C3380CC4-5D6E-409C-BE32-E72D297353CC}">
                  <c16:uniqueId val="{00000004-6A6F-4703-B307-BDE3A70FC6A1}"/>
                </c:ext>
              </c:extLst>
            </c:dLbl>
            <c:dLbl>
              <c:idx val="5"/>
              <c:delete val="1"/>
              <c:extLst>
                <c:ext xmlns:c15="http://schemas.microsoft.com/office/drawing/2012/chart" uri="{CE6537A1-D6FC-4f65-9D91-7224C49458BB}"/>
                <c:ext xmlns:c16="http://schemas.microsoft.com/office/drawing/2014/chart" uri="{C3380CC4-5D6E-409C-BE32-E72D297353CC}">
                  <c16:uniqueId val="{00000004-EBB9-4138-9837-BFCEBD8730C7}"/>
                </c:ext>
              </c:extLst>
            </c:dLbl>
            <c:dLbl>
              <c:idx val="6"/>
              <c:layout>
                <c:manualLayout>
                  <c:x val="-9.1898211517999544E-17"/>
                  <c:y val="-2.368759972805889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BB9-4138-9837-BFCEBD8730C7}"/>
                </c:ext>
              </c:extLst>
            </c:dLbl>
            <c:dLbl>
              <c:idx val="7"/>
              <c:delete val="1"/>
              <c:extLst>
                <c:ext xmlns:c15="http://schemas.microsoft.com/office/drawing/2012/chart" uri="{CE6537A1-D6FC-4f65-9D91-7224C49458BB}"/>
                <c:ext xmlns:c16="http://schemas.microsoft.com/office/drawing/2014/chart" uri="{C3380CC4-5D6E-409C-BE32-E72D297353CC}">
                  <c16:uniqueId val="{00000001-6A6F-4703-B307-BDE3A70FC6A1}"/>
                </c:ext>
              </c:extLst>
            </c:dLbl>
            <c:dLbl>
              <c:idx val="9"/>
              <c:delete val="1"/>
              <c:extLst>
                <c:ext xmlns:c15="http://schemas.microsoft.com/office/drawing/2012/chart" uri="{CE6537A1-D6FC-4f65-9D91-7224C49458BB}"/>
                <c:ext xmlns:c16="http://schemas.microsoft.com/office/drawing/2014/chart" uri="{C3380CC4-5D6E-409C-BE32-E72D297353CC}">
                  <c16:uniqueId val="{00000001-EBB9-4138-9837-BFCEBD8730C7}"/>
                </c:ext>
              </c:extLst>
            </c:dLbl>
            <c:dLbl>
              <c:idx val="10"/>
              <c:delete val="1"/>
              <c:extLst>
                <c:ext xmlns:c15="http://schemas.microsoft.com/office/drawing/2012/chart" uri="{CE6537A1-D6FC-4f65-9D91-7224C49458BB}"/>
                <c:ext xmlns:c16="http://schemas.microsoft.com/office/drawing/2014/chart" uri="{C3380CC4-5D6E-409C-BE32-E72D297353CC}">
                  <c16:uniqueId val="{00000000-EBB9-4138-9837-BFCEBD8730C7}"/>
                </c:ext>
              </c:extLst>
            </c:dLbl>
            <c:spPr>
              <a:noFill/>
              <a:ln>
                <a:noFill/>
              </a:ln>
              <a:effectLst/>
            </c:spPr>
            <c:txPr>
              <a:bodyPr wrap="square" lIns="38100" tIns="19050" rIns="38100" bIns="19050" anchor="ctr">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Wave 1</c:v>
                </c:pt>
                <c:pt idx="1">
                  <c:v>Wave 2</c:v>
                </c:pt>
                <c:pt idx="2">
                  <c:v>Wave 3</c:v>
                </c:pt>
                <c:pt idx="4">
                  <c:v>Wave 1</c:v>
                </c:pt>
                <c:pt idx="5">
                  <c:v>Wave 2</c:v>
                </c:pt>
                <c:pt idx="6">
                  <c:v>Wave 3</c:v>
                </c:pt>
                <c:pt idx="8">
                  <c:v>Wave 1</c:v>
                </c:pt>
                <c:pt idx="9">
                  <c:v>Wave 2</c:v>
                </c:pt>
                <c:pt idx="10">
                  <c:v>Wave 3</c:v>
                </c:pt>
              </c:strCache>
            </c:strRef>
          </c:cat>
          <c:val>
            <c:numRef>
              <c:f>Sheet1!$D$2:$D$12</c:f>
              <c:numCache>
                <c:formatCode>General</c:formatCode>
                <c:ptCount val="11"/>
                <c:pt idx="0">
                  <c:v>1</c:v>
                </c:pt>
                <c:pt idx="1">
                  <c:v>0</c:v>
                </c:pt>
                <c:pt idx="2">
                  <c:v>0</c:v>
                </c:pt>
                <c:pt idx="4">
                  <c:v>0</c:v>
                </c:pt>
                <c:pt idx="5">
                  <c:v>0</c:v>
                </c:pt>
                <c:pt idx="6">
                  <c:v>1</c:v>
                </c:pt>
                <c:pt idx="8">
                  <c:v>2</c:v>
                </c:pt>
                <c:pt idx="9">
                  <c:v>0</c:v>
                </c:pt>
                <c:pt idx="10">
                  <c:v>0</c:v>
                </c:pt>
              </c:numCache>
            </c:numRef>
          </c:val>
          <c:extLst>
            <c:ext xmlns:c16="http://schemas.microsoft.com/office/drawing/2014/chart" uri="{C3380CC4-5D6E-409C-BE32-E72D297353CC}">
              <c16:uniqueId val="{00000004-DEB0-4776-9D4C-C1D75EB7ACB7}"/>
            </c:ext>
          </c:extLst>
        </c:ser>
        <c:ser>
          <c:idx val="3"/>
          <c:order val="3"/>
          <c:tx>
            <c:strRef>
              <c:f>Sheet1!$E$1</c:f>
              <c:strCache>
                <c:ptCount val="1"/>
                <c:pt idx="0">
                  <c:v>Somewhat satisfied </c:v>
                </c:pt>
              </c:strCache>
            </c:strRef>
          </c:tx>
          <c:spPr>
            <a:solidFill>
              <a:srgbClr val="4A9B82"/>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Wave 1</c:v>
                </c:pt>
                <c:pt idx="1">
                  <c:v>Wave 2</c:v>
                </c:pt>
                <c:pt idx="2">
                  <c:v>Wave 3</c:v>
                </c:pt>
                <c:pt idx="4">
                  <c:v>Wave 1</c:v>
                </c:pt>
                <c:pt idx="5">
                  <c:v>Wave 2</c:v>
                </c:pt>
                <c:pt idx="6">
                  <c:v>Wave 3</c:v>
                </c:pt>
                <c:pt idx="8">
                  <c:v>Wave 1</c:v>
                </c:pt>
                <c:pt idx="9">
                  <c:v>Wave 2</c:v>
                </c:pt>
                <c:pt idx="10">
                  <c:v>Wave 3</c:v>
                </c:pt>
              </c:strCache>
            </c:strRef>
          </c:cat>
          <c:val>
            <c:numRef>
              <c:f>Sheet1!$E$2:$E$12</c:f>
              <c:numCache>
                <c:formatCode>General</c:formatCode>
                <c:ptCount val="11"/>
                <c:pt idx="0">
                  <c:v>7</c:v>
                </c:pt>
                <c:pt idx="1">
                  <c:v>5</c:v>
                </c:pt>
                <c:pt idx="2">
                  <c:v>10</c:v>
                </c:pt>
                <c:pt idx="4">
                  <c:v>10</c:v>
                </c:pt>
                <c:pt idx="5">
                  <c:v>6</c:v>
                </c:pt>
                <c:pt idx="6">
                  <c:v>12</c:v>
                </c:pt>
                <c:pt idx="8">
                  <c:v>7</c:v>
                </c:pt>
                <c:pt idx="9">
                  <c:v>3</c:v>
                </c:pt>
                <c:pt idx="10">
                  <c:v>10</c:v>
                </c:pt>
              </c:numCache>
            </c:numRef>
          </c:val>
          <c:extLst>
            <c:ext xmlns:c16="http://schemas.microsoft.com/office/drawing/2014/chart" uri="{C3380CC4-5D6E-409C-BE32-E72D297353CC}">
              <c16:uniqueId val="{00000005-DEB0-4776-9D4C-C1D75EB7ACB7}"/>
            </c:ext>
          </c:extLst>
        </c:ser>
        <c:ser>
          <c:idx val="4"/>
          <c:order val="4"/>
          <c:tx>
            <c:strRef>
              <c:f>Sheet1!$F$1</c:f>
              <c:strCache>
                <c:ptCount val="1"/>
                <c:pt idx="0">
                  <c:v>Very satisfied</c:v>
                </c:pt>
              </c:strCache>
            </c:strRef>
          </c:tx>
          <c:spPr>
            <a:solidFill>
              <a:srgbClr val="316857"/>
            </a:solidFill>
          </c:spPr>
          <c:invertIfNegative val="0"/>
          <c:dLbls>
            <c:spPr>
              <a:noFill/>
              <a:ln>
                <a:noFill/>
              </a:ln>
              <a:effectLst/>
            </c:spPr>
            <c:txPr>
              <a:bodyPr wrap="square" lIns="38100" tIns="19050" rIns="38100" bIns="19050" anchor="ctr">
                <a:spAutoFit/>
              </a:bodyPr>
              <a:lstStyle/>
              <a:p>
                <a:pPr>
                  <a:defRPr b="1">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Sheet1!$A$2:$A$12</c:f>
              <c:strCache>
                <c:ptCount val="11"/>
                <c:pt idx="0">
                  <c:v>Wave 1</c:v>
                </c:pt>
                <c:pt idx="1">
                  <c:v>Wave 2</c:v>
                </c:pt>
                <c:pt idx="2">
                  <c:v>Wave 3</c:v>
                </c:pt>
                <c:pt idx="4">
                  <c:v>Wave 1</c:v>
                </c:pt>
                <c:pt idx="5">
                  <c:v>Wave 2</c:v>
                </c:pt>
                <c:pt idx="6">
                  <c:v>Wave 3</c:v>
                </c:pt>
                <c:pt idx="8">
                  <c:v>Wave 1</c:v>
                </c:pt>
                <c:pt idx="9">
                  <c:v>Wave 2</c:v>
                </c:pt>
                <c:pt idx="10">
                  <c:v>Wave 3</c:v>
                </c:pt>
              </c:strCache>
            </c:strRef>
          </c:cat>
          <c:val>
            <c:numRef>
              <c:f>Sheet1!$F$2:$F$12</c:f>
              <c:numCache>
                <c:formatCode>General</c:formatCode>
                <c:ptCount val="11"/>
                <c:pt idx="0">
                  <c:v>25</c:v>
                </c:pt>
                <c:pt idx="1">
                  <c:v>26</c:v>
                </c:pt>
                <c:pt idx="2">
                  <c:v>20</c:v>
                </c:pt>
                <c:pt idx="4">
                  <c:v>21</c:v>
                </c:pt>
                <c:pt idx="5">
                  <c:v>26</c:v>
                </c:pt>
                <c:pt idx="6">
                  <c:v>17</c:v>
                </c:pt>
                <c:pt idx="8">
                  <c:v>23</c:v>
                </c:pt>
                <c:pt idx="9">
                  <c:v>28</c:v>
                </c:pt>
                <c:pt idx="10">
                  <c:v>20</c:v>
                </c:pt>
              </c:numCache>
            </c:numRef>
          </c:val>
          <c:extLst>
            <c:ext xmlns:c16="http://schemas.microsoft.com/office/drawing/2014/chart" uri="{C3380CC4-5D6E-409C-BE32-E72D297353CC}">
              <c16:uniqueId val="{00000006-DEB0-4776-9D4C-C1D75EB7ACB7}"/>
            </c:ext>
          </c:extLst>
        </c:ser>
        <c:dLbls>
          <c:dLblPos val="ctr"/>
          <c:showLegendKey val="0"/>
          <c:showVal val="1"/>
          <c:showCatName val="0"/>
          <c:showSerName val="0"/>
          <c:showPercent val="0"/>
          <c:showBubbleSize val="0"/>
        </c:dLbls>
        <c:gapWidth val="100"/>
        <c:overlap val="100"/>
        <c:axId val="196450176"/>
        <c:axId val="196451712"/>
      </c:barChart>
      <c:catAx>
        <c:axId val="196450176"/>
        <c:scaling>
          <c:orientation val="minMax"/>
        </c:scaling>
        <c:delete val="0"/>
        <c:axPos val="b"/>
        <c:numFmt formatCode="General" sourceLinked="1"/>
        <c:majorTickMark val="out"/>
        <c:minorTickMark val="none"/>
        <c:tickLblPos val="nextTo"/>
        <c:spPr>
          <a:ln>
            <a:noFill/>
          </a:ln>
        </c:spPr>
        <c:txPr>
          <a:bodyPr rot="0" vert="horz"/>
          <a:lstStyle/>
          <a:p>
            <a:pPr>
              <a:defRPr sz="1200" b="1"/>
            </a:pPr>
            <a:endParaRPr lang="en-US"/>
          </a:p>
        </c:txPr>
        <c:crossAx val="196451712"/>
        <c:crosses val="autoZero"/>
        <c:auto val="1"/>
        <c:lblAlgn val="ctr"/>
        <c:lblOffset val="100"/>
        <c:noMultiLvlLbl val="0"/>
      </c:catAx>
      <c:valAx>
        <c:axId val="196451712"/>
        <c:scaling>
          <c:orientation val="minMax"/>
        </c:scaling>
        <c:delete val="1"/>
        <c:axPos val="l"/>
        <c:numFmt formatCode="0%" sourceLinked="1"/>
        <c:majorTickMark val="out"/>
        <c:minorTickMark val="none"/>
        <c:tickLblPos val="none"/>
        <c:crossAx val="196450176"/>
        <c:crosses val="autoZero"/>
        <c:crossBetween val="between"/>
      </c:valAx>
    </c:plotArea>
    <c:legend>
      <c:legendPos val="l"/>
      <c:layout>
        <c:manualLayout>
          <c:xMode val="edge"/>
          <c:yMode val="edge"/>
          <c:x val="3.9544625232146476E-3"/>
          <c:y val="0.19110241529584787"/>
          <c:w val="0.22430267397282333"/>
          <c:h val="0.54378708764691674"/>
        </c:manualLayout>
      </c:layout>
      <c:overlay val="0"/>
    </c:legend>
    <c:plotVisOnly val="1"/>
    <c:dispBlanksAs val="gap"/>
    <c:showDLblsOverMax val="0"/>
  </c:chart>
  <c:txPr>
    <a:bodyPr/>
    <a:lstStyle/>
    <a:p>
      <a:pPr>
        <a:defRPr sz="1400" b="0">
          <a:latin typeface="Century Gothic" panose="020B0502020202020204"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6931576261300671"/>
          <c:y val="0.10849697571269723"/>
          <c:w val="0.80522127442403035"/>
          <c:h val="0.86705666762963196"/>
        </c:manualLayout>
      </c:layout>
      <c:barChart>
        <c:barDir val="bar"/>
        <c:grouping val="percentStacked"/>
        <c:varyColors val="0"/>
        <c:ser>
          <c:idx val="0"/>
          <c:order val="0"/>
          <c:tx>
            <c:strRef>
              <c:f>Sheet1!$B$1</c:f>
              <c:strCache>
                <c:ptCount val="1"/>
                <c:pt idx="0">
                  <c:v>Strongly disagree</c:v>
                </c:pt>
              </c:strCache>
            </c:strRef>
          </c:tx>
          <c:spPr>
            <a:solidFill>
              <a:schemeClr val="accent6">
                <a:lumMod val="5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8-C9FA-4717-9EAE-A1756DB69299}"/>
                </c:ext>
              </c:extLst>
            </c:dLbl>
            <c:dLbl>
              <c:idx val="1"/>
              <c:delete val="1"/>
              <c:extLst>
                <c:ext xmlns:c15="http://schemas.microsoft.com/office/drawing/2012/chart" uri="{CE6537A1-D6FC-4f65-9D91-7224C49458BB}"/>
                <c:ext xmlns:c16="http://schemas.microsoft.com/office/drawing/2014/chart" uri="{C3380CC4-5D6E-409C-BE32-E72D297353CC}">
                  <c16:uniqueId val="{00000011-C9FA-4717-9EAE-A1756DB69299}"/>
                </c:ext>
              </c:extLst>
            </c:dLbl>
            <c:dLbl>
              <c:idx val="2"/>
              <c:delete val="1"/>
              <c:extLst>
                <c:ext xmlns:c15="http://schemas.microsoft.com/office/drawing/2012/chart" uri="{CE6537A1-D6FC-4f65-9D91-7224C49458BB}"/>
                <c:ext xmlns:c16="http://schemas.microsoft.com/office/drawing/2014/chart" uri="{C3380CC4-5D6E-409C-BE32-E72D297353CC}">
                  <c16:uniqueId val="{00000009-1BF9-4DCA-9DBE-06F4B316F280}"/>
                </c:ext>
              </c:extLst>
            </c:dLbl>
            <c:dLbl>
              <c:idx val="3"/>
              <c:delete val="1"/>
              <c:extLst>
                <c:ext xmlns:c15="http://schemas.microsoft.com/office/drawing/2012/chart" uri="{CE6537A1-D6FC-4f65-9D91-7224C49458BB}"/>
                <c:ext xmlns:c16="http://schemas.microsoft.com/office/drawing/2014/chart" uri="{C3380CC4-5D6E-409C-BE32-E72D297353CC}">
                  <c16:uniqueId val="{00000006-A0A1-44F0-94EF-A2870288CA14}"/>
                </c:ext>
              </c:extLst>
            </c:dLbl>
            <c:dLbl>
              <c:idx val="4"/>
              <c:delete val="1"/>
              <c:extLst>
                <c:ext xmlns:c15="http://schemas.microsoft.com/office/drawing/2012/chart" uri="{CE6537A1-D6FC-4f65-9D91-7224C49458BB}"/>
                <c:ext xmlns:c16="http://schemas.microsoft.com/office/drawing/2014/chart" uri="{C3380CC4-5D6E-409C-BE32-E72D297353CC}">
                  <c16:uniqueId val="{00000008-1BF9-4DCA-9DBE-06F4B316F280}"/>
                </c:ext>
              </c:extLst>
            </c:dLbl>
            <c:dLbl>
              <c:idx val="5"/>
              <c:delete val="1"/>
              <c:extLst>
                <c:ext xmlns:c15="http://schemas.microsoft.com/office/drawing/2012/chart" uri="{CE6537A1-D6FC-4f65-9D91-7224C49458BB}"/>
                <c:ext xmlns:c16="http://schemas.microsoft.com/office/drawing/2014/chart" uri="{C3380CC4-5D6E-409C-BE32-E72D297353CC}">
                  <c16:uniqueId val="{00000007-1BF9-4DCA-9DBE-06F4B316F280}"/>
                </c:ext>
              </c:extLst>
            </c:dLbl>
            <c:dLbl>
              <c:idx val="6"/>
              <c:delete val="1"/>
              <c:extLst>
                <c:ext xmlns:c15="http://schemas.microsoft.com/office/drawing/2012/chart" uri="{CE6537A1-D6FC-4f65-9D91-7224C49458BB}"/>
                <c:ext xmlns:c16="http://schemas.microsoft.com/office/drawing/2014/chart" uri="{C3380CC4-5D6E-409C-BE32-E72D297353CC}">
                  <c16:uniqueId val="{00000006-C9FA-4717-9EAE-A1756DB69299}"/>
                </c:ext>
              </c:extLst>
            </c:dLbl>
            <c:dLbl>
              <c:idx val="8"/>
              <c:delete val="1"/>
              <c:extLst>
                <c:ext xmlns:c15="http://schemas.microsoft.com/office/drawing/2012/chart" uri="{CE6537A1-D6FC-4f65-9D91-7224C49458BB}"/>
                <c:ext xmlns:c16="http://schemas.microsoft.com/office/drawing/2014/chart" uri="{C3380CC4-5D6E-409C-BE32-E72D297353CC}">
                  <c16:uniqueId val="{00000002-1BF9-4DCA-9DBE-06F4B316F280}"/>
                </c:ext>
              </c:extLst>
            </c:dLbl>
            <c:dLbl>
              <c:idx val="9"/>
              <c:delete val="1"/>
              <c:extLst>
                <c:ext xmlns:c15="http://schemas.microsoft.com/office/drawing/2012/chart" uri="{CE6537A1-D6FC-4f65-9D91-7224C49458BB}"/>
                <c:ext xmlns:c16="http://schemas.microsoft.com/office/drawing/2014/chart" uri="{C3380CC4-5D6E-409C-BE32-E72D297353CC}">
                  <c16:uniqueId val="{0000000C-C9FA-4717-9EAE-A1756DB69299}"/>
                </c:ext>
              </c:extLst>
            </c:dLbl>
            <c:dLbl>
              <c:idx val="12"/>
              <c:delete val="1"/>
              <c:extLst>
                <c:ext xmlns:c15="http://schemas.microsoft.com/office/drawing/2012/chart" uri="{CE6537A1-D6FC-4f65-9D91-7224C49458BB}"/>
                <c:ext xmlns:c16="http://schemas.microsoft.com/office/drawing/2014/chart" uri="{C3380CC4-5D6E-409C-BE32-E72D297353CC}">
                  <c16:uniqueId val="{00000001-1BF9-4DCA-9DBE-06F4B316F280}"/>
                </c:ext>
              </c:extLst>
            </c:dLbl>
            <c:dLbl>
              <c:idx val="13"/>
              <c:delete val="1"/>
              <c:extLst>
                <c:ext xmlns:c15="http://schemas.microsoft.com/office/drawing/2012/chart" uri="{CE6537A1-D6FC-4f65-9D91-7224C49458BB}"/>
                <c:ext xmlns:c16="http://schemas.microsoft.com/office/drawing/2014/chart" uri="{C3380CC4-5D6E-409C-BE32-E72D297353CC}">
                  <c16:uniqueId val="{00000000-1BF9-4DCA-9DBE-06F4B316F28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flat" cmpd="sng" algn="ctr">
                      <a:solidFill>
                        <a:schemeClr val="tx1"/>
                      </a:solidFill>
                      <a:prstDash val="solid"/>
                      <a:round/>
                    </a:ln>
                    <a:effectLst/>
                  </c:spPr>
                </c15:leaderLines>
              </c:ext>
            </c:extLst>
          </c:dLbls>
          <c:cat>
            <c:strRef>
              <c:f>Sheet1!$A$2:$A$16</c:f>
              <c:strCache>
                <c:ptCount val="15"/>
                <c:pt idx="0">
                  <c:v>Wave 3</c:v>
                </c:pt>
                <c:pt idx="1">
                  <c:v>Wave 2</c:v>
                </c:pt>
                <c:pt idx="2">
                  <c:v>Wave 1</c:v>
                </c:pt>
                <c:pt idx="4">
                  <c:v>Wave 3</c:v>
                </c:pt>
                <c:pt idx="5">
                  <c:v>Wave 2</c:v>
                </c:pt>
                <c:pt idx="6">
                  <c:v>Wave 1</c:v>
                </c:pt>
                <c:pt idx="8">
                  <c:v>Wave 3</c:v>
                </c:pt>
                <c:pt idx="9">
                  <c:v>Wave 2</c:v>
                </c:pt>
                <c:pt idx="10">
                  <c:v>Wave 1</c:v>
                </c:pt>
                <c:pt idx="12">
                  <c:v>Wave 3</c:v>
                </c:pt>
                <c:pt idx="13">
                  <c:v>Wave 2</c:v>
                </c:pt>
                <c:pt idx="14">
                  <c:v>Wave 1</c:v>
                </c:pt>
              </c:strCache>
            </c:strRef>
          </c:cat>
          <c:val>
            <c:numRef>
              <c:f>Sheet1!$B$2:$B$16</c:f>
              <c:numCache>
                <c:formatCode>General</c:formatCode>
                <c:ptCount val="15"/>
                <c:pt idx="0">
                  <c:v>0</c:v>
                </c:pt>
                <c:pt idx="1">
                  <c:v>0</c:v>
                </c:pt>
                <c:pt idx="2">
                  <c:v>0</c:v>
                </c:pt>
                <c:pt idx="4">
                  <c:v>0</c:v>
                </c:pt>
                <c:pt idx="5">
                  <c:v>0</c:v>
                </c:pt>
                <c:pt idx="6">
                  <c:v>1</c:v>
                </c:pt>
                <c:pt idx="8">
                  <c:v>0</c:v>
                </c:pt>
                <c:pt idx="9">
                  <c:v>0</c:v>
                </c:pt>
                <c:pt idx="10">
                  <c:v>1</c:v>
                </c:pt>
                <c:pt idx="12">
                  <c:v>0</c:v>
                </c:pt>
                <c:pt idx="13">
                  <c:v>0</c:v>
                </c:pt>
                <c:pt idx="14">
                  <c:v>1</c:v>
                </c:pt>
              </c:numCache>
            </c:numRef>
          </c:val>
          <c:extLst>
            <c:ext xmlns:c16="http://schemas.microsoft.com/office/drawing/2014/chart" uri="{C3380CC4-5D6E-409C-BE32-E72D297353CC}">
              <c16:uniqueId val="{00000001-A0A1-44F0-94EF-A2870288CA14}"/>
            </c:ext>
          </c:extLst>
        </c:ser>
        <c:ser>
          <c:idx val="1"/>
          <c:order val="1"/>
          <c:tx>
            <c:strRef>
              <c:f>Sheet1!$C$1</c:f>
              <c:strCache>
                <c:ptCount val="1"/>
                <c:pt idx="0">
                  <c:v>Disagree</c:v>
                </c:pt>
              </c:strCache>
            </c:strRef>
          </c:tx>
          <c:spPr>
            <a:solidFill>
              <a:schemeClr val="accent6">
                <a:lumMod val="60000"/>
                <a:lumOff val="4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0-C9FA-4717-9EAE-A1756DB69299}"/>
                </c:ext>
              </c:extLst>
            </c:dLbl>
            <c:dLbl>
              <c:idx val="1"/>
              <c:delete val="1"/>
              <c:extLst>
                <c:ext xmlns:c15="http://schemas.microsoft.com/office/drawing/2012/chart" uri="{CE6537A1-D6FC-4f65-9D91-7224C49458BB}"/>
                <c:ext xmlns:c16="http://schemas.microsoft.com/office/drawing/2014/chart" uri="{C3380CC4-5D6E-409C-BE32-E72D297353CC}">
                  <c16:uniqueId val="{0000000A-1BF9-4DCA-9DBE-06F4B316F280}"/>
                </c:ext>
              </c:extLst>
            </c:dLbl>
            <c:dLbl>
              <c:idx val="3"/>
              <c:delete val="1"/>
              <c:extLst>
                <c:ext xmlns:c15="http://schemas.microsoft.com/office/drawing/2012/chart" uri="{CE6537A1-D6FC-4f65-9D91-7224C49458BB}"/>
                <c:ext xmlns:c16="http://schemas.microsoft.com/office/drawing/2014/chart" uri="{C3380CC4-5D6E-409C-BE32-E72D297353CC}">
                  <c16:uniqueId val="{0000000D-C9FA-4717-9EAE-A1756DB69299}"/>
                </c:ext>
              </c:extLst>
            </c:dLbl>
            <c:dLbl>
              <c:idx val="4"/>
              <c:delete val="1"/>
              <c:extLst>
                <c:ext xmlns:c15="http://schemas.microsoft.com/office/drawing/2012/chart" uri="{CE6537A1-D6FC-4f65-9D91-7224C49458BB}"/>
                <c:ext xmlns:c16="http://schemas.microsoft.com/office/drawing/2014/chart" uri="{C3380CC4-5D6E-409C-BE32-E72D297353CC}">
                  <c16:uniqueId val="{00000006-1BF9-4DCA-9DBE-06F4B316F280}"/>
                </c:ext>
              </c:extLst>
            </c:dLbl>
            <c:dLbl>
              <c:idx val="5"/>
              <c:delete val="1"/>
              <c:extLst>
                <c:ext xmlns:c15="http://schemas.microsoft.com/office/drawing/2012/chart" uri="{CE6537A1-D6FC-4f65-9D91-7224C49458BB}"/>
                <c:ext xmlns:c16="http://schemas.microsoft.com/office/drawing/2014/chart" uri="{C3380CC4-5D6E-409C-BE32-E72D297353CC}">
                  <c16:uniqueId val="{00000005-1BF9-4DCA-9DBE-06F4B316F280}"/>
                </c:ext>
              </c:extLst>
            </c:dLbl>
            <c:dLbl>
              <c:idx val="6"/>
              <c:delete val="1"/>
              <c:extLst>
                <c:ext xmlns:c15="http://schemas.microsoft.com/office/drawing/2012/chart" uri="{CE6537A1-D6FC-4f65-9D91-7224C49458BB}"/>
                <c:ext xmlns:c16="http://schemas.microsoft.com/office/drawing/2014/chart" uri="{C3380CC4-5D6E-409C-BE32-E72D297353CC}">
                  <c16:uniqueId val="{00000005-C9FA-4717-9EAE-A1756DB69299}"/>
                </c:ext>
              </c:extLst>
            </c:dLbl>
            <c:dLbl>
              <c:idx val="9"/>
              <c:delete val="1"/>
              <c:extLst>
                <c:ext xmlns:c15="http://schemas.microsoft.com/office/drawing/2012/chart" uri="{CE6537A1-D6FC-4f65-9D91-7224C49458BB}"/>
                <c:ext xmlns:c16="http://schemas.microsoft.com/office/drawing/2014/chart" uri="{C3380CC4-5D6E-409C-BE32-E72D297353CC}">
                  <c16:uniqueId val="{00000004-1BF9-4DCA-9DBE-06F4B316F28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flat" cmpd="sng" algn="ctr">
                      <a:solidFill>
                        <a:schemeClr val="tx1"/>
                      </a:solidFill>
                      <a:prstDash val="solid"/>
                      <a:round/>
                    </a:ln>
                    <a:effectLst/>
                  </c:spPr>
                </c15:leaderLines>
              </c:ext>
            </c:extLst>
          </c:dLbls>
          <c:cat>
            <c:strRef>
              <c:f>Sheet1!$A$2:$A$16</c:f>
              <c:strCache>
                <c:ptCount val="15"/>
                <c:pt idx="0">
                  <c:v>Wave 3</c:v>
                </c:pt>
                <c:pt idx="1">
                  <c:v>Wave 2</c:v>
                </c:pt>
                <c:pt idx="2">
                  <c:v>Wave 1</c:v>
                </c:pt>
                <c:pt idx="4">
                  <c:v>Wave 3</c:v>
                </c:pt>
                <c:pt idx="5">
                  <c:v>Wave 2</c:v>
                </c:pt>
                <c:pt idx="6">
                  <c:v>Wave 1</c:v>
                </c:pt>
                <c:pt idx="8">
                  <c:v>Wave 3</c:v>
                </c:pt>
                <c:pt idx="9">
                  <c:v>Wave 2</c:v>
                </c:pt>
                <c:pt idx="10">
                  <c:v>Wave 1</c:v>
                </c:pt>
                <c:pt idx="12">
                  <c:v>Wave 3</c:v>
                </c:pt>
                <c:pt idx="13">
                  <c:v>Wave 2</c:v>
                </c:pt>
                <c:pt idx="14">
                  <c:v>Wave 1</c:v>
                </c:pt>
              </c:strCache>
            </c:strRef>
          </c:cat>
          <c:val>
            <c:numRef>
              <c:f>Sheet1!$C$2:$C$16</c:f>
              <c:numCache>
                <c:formatCode>General</c:formatCode>
                <c:ptCount val="15"/>
                <c:pt idx="0">
                  <c:v>0</c:v>
                </c:pt>
                <c:pt idx="1">
                  <c:v>0</c:v>
                </c:pt>
                <c:pt idx="2">
                  <c:v>1</c:v>
                </c:pt>
                <c:pt idx="4">
                  <c:v>0</c:v>
                </c:pt>
                <c:pt idx="5">
                  <c:v>0</c:v>
                </c:pt>
                <c:pt idx="6">
                  <c:v>2</c:v>
                </c:pt>
                <c:pt idx="8">
                  <c:v>1</c:v>
                </c:pt>
                <c:pt idx="9">
                  <c:v>0</c:v>
                </c:pt>
                <c:pt idx="10">
                  <c:v>1</c:v>
                </c:pt>
                <c:pt idx="12">
                  <c:v>1</c:v>
                </c:pt>
                <c:pt idx="13">
                  <c:v>1</c:v>
                </c:pt>
                <c:pt idx="14">
                  <c:v>4</c:v>
                </c:pt>
              </c:numCache>
            </c:numRef>
          </c:val>
          <c:extLst>
            <c:ext xmlns:c16="http://schemas.microsoft.com/office/drawing/2014/chart" uri="{C3380CC4-5D6E-409C-BE32-E72D297353CC}">
              <c16:uniqueId val="{00000002-A0A1-44F0-94EF-A2870288CA14}"/>
            </c:ext>
          </c:extLst>
        </c:ser>
        <c:ser>
          <c:idx val="2"/>
          <c:order val="2"/>
          <c:tx>
            <c:strRef>
              <c:f>Sheet1!$D$1</c:f>
              <c:strCache>
                <c:ptCount val="1"/>
                <c:pt idx="0">
                  <c:v>Neutral</c:v>
                </c:pt>
              </c:strCache>
            </c:strRef>
          </c:tx>
          <c:spPr>
            <a:solidFill>
              <a:schemeClr val="bg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B-1BF9-4DCA-9DBE-06F4B316F280}"/>
                </c:ext>
              </c:extLst>
            </c:dLbl>
            <c:dLbl>
              <c:idx val="6"/>
              <c:delete val="1"/>
              <c:extLst>
                <c:ext xmlns:c15="http://schemas.microsoft.com/office/drawing/2012/chart" uri="{CE6537A1-D6FC-4f65-9D91-7224C49458BB}"/>
                <c:ext xmlns:c16="http://schemas.microsoft.com/office/drawing/2014/chart" uri="{C3380CC4-5D6E-409C-BE32-E72D297353CC}">
                  <c16:uniqueId val="{0000000F-C9FA-4717-9EAE-A1756DB69299}"/>
                </c:ext>
              </c:extLst>
            </c:dLbl>
            <c:dLbl>
              <c:idx val="9"/>
              <c:delete val="1"/>
              <c:extLst>
                <c:ext xmlns:c15="http://schemas.microsoft.com/office/drawing/2012/chart" uri="{CE6537A1-D6FC-4f65-9D91-7224C49458BB}"/>
                <c:ext xmlns:c16="http://schemas.microsoft.com/office/drawing/2014/chart" uri="{C3380CC4-5D6E-409C-BE32-E72D297353CC}">
                  <c16:uniqueId val="{00000003-1BF9-4DCA-9DBE-06F4B316F28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flat" cmpd="sng" algn="ctr">
                      <a:solidFill>
                        <a:schemeClr val="tx1"/>
                      </a:solidFill>
                      <a:prstDash val="solid"/>
                      <a:round/>
                    </a:ln>
                    <a:effectLst/>
                  </c:spPr>
                </c15:leaderLines>
              </c:ext>
            </c:extLst>
          </c:dLbls>
          <c:cat>
            <c:strRef>
              <c:f>Sheet1!$A$2:$A$16</c:f>
              <c:strCache>
                <c:ptCount val="15"/>
                <c:pt idx="0">
                  <c:v>Wave 3</c:v>
                </c:pt>
                <c:pt idx="1">
                  <c:v>Wave 2</c:v>
                </c:pt>
                <c:pt idx="2">
                  <c:v>Wave 1</c:v>
                </c:pt>
                <c:pt idx="4">
                  <c:v>Wave 3</c:v>
                </c:pt>
                <c:pt idx="5">
                  <c:v>Wave 2</c:v>
                </c:pt>
                <c:pt idx="6">
                  <c:v>Wave 1</c:v>
                </c:pt>
                <c:pt idx="8">
                  <c:v>Wave 3</c:v>
                </c:pt>
                <c:pt idx="9">
                  <c:v>Wave 2</c:v>
                </c:pt>
                <c:pt idx="10">
                  <c:v>Wave 1</c:v>
                </c:pt>
                <c:pt idx="12">
                  <c:v>Wave 3</c:v>
                </c:pt>
                <c:pt idx="13">
                  <c:v>Wave 2</c:v>
                </c:pt>
                <c:pt idx="14">
                  <c:v>Wave 1</c:v>
                </c:pt>
              </c:strCache>
            </c:strRef>
          </c:cat>
          <c:val>
            <c:numRef>
              <c:f>Sheet1!$D$2:$D$16</c:f>
              <c:numCache>
                <c:formatCode>General</c:formatCode>
                <c:ptCount val="15"/>
                <c:pt idx="0">
                  <c:v>0</c:v>
                </c:pt>
                <c:pt idx="1">
                  <c:v>1</c:v>
                </c:pt>
                <c:pt idx="2">
                  <c:v>1</c:v>
                </c:pt>
                <c:pt idx="4">
                  <c:v>3</c:v>
                </c:pt>
                <c:pt idx="5">
                  <c:v>3</c:v>
                </c:pt>
                <c:pt idx="6">
                  <c:v>3</c:v>
                </c:pt>
                <c:pt idx="8">
                  <c:v>1</c:v>
                </c:pt>
                <c:pt idx="9">
                  <c:v>0</c:v>
                </c:pt>
                <c:pt idx="10">
                  <c:v>1</c:v>
                </c:pt>
                <c:pt idx="12">
                  <c:v>1</c:v>
                </c:pt>
                <c:pt idx="13">
                  <c:v>5</c:v>
                </c:pt>
                <c:pt idx="14">
                  <c:v>4</c:v>
                </c:pt>
              </c:numCache>
            </c:numRef>
          </c:val>
          <c:extLst>
            <c:ext xmlns:c16="http://schemas.microsoft.com/office/drawing/2014/chart" uri="{C3380CC4-5D6E-409C-BE32-E72D297353CC}">
              <c16:uniqueId val="{00000003-A0A1-44F0-94EF-A2870288CA14}"/>
            </c:ext>
          </c:extLst>
        </c:ser>
        <c:ser>
          <c:idx val="3"/>
          <c:order val="3"/>
          <c:tx>
            <c:strRef>
              <c:f>Sheet1!$E$1</c:f>
              <c:strCache>
                <c:ptCount val="1"/>
                <c:pt idx="0">
                  <c:v>Agree </c:v>
                </c:pt>
              </c:strCache>
            </c:strRef>
          </c:tx>
          <c:spPr>
            <a:solidFill>
              <a:srgbClr val="4A9B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flat" cmpd="sng" algn="ctr">
                      <a:solidFill>
                        <a:schemeClr val="tx1"/>
                      </a:solidFill>
                      <a:prstDash val="solid"/>
                      <a:round/>
                    </a:ln>
                    <a:effectLst/>
                  </c:spPr>
                </c15:leaderLines>
              </c:ext>
            </c:extLst>
          </c:dLbls>
          <c:cat>
            <c:strRef>
              <c:f>Sheet1!$A$2:$A$16</c:f>
              <c:strCache>
                <c:ptCount val="15"/>
                <c:pt idx="0">
                  <c:v>Wave 3</c:v>
                </c:pt>
                <c:pt idx="1">
                  <c:v>Wave 2</c:v>
                </c:pt>
                <c:pt idx="2">
                  <c:v>Wave 1</c:v>
                </c:pt>
                <c:pt idx="4">
                  <c:v>Wave 3</c:v>
                </c:pt>
                <c:pt idx="5">
                  <c:v>Wave 2</c:v>
                </c:pt>
                <c:pt idx="6">
                  <c:v>Wave 1</c:v>
                </c:pt>
                <c:pt idx="8">
                  <c:v>Wave 3</c:v>
                </c:pt>
                <c:pt idx="9">
                  <c:v>Wave 2</c:v>
                </c:pt>
                <c:pt idx="10">
                  <c:v>Wave 1</c:v>
                </c:pt>
                <c:pt idx="12">
                  <c:v>Wave 3</c:v>
                </c:pt>
                <c:pt idx="13">
                  <c:v>Wave 2</c:v>
                </c:pt>
                <c:pt idx="14">
                  <c:v>Wave 1</c:v>
                </c:pt>
              </c:strCache>
            </c:strRef>
          </c:cat>
          <c:val>
            <c:numRef>
              <c:f>Sheet1!$E$2:$E$16</c:f>
              <c:numCache>
                <c:formatCode>General</c:formatCode>
                <c:ptCount val="15"/>
                <c:pt idx="0">
                  <c:v>14</c:v>
                </c:pt>
                <c:pt idx="1">
                  <c:v>5</c:v>
                </c:pt>
                <c:pt idx="2">
                  <c:v>14</c:v>
                </c:pt>
                <c:pt idx="4">
                  <c:v>11</c:v>
                </c:pt>
                <c:pt idx="5">
                  <c:v>12</c:v>
                </c:pt>
                <c:pt idx="6">
                  <c:v>14</c:v>
                </c:pt>
                <c:pt idx="8">
                  <c:v>12</c:v>
                </c:pt>
                <c:pt idx="9">
                  <c:v>13</c:v>
                </c:pt>
                <c:pt idx="10">
                  <c:v>18</c:v>
                </c:pt>
                <c:pt idx="12">
                  <c:v>10</c:v>
                </c:pt>
                <c:pt idx="13">
                  <c:v>11</c:v>
                </c:pt>
                <c:pt idx="14">
                  <c:v>12</c:v>
                </c:pt>
              </c:numCache>
            </c:numRef>
          </c:val>
          <c:extLst>
            <c:ext xmlns:c16="http://schemas.microsoft.com/office/drawing/2014/chart" uri="{C3380CC4-5D6E-409C-BE32-E72D297353CC}">
              <c16:uniqueId val="{00000004-A0A1-44F0-94EF-A2870288CA14}"/>
            </c:ext>
          </c:extLst>
        </c:ser>
        <c:ser>
          <c:idx val="4"/>
          <c:order val="4"/>
          <c:tx>
            <c:strRef>
              <c:f>Sheet1!$F$1</c:f>
              <c:strCache>
                <c:ptCount val="1"/>
                <c:pt idx="0">
                  <c:v>Strongly agree</c:v>
                </c:pt>
              </c:strCache>
            </c:strRef>
          </c:tx>
          <c:spPr>
            <a:solidFill>
              <a:srgbClr val="31685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flat" cmpd="sng" algn="ctr">
                      <a:solidFill>
                        <a:schemeClr val="tx1"/>
                      </a:solidFill>
                      <a:prstDash val="solid"/>
                      <a:round/>
                    </a:ln>
                    <a:effectLst/>
                  </c:spPr>
                </c15:leaderLines>
              </c:ext>
            </c:extLst>
          </c:dLbls>
          <c:cat>
            <c:strRef>
              <c:f>Sheet1!$A$2:$A$16</c:f>
              <c:strCache>
                <c:ptCount val="15"/>
                <c:pt idx="0">
                  <c:v>Wave 3</c:v>
                </c:pt>
                <c:pt idx="1">
                  <c:v>Wave 2</c:v>
                </c:pt>
                <c:pt idx="2">
                  <c:v>Wave 1</c:v>
                </c:pt>
                <c:pt idx="4">
                  <c:v>Wave 3</c:v>
                </c:pt>
                <c:pt idx="5">
                  <c:v>Wave 2</c:v>
                </c:pt>
                <c:pt idx="6">
                  <c:v>Wave 1</c:v>
                </c:pt>
                <c:pt idx="8">
                  <c:v>Wave 3</c:v>
                </c:pt>
                <c:pt idx="9">
                  <c:v>Wave 2</c:v>
                </c:pt>
                <c:pt idx="10">
                  <c:v>Wave 1</c:v>
                </c:pt>
                <c:pt idx="12">
                  <c:v>Wave 3</c:v>
                </c:pt>
                <c:pt idx="13">
                  <c:v>Wave 2</c:v>
                </c:pt>
                <c:pt idx="14">
                  <c:v>Wave 1</c:v>
                </c:pt>
              </c:strCache>
            </c:strRef>
          </c:cat>
          <c:val>
            <c:numRef>
              <c:f>Sheet1!$F$2:$F$16</c:f>
              <c:numCache>
                <c:formatCode>General</c:formatCode>
                <c:ptCount val="15"/>
                <c:pt idx="0">
                  <c:v>16</c:v>
                </c:pt>
                <c:pt idx="1">
                  <c:v>26</c:v>
                </c:pt>
                <c:pt idx="2">
                  <c:v>17</c:v>
                </c:pt>
                <c:pt idx="4">
                  <c:v>16</c:v>
                </c:pt>
                <c:pt idx="5">
                  <c:v>17</c:v>
                </c:pt>
                <c:pt idx="6">
                  <c:v>13</c:v>
                </c:pt>
                <c:pt idx="8">
                  <c:v>16</c:v>
                </c:pt>
                <c:pt idx="9">
                  <c:v>19</c:v>
                </c:pt>
                <c:pt idx="10">
                  <c:v>12</c:v>
                </c:pt>
                <c:pt idx="12">
                  <c:v>18</c:v>
                </c:pt>
                <c:pt idx="13">
                  <c:v>15</c:v>
                </c:pt>
                <c:pt idx="14">
                  <c:v>12</c:v>
                </c:pt>
              </c:numCache>
            </c:numRef>
          </c:val>
          <c:extLst>
            <c:ext xmlns:c16="http://schemas.microsoft.com/office/drawing/2014/chart" uri="{C3380CC4-5D6E-409C-BE32-E72D297353CC}">
              <c16:uniqueId val="{00000005-A0A1-44F0-94EF-A2870288CA14}"/>
            </c:ext>
          </c:extLst>
        </c:ser>
        <c:dLbls>
          <c:dLblPos val="ctr"/>
          <c:showLegendKey val="0"/>
          <c:showVal val="1"/>
          <c:showCatName val="0"/>
          <c:showSerName val="0"/>
          <c:showPercent val="0"/>
          <c:showBubbleSize val="0"/>
        </c:dLbls>
        <c:gapWidth val="75"/>
        <c:overlap val="100"/>
        <c:axId val="196156032"/>
        <c:axId val="196161920"/>
      </c:barChart>
      <c:catAx>
        <c:axId val="196156032"/>
        <c:scaling>
          <c:orientation val="minMax"/>
        </c:scaling>
        <c:delete val="0"/>
        <c:axPos val="l"/>
        <c:numFmt formatCode="General" sourceLinked="0"/>
        <c:majorTickMark val="none"/>
        <c:minorTickMark val="none"/>
        <c:tickLblPos val="nextTo"/>
        <c:spPr>
          <a:noFill/>
          <a:ln w="12700" cap="flat" cmpd="sng" algn="ctr">
            <a:noFill/>
            <a:prstDash val="solid"/>
            <a:round/>
          </a:ln>
          <a:effectLst/>
        </c:spPr>
        <c:txPr>
          <a:bodyPr rot="-6000000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en-US"/>
          </a:p>
        </c:txPr>
        <c:crossAx val="196161920"/>
        <c:crosses val="autoZero"/>
        <c:auto val="1"/>
        <c:lblAlgn val="ctr"/>
        <c:lblOffset val="100"/>
        <c:noMultiLvlLbl val="0"/>
      </c:catAx>
      <c:valAx>
        <c:axId val="196161920"/>
        <c:scaling>
          <c:orientation val="minMax"/>
        </c:scaling>
        <c:delete val="1"/>
        <c:axPos val="b"/>
        <c:numFmt formatCode="0%" sourceLinked="1"/>
        <c:majorTickMark val="out"/>
        <c:minorTickMark val="none"/>
        <c:tickLblPos val="none"/>
        <c:crossAx val="196156032"/>
        <c:crosses val="autoZero"/>
        <c:crossBetween val="between"/>
      </c:valAx>
      <c:spPr>
        <a:noFill/>
        <a:ln>
          <a:noFill/>
        </a:ln>
        <a:effectLst/>
      </c:spPr>
    </c:plotArea>
    <c:legend>
      <c:legendPos val="t"/>
      <c:layout>
        <c:manualLayout>
          <c:xMode val="edge"/>
          <c:yMode val="edge"/>
          <c:x val="0.13922228499738712"/>
          <c:y val="4.4345582746294847E-2"/>
          <c:w val="0.59590184479236463"/>
          <c:h val="4.867015618414020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200" b="1">
          <a:latin typeface="Century Gothic" panose="020B0502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6931576261300671"/>
          <c:y val="0.10849697571269723"/>
          <c:w val="0.80522127442403035"/>
          <c:h val="0.86705666762963196"/>
        </c:manualLayout>
      </c:layout>
      <c:barChart>
        <c:barDir val="bar"/>
        <c:grouping val="percentStacked"/>
        <c:varyColors val="0"/>
        <c:ser>
          <c:idx val="0"/>
          <c:order val="0"/>
          <c:tx>
            <c:strRef>
              <c:f>Sheet1!$B$1</c:f>
              <c:strCache>
                <c:ptCount val="1"/>
                <c:pt idx="0">
                  <c:v>Strongly disagree</c:v>
                </c:pt>
              </c:strCache>
            </c:strRef>
          </c:tx>
          <c:spPr>
            <a:solidFill>
              <a:schemeClr val="accent6">
                <a:lumMod val="50000"/>
              </a:schemeClr>
            </a:solidFill>
            <a:ln>
              <a:noFill/>
            </a:ln>
            <a:effectLst/>
          </c:spPr>
          <c:invertIfNegative val="0"/>
          <c:dLbls>
            <c:delete val="1"/>
          </c:dLbls>
          <c:cat>
            <c:strRef>
              <c:f>Sheet1!$A$2:$A$12</c:f>
              <c:strCache>
                <c:ptCount val="11"/>
                <c:pt idx="0">
                  <c:v>Wave 3</c:v>
                </c:pt>
                <c:pt idx="1">
                  <c:v>Wave 2</c:v>
                </c:pt>
                <c:pt idx="2">
                  <c:v>Wave 1</c:v>
                </c:pt>
                <c:pt idx="4">
                  <c:v>Wave 3</c:v>
                </c:pt>
                <c:pt idx="5">
                  <c:v>Wave 2</c:v>
                </c:pt>
                <c:pt idx="6">
                  <c:v>Wave 1</c:v>
                </c:pt>
                <c:pt idx="8">
                  <c:v>Wave 3</c:v>
                </c:pt>
                <c:pt idx="9">
                  <c:v>Wave 2</c:v>
                </c:pt>
                <c:pt idx="10">
                  <c:v>Wave 1</c:v>
                </c:pt>
              </c:strCache>
            </c:strRef>
          </c:cat>
          <c:val>
            <c:numRef>
              <c:f>Sheet1!$B$2:$B$12</c:f>
              <c:numCache>
                <c:formatCode>General</c:formatCode>
                <c:ptCount val="11"/>
                <c:pt idx="0">
                  <c:v>0</c:v>
                </c:pt>
                <c:pt idx="1">
                  <c:v>0</c:v>
                </c:pt>
                <c:pt idx="2">
                  <c:v>0</c:v>
                </c:pt>
                <c:pt idx="4">
                  <c:v>0</c:v>
                </c:pt>
                <c:pt idx="5">
                  <c:v>0</c:v>
                </c:pt>
                <c:pt idx="6">
                  <c:v>0</c:v>
                </c:pt>
                <c:pt idx="8">
                  <c:v>0</c:v>
                </c:pt>
                <c:pt idx="9">
                  <c:v>0</c:v>
                </c:pt>
                <c:pt idx="10">
                  <c:v>0</c:v>
                </c:pt>
              </c:numCache>
            </c:numRef>
          </c:val>
          <c:extLst>
            <c:ext xmlns:c16="http://schemas.microsoft.com/office/drawing/2014/chart" uri="{C3380CC4-5D6E-409C-BE32-E72D297353CC}">
              <c16:uniqueId val="{00000001-A0A1-44F0-94EF-A2870288CA14}"/>
            </c:ext>
          </c:extLst>
        </c:ser>
        <c:ser>
          <c:idx val="1"/>
          <c:order val="1"/>
          <c:tx>
            <c:strRef>
              <c:f>Sheet1!$C$1</c:f>
              <c:strCache>
                <c:ptCount val="1"/>
                <c:pt idx="0">
                  <c:v>Disagree</c:v>
                </c:pt>
              </c:strCache>
            </c:strRef>
          </c:tx>
          <c:spPr>
            <a:solidFill>
              <a:schemeClr val="accent6">
                <a:lumMod val="60000"/>
                <a:lumOff val="40000"/>
              </a:schemeClr>
            </a:solidFill>
            <a:ln>
              <a:noFill/>
            </a:ln>
            <a:effectLst/>
          </c:spPr>
          <c:invertIfNegative val="0"/>
          <c:dLbls>
            <c:delete val="1"/>
          </c:dLbls>
          <c:cat>
            <c:strRef>
              <c:f>Sheet1!$A$2:$A$12</c:f>
              <c:strCache>
                <c:ptCount val="11"/>
                <c:pt idx="0">
                  <c:v>Wave 3</c:v>
                </c:pt>
                <c:pt idx="1">
                  <c:v>Wave 2</c:v>
                </c:pt>
                <c:pt idx="2">
                  <c:v>Wave 1</c:v>
                </c:pt>
                <c:pt idx="4">
                  <c:v>Wave 3</c:v>
                </c:pt>
                <c:pt idx="5">
                  <c:v>Wave 2</c:v>
                </c:pt>
                <c:pt idx="6">
                  <c:v>Wave 1</c:v>
                </c:pt>
                <c:pt idx="8">
                  <c:v>Wave 3</c:v>
                </c:pt>
                <c:pt idx="9">
                  <c:v>Wave 2</c:v>
                </c:pt>
                <c:pt idx="10">
                  <c:v>Wave 1</c:v>
                </c:pt>
              </c:strCache>
            </c:strRef>
          </c:cat>
          <c:val>
            <c:numRef>
              <c:f>Sheet1!$C$2:$C$12</c:f>
              <c:numCache>
                <c:formatCode>General</c:formatCode>
                <c:ptCount val="11"/>
                <c:pt idx="0">
                  <c:v>0</c:v>
                </c:pt>
                <c:pt idx="1">
                  <c:v>0</c:v>
                </c:pt>
                <c:pt idx="2">
                  <c:v>0</c:v>
                </c:pt>
                <c:pt idx="4">
                  <c:v>0</c:v>
                </c:pt>
                <c:pt idx="5">
                  <c:v>0</c:v>
                </c:pt>
                <c:pt idx="6">
                  <c:v>0</c:v>
                </c:pt>
                <c:pt idx="8">
                  <c:v>0</c:v>
                </c:pt>
                <c:pt idx="9">
                  <c:v>0</c:v>
                </c:pt>
                <c:pt idx="10">
                  <c:v>0</c:v>
                </c:pt>
              </c:numCache>
            </c:numRef>
          </c:val>
          <c:extLst>
            <c:ext xmlns:c16="http://schemas.microsoft.com/office/drawing/2014/chart" uri="{C3380CC4-5D6E-409C-BE32-E72D297353CC}">
              <c16:uniqueId val="{00000002-A0A1-44F0-94EF-A2870288CA14}"/>
            </c:ext>
          </c:extLst>
        </c:ser>
        <c:ser>
          <c:idx val="2"/>
          <c:order val="2"/>
          <c:tx>
            <c:strRef>
              <c:f>Sheet1!$D$1</c:f>
              <c:strCache>
                <c:ptCount val="1"/>
                <c:pt idx="0">
                  <c:v>Neutral</c:v>
                </c:pt>
              </c:strCache>
            </c:strRef>
          </c:tx>
          <c:spPr>
            <a:solidFill>
              <a:schemeClr val="bg2"/>
            </a:soli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01-5FD5-48D3-9BE4-CA790E71891F}"/>
                </c:ext>
              </c:extLst>
            </c:dLbl>
            <c:dLbl>
              <c:idx val="8"/>
              <c:delete val="1"/>
              <c:extLst>
                <c:ext xmlns:c15="http://schemas.microsoft.com/office/drawing/2012/chart" uri="{CE6537A1-D6FC-4f65-9D91-7224C49458BB}"/>
                <c:ext xmlns:c16="http://schemas.microsoft.com/office/drawing/2014/chart" uri="{C3380CC4-5D6E-409C-BE32-E72D297353CC}">
                  <c16:uniqueId val="{00000002-7AFC-42B0-ADAD-B8F976453C62}"/>
                </c:ext>
              </c:extLst>
            </c:dLbl>
            <c:dLbl>
              <c:idx val="10"/>
              <c:delete val="1"/>
              <c:extLst>
                <c:ext xmlns:c15="http://schemas.microsoft.com/office/drawing/2012/chart" uri="{CE6537A1-D6FC-4f65-9D91-7224C49458BB}"/>
                <c:ext xmlns:c16="http://schemas.microsoft.com/office/drawing/2014/chart" uri="{C3380CC4-5D6E-409C-BE32-E72D297353CC}">
                  <c16:uniqueId val="{00000001-7AFC-42B0-ADAD-B8F976453C6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flat" cmpd="sng" algn="ctr">
                      <a:solidFill>
                        <a:schemeClr val="tx1"/>
                      </a:solidFill>
                      <a:prstDash val="solid"/>
                      <a:round/>
                    </a:ln>
                    <a:effectLst/>
                  </c:spPr>
                </c15:leaderLines>
              </c:ext>
            </c:extLst>
          </c:dLbls>
          <c:cat>
            <c:strRef>
              <c:f>Sheet1!$A$2:$A$12</c:f>
              <c:strCache>
                <c:ptCount val="11"/>
                <c:pt idx="0">
                  <c:v>Wave 3</c:v>
                </c:pt>
                <c:pt idx="1">
                  <c:v>Wave 2</c:v>
                </c:pt>
                <c:pt idx="2">
                  <c:v>Wave 1</c:v>
                </c:pt>
                <c:pt idx="4">
                  <c:v>Wave 3</c:v>
                </c:pt>
                <c:pt idx="5">
                  <c:v>Wave 2</c:v>
                </c:pt>
                <c:pt idx="6">
                  <c:v>Wave 1</c:v>
                </c:pt>
                <c:pt idx="8">
                  <c:v>Wave 3</c:v>
                </c:pt>
                <c:pt idx="9">
                  <c:v>Wave 2</c:v>
                </c:pt>
                <c:pt idx="10">
                  <c:v>Wave 1</c:v>
                </c:pt>
              </c:strCache>
            </c:strRef>
          </c:cat>
          <c:val>
            <c:numRef>
              <c:f>Sheet1!$D$2:$D$12</c:f>
              <c:numCache>
                <c:formatCode>General</c:formatCode>
                <c:ptCount val="11"/>
                <c:pt idx="0">
                  <c:v>1</c:v>
                </c:pt>
                <c:pt idx="1">
                  <c:v>1</c:v>
                </c:pt>
                <c:pt idx="2">
                  <c:v>1</c:v>
                </c:pt>
                <c:pt idx="4">
                  <c:v>1</c:v>
                </c:pt>
                <c:pt idx="5">
                  <c:v>1</c:v>
                </c:pt>
                <c:pt idx="6">
                  <c:v>1</c:v>
                </c:pt>
                <c:pt idx="8">
                  <c:v>0</c:v>
                </c:pt>
                <c:pt idx="9">
                  <c:v>2</c:v>
                </c:pt>
                <c:pt idx="10">
                  <c:v>0</c:v>
                </c:pt>
              </c:numCache>
            </c:numRef>
          </c:val>
          <c:extLst>
            <c:ext xmlns:c16="http://schemas.microsoft.com/office/drawing/2014/chart" uri="{C3380CC4-5D6E-409C-BE32-E72D297353CC}">
              <c16:uniqueId val="{00000003-A0A1-44F0-94EF-A2870288CA14}"/>
            </c:ext>
          </c:extLst>
        </c:ser>
        <c:ser>
          <c:idx val="3"/>
          <c:order val="3"/>
          <c:tx>
            <c:strRef>
              <c:f>Sheet1!$E$1</c:f>
              <c:strCache>
                <c:ptCount val="1"/>
                <c:pt idx="0">
                  <c:v>Agree </c:v>
                </c:pt>
              </c:strCache>
            </c:strRef>
          </c:tx>
          <c:spPr>
            <a:solidFill>
              <a:srgbClr val="4A9B8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flat" cmpd="sng" algn="ctr">
                      <a:solidFill>
                        <a:schemeClr val="tx1"/>
                      </a:solidFill>
                      <a:prstDash val="solid"/>
                      <a:round/>
                    </a:ln>
                    <a:effectLst/>
                  </c:spPr>
                </c15:leaderLines>
              </c:ext>
            </c:extLst>
          </c:dLbls>
          <c:cat>
            <c:strRef>
              <c:f>Sheet1!$A$2:$A$12</c:f>
              <c:strCache>
                <c:ptCount val="11"/>
                <c:pt idx="0">
                  <c:v>Wave 3</c:v>
                </c:pt>
                <c:pt idx="1">
                  <c:v>Wave 2</c:v>
                </c:pt>
                <c:pt idx="2">
                  <c:v>Wave 1</c:v>
                </c:pt>
                <c:pt idx="4">
                  <c:v>Wave 3</c:v>
                </c:pt>
                <c:pt idx="5">
                  <c:v>Wave 2</c:v>
                </c:pt>
                <c:pt idx="6">
                  <c:v>Wave 1</c:v>
                </c:pt>
                <c:pt idx="8">
                  <c:v>Wave 3</c:v>
                </c:pt>
                <c:pt idx="9">
                  <c:v>Wave 2</c:v>
                </c:pt>
                <c:pt idx="10">
                  <c:v>Wave 1</c:v>
                </c:pt>
              </c:strCache>
            </c:strRef>
          </c:cat>
          <c:val>
            <c:numRef>
              <c:f>Sheet1!$E$2:$E$12</c:f>
              <c:numCache>
                <c:formatCode>General</c:formatCode>
                <c:ptCount val="11"/>
                <c:pt idx="0">
                  <c:v>14</c:v>
                </c:pt>
                <c:pt idx="1">
                  <c:v>14</c:v>
                </c:pt>
                <c:pt idx="2">
                  <c:v>13</c:v>
                </c:pt>
                <c:pt idx="4">
                  <c:v>16</c:v>
                </c:pt>
                <c:pt idx="5">
                  <c:v>15</c:v>
                </c:pt>
                <c:pt idx="6">
                  <c:v>15</c:v>
                </c:pt>
                <c:pt idx="8">
                  <c:v>16</c:v>
                </c:pt>
                <c:pt idx="9">
                  <c:v>10</c:v>
                </c:pt>
                <c:pt idx="10">
                  <c:v>16</c:v>
                </c:pt>
              </c:numCache>
            </c:numRef>
          </c:val>
          <c:extLst>
            <c:ext xmlns:c16="http://schemas.microsoft.com/office/drawing/2014/chart" uri="{C3380CC4-5D6E-409C-BE32-E72D297353CC}">
              <c16:uniqueId val="{00000004-A0A1-44F0-94EF-A2870288CA14}"/>
            </c:ext>
          </c:extLst>
        </c:ser>
        <c:ser>
          <c:idx val="4"/>
          <c:order val="4"/>
          <c:tx>
            <c:strRef>
              <c:f>Sheet1!$F$1</c:f>
              <c:strCache>
                <c:ptCount val="1"/>
                <c:pt idx="0">
                  <c:v>Strongly agree</c:v>
                </c:pt>
              </c:strCache>
            </c:strRef>
          </c:tx>
          <c:spPr>
            <a:solidFill>
              <a:srgbClr val="31685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entury Gothic" panose="020B0502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12700" cap="flat" cmpd="sng" algn="ctr">
                      <a:solidFill>
                        <a:schemeClr val="tx1"/>
                      </a:solidFill>
                      <a:prstDash val="solid"/>
                      <a:round/>
                    </a:ln>
                    <a:effectLst/>
                  </c:spPr>
                </c15:leaderLines>
              </c:ext>
            </c:extLst>
          </c:dLbls>
          <c:cat>
            <c:strRef>
              <c:f>Sheet1!$A$2:$A$12</c:f>
              <c:strCache>
                <c:ptCount val="11"/>
                <c:pt idx="0">
                  <c:v>Wave 3</c:v>
                </c:pt>
                <c:pt idx="1">
                  <c:v>Wave 2</c:v>
                </c:pt>
                <c:pt idx="2">
                  <c:v>Wave 1</c:v>
                </c:pt>
                <c:pt idx="4">
                  <c:v>Wave 3</c:v>
                </c:pt>
                <c:pt idx="5">
                  <c:v>Wave 2</c:v>
                </c:pt>
                <c:pt idx="6">
                  <c:v>Wave 1</c:v>
                </c:pt>
                <c:pt idx="8">
                  <c:v>Wave 3</c:v>
                </c:pt>
                <c:pt idx="9">
                  <c:v>Wave 2</c:v>
                </c:pt>
                <c:pt idx="10">
                  <c:v>Wave 1</c:v>
                </c:pt>
              </c:strCache>
            </c:strRef>
          </c:cat>
          <c:val>
            <c:numRef>
              <c:f>Sheet1!$F$2:$F$12</c:f>
              <c:numCache>
                <c:formatCode>General</c:formatCode>
                <c:ptCount val="11"/>
                <c:pt idx="0">
                  <c:v>15</c:v>
                </c:pt>
                <c:pt idx="1">
                  <c:v>17</c:v>
                </c:pt>
                <c:pt idx="2">
                  <c:v>19</c:v>
                </c:pt>
                <c:pt idx="4">
                  <c:v>13</c:v>
                </c:pt>
                <c:pt idx="5">
                  <c:v>16</c:v>
                </c:pt>
                <c:pt idx="6">
                  <c:v>17</c:v>
                </c:pt>
                <c:pt idx="8">
                  <c:v>14</c:v>
                </c:pt>
                <c:pt idx="9">
                  <c:v>20</c:v>
                </c:pt>
                <c:pt idx="10">
                  <c:v>17</c:v>
                </c:pt>
              </c:numCache>
            </c:numRef>
          </c:val>
          <c:extLst>
            <c:ext xmlns:c16="http://schemas.microsoft.com/office/drawing/2014/chart" uri="{C3380CC4-5D6E-409C-BE32-E72D297353CC}">
              <c16:uniqueId val="{00000005-A0A1-44F0-94EF-A2870288CA14}"/>
            </c:ext>
          </c:extLst>
        </c:ser>
        <c:dLbls>
          <c:dLblPos val="ctr"/>
          <c:showLegendKey val="0"/>
          <c:showVal val="1"/>
          <c:showCatName val="0"/>
          <c:showSerName val="0"/>
          <c:showPercent val="0"/>
          <c:showBubbleSize val="0"/>
        </c:dLbls>
        <c:gapWidth val="75"/>
        <c:overlap val="100"/>
        <c:axId val="196156032"/>
        <c:axId val="196161920"/>
      </c:barChart>
      <c:catAx>
        <c:axId val="196156032"/>
        <c:scaling>
          <c:orientation val="minMax"/>
        </c:scaling>
        <c:delete val="0"/>
        <c:axPos val="l"/>
        <c:numFmt formatCode="General" sourceLinked="0"/>
        <c:majorTickMark val="none"/>
        <c:minorTickMark val="none"/>
        <c:tickLblPos val="nextTo"/>
        <c:spPr>
          <a:noFill/>
          <a:ln w="12700" cap="flat" cmpd="sng" algn="ctr">
            <a:noFill/>
            <a:prstDash val="solid"/>
            <a:round/>
          </a:ln>
          <a:effectLst/>
        </c:spPr>
        <c:txPr>
          <a:bodyPr rot="-60000000" spcFirstLastPara="1" vertOverflow="ellipsis" vert="horz" wrap="square" anchor="ctr" anchorCtr="1"/>
          <a:lstStyle/>
          <a:p>
            <a:pPr>
              <a:defRPr sz="1200" b="1" i="0" u="none" strike="noStrike" kern="1200" baseline="0">
                <a:solidFill>
                  <a:schemeClr val="tx1"/>
                </a:solidFill>
                <a:latin typeface="Century Gothic" panose="020B0502020202020204" pitchFamily="34" charset="0"/>
                <a:ea typeface="+mn-ea"/>
                <a:cs typeface="+mn-cs"/>
              </a:defRPr>
            </a:pPr>
            <a:endParaRPr lang="en-US"/>
          </a:p>
        </c:txPr>
        <c:crossAx val="196161920"/>
        <c:crosses val="autoZero"/>
        <c:auto val="1"/>
        <c:lblAlgn val="ctr"/>
        <c:lblOffset val="100"/>
        <c:noMultiLvlLbl val="0"/>
      </c:catAx>
      <c:valAx>
        <c:axId val="196161920"/>
        <c:scaling>
          <c:orientation val="minMax"/>
        </c:scaling>
        <c:delete val="1"/>
        <c:axPos val="b"/>
        <c:numFmt formatCode="0%" sourceLinked="1"/>
        <c:majorTickMark val="out"/>
        <c:minorTickMark val="none"/>
        <c:tickLblPos val="none"/>
        <c:crossAx val="196156032"/>
        <c:crosses val="autoZero"/>
        <c:crossBetween val="between"/>
      </c:valAx>
      <c:spPr>
        <a:noFill/>
        <a:ln>
          <a:noFill/>
        </a:ln>
        <a:effectLst/>
      </c:spPr>
    </c:plotArea>
    <c:legend>
      <c:legendPos val="t"/>
      <c:layout>
        <c:manualLayout>
          <c:xMode val="edge"/>
          <c:yMode val="edge"/>
          <c:x val="0.13922228499738712"/>
          <c:y val="4.4345582746294847E-2"/>
          <c:w val="0.59590184479236463"/>
          <c:h val="4.867015618414020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entury Gothic" panose="020B0502020202020204" pitchFamily="34" charset="0"/>
              <a:ea typeface="+mn-ea"/>
              <a:cs typeface="+mn-cs"/>
            </a:defRPr>
          </a:pPr>
          <a:endParaRPr lang="en-US"/>
        </a:p>
      </c:txPr>
    </c:legend>
    <c:plotVisOnly val="1"/>
    <c:dispBlanksAs val="gap"/>
    <c:showDLblsOverMax val="0"/>
  </c:chart>
  <c:spPr>
    <a:noFill/>
    <a:ln w="6350" cap="flat" cmpd="sng" algn="ctr">
      <a:noFill/>
      <a:prstDash val="solid"/>
      <a:miter lim="800000"/>
    </a:ln>
    <a:effectLst/>
  </c:spPr>
  <c:txPr>
    <a:bodyPr/>
    <a:lstStyle/>
    <a:p>
      <a:pPr>
        <a:defRPr sz="1200" b="1">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5">
  <a:schemeClr val="accent5"/>
</cs:colorStyle>
</file>

<file path=ppt/charts/colors8.xml><?xml version="1.0" encoding="utf-8"?>
<cs:colorStyle xmlns:cs="http://schemas.microsoft.com/office/drawing/2012/chartStyle" xmlns:a="http://schemas.openxmlformats.org/drawingml/2006/main" meth="withinLinearReversed" id="25">
  <a:schemeClr val="accent5"/>
</cs:colorStyle>
</file>

<file path=ppt/charts/colors9.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41DF03-8371-4F7B-A7A5-12E77431B7FA}" type="datetimeFigureOut">
              <a:rPr lang="en-GB" smtClean="0"/>
              <a:pPr/>
              <a:t>17/04/2026</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0995AA-0DE5-4062-8F3C-8570E8EED814}" type="slidenum">
              <a:rPr lang="en-GB" smtClean="0"/>
              <a:pPr/>
              <a:t>‹#›</a:t>
            </a:fld>
            <a:endParaRPr lang="en-GB"/>
          </a:p>
        </p:txBody>
      </p:sp>
    </p:spTree>
    <p:extLst>
      <p:ext uri="{BB962C8B-B14F-4D97-AF65-F5344CB8AC3E}">
        <p14:creationId xmlns:p14="http://schemas.microsoft.com/office/powerpoint/2010/main" val="1710678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D7C70-71C6-40E2-A8EE-F434C09B2AA0}" type="datetimeFigureOut">
              <a:rPr lang="en-GB" smtClean="0"/>
              <a:pPr/>
              <a:t>17/04/2026</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0EA460-87A8-4EC4-9CF5-107A85B66D77}" type="slidenum">
              <a:rPr lang="en-GB" smtClean="0"/>
              <a:pPr/>
              <a:t>‹#›</a:t>
            </a:fld>
            <a:endParaRPr lang="en-GB"/>
          </a:p>
        </p:txBody>
      </p:sp>
    </p:spTree>
    <p:extLst>
      <p:ext uri="{BB962C8B-B14F-4D97-AF65-F5344CB8AC3E}">
        <p14:creationId xmlns:p14="http://schemas.microsoft.com/office/powerpoint/2010/main" val="333637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0EA460-87A8-4EC4-9CF5-107A85B66D77}" type="slidenum">
              <a:rPr lang="en-GB" smtClean="0"/>
              <a:pPr/>
              <a:t>2</a:t>
            </a:fld>
            <a:endParaRPr lang="en-GB"/>
          </a:p>
        </p:txBody>
      </p:sp>
    </p:spTree>
    <p:extLst>
      <p:ext uri="{BB962C8B-B14F-4D97-AF65-F5344CB8AC3E}">
        <p14:creationId xmlns:p14="http://schemas.microsoft.com/office/powerpoint/2010/main" val="475943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0EA460-87A8-4EC4-9CF5-107A85B66D77}" type="slidenum">
              <a:rPr lang="en-GB" smtClean="0"/>
              <a:pPr/>
              <a:t>20</a:t>
            </a:fld>
            <a:endParaRPr lang="en-GB"/>
          </a:p>
        </p:txBody>
      </p:sp>
    </p:spTree>
    <p:extLst>
      <p:ext uri="{BB962C8B-B14F-4D97-AF65-F5344CB8AC3E}">
        <p14:creationId xmlns:p14="http://schemas.microsoft.com/office/powerpoint/2010/main" val="1914028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C9756-3C39-5FF7-E6EF-16593B7DB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6C8A7-09C7-2FB0-CC45-4E856178315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B5D8642-F728-DBDD-75EA-33F11A083E0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47A76E4-C360-3953-F9CB-2706E60B8B97}"/>
              </a:ext>
            </a:extLst>
          </p:cNvPr>
          <p:cNvSpPr>
            <a:spLocks noGrp="1"/>
          </p:cNvSpPr>
          <p:nvPr>
            <p:ph type="sldNum" sz="quarter" idx="5"/>
          </p:nvPr>
        </p:nvSpPr>
        <p:spPr/>
        <p:txBody>
          <a:bodyPr/>
          <a:lstStyle/>
          <a:p>
            <a:fld id="{2B0EA460-87A8-4EC4-9CF5-107A85B66D77}" type="slidenum">
              <a:rPr lang="en-GB" smtClean="0"/>
              <a:pPr/>
              <a:t>27</a:t>
            </a:fld>
            <a:endParaRPr lang="en-GB"/>
          </a:p>
        </p:txBody>
      </p:sp>
    </p:spTree>
    <p:extLst>
      <p:ext uri="{BB962C8B-B14F-4D97-AF65-F5344CB8AC3E}">
        <p14:creationId xmlns:p14="http://schemas.microsoft.com/office/powerpoint/2010/main" val="3060662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C2DAF-805E-EE91-09C6-6361C5B78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D6FCC-0AF6-D603-7771-AFDBC6903B5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7ADF60E-E1DA-86DB-43D7-18ABD12546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5863D9B-433F-5026-BE28-63CE63BE066E}"/>
              </a:ext>
            </a:extLst>
          </p:cNvPr>
          <p:cNvSpPr>
            <a:spLocks noGrp="1"/>
          </p:cNvSpPr>
          <p:nvPr>
            <p:ph type="sldNum" sz="quarter" idx="5"/>
          </p:nvPr>
        </p:nvSpPr>
        <p:spPr/>
        <p:txBody>
          <a:bodyPr/>
          <a:lstStyle/>
          <a:p>
            <a:fld id="{2B0EA460-87A8-4EC4-9CF5-107A85B66D77}" type="slidenum">
              <a:rPr lang="en-GB" smtClean="0"/>
              <a:pPr/>
              <a:t>28</a:t>
            </a:fld>
            <a:endParaRPr lang="en-GB"/>
          </a:p>
        </p:txBody>
      </p:sp>
    </p:spTree>
    <p:extLst>
      <p:ext uri="{BB962C8B-B14F-4D97-AF65-F5344CB8AC3E}">
        <p14:creationId xmlns:p14="http://schemas.microsoft.com/office/powerpoint/2010/main" val="3331438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0EA460-87A8-4EC4-9CF5-107A85B66D77}" type="slidenum">
              <a:rPr lang="en-GB" smtClean="0"/>
              <a:pPr/>
              <a:t>29</a:t>
            </a:fld>
            <a:endParaRPr lang="en-GB"/>
          </a:p>
        </p:txBody>
      </p:sp>
    </p:spTree>
    <p:extLst>
      <p:ext uri="{BB962C8B-B14F-4D97-AF65-F5344CB8AC3E}">
        <p14:creationId xmlns:p14="http://schemas.microsoft.com/office/powerpoint/2010/main" val="3149411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0EA460-87A8-4EC4-9CF5-107A85B66D77}" type="slidenum">
              <a:rPr lang="en-GB" smtClean="0"/>
              <a:pPr/>
              <a:t>30</a:t>
            </a:fld>
            <a:endParaRPr lang="en-GB"/>
          </a:p>
        </p:txBody>
      </p:sp>
    </p:spTree>
    <p:extLst>
      <p:ext uri="{BB962C8B-B14F-4D97-AF65-F5344CB8AC3E}">
        <p14:creationId xmlns:p14="http://schemas.microsoft.com/office/powerpoint/2010/main" val="2718221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0EA460-87A8-4EC4-9CF5-107A85B66D77}" type="slidenum">
              <a:rPr lang="en-GB" smtClean="0"/>
              <a:pPr/>
              <a:t>31</a:t>
            </a:fld>
            <a:endParaRPr lang="en-GB"/>
          </a:p>
        </p:txBody>
      </p:sp>
    </p:spTree>
    <p:extLst>
      <p:ext uri="{BB962C8B-B14F-4D97-AF65-F5344CB8AC3E}">
        <p14:creationId xmlns:p14="http://schemas.microsoft.com/office/powerpoint/2010/main" val="27297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2B0EA460-87A8-4EC4-9CF5-107A85B66D77}" type="slidenum">
              <a:rPr lang="en-GB" smtClean="0"/>
              <a:pPr/>
              <a:t>32</a:t>
            </a:fld>
            <a:endParaRPr lang="en-GB"/>
          </a:p>
        </p:txBody>
      </p:sp>
    </p:spTree>
    <p:extLst>
      <p:ext uri="{BB962C8B-B14F-4D97-AF65-F5344CB8AC3E}">
        <p14:creationId xmlns:p14="http://schemas.microsoft.com/office/powerpoint/2010/main" val="873338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2B0EA460-87A8-4EC4-9CF5-107A85B66D77}" type="slidenum">
              <a:rPr lang="en-GB" smtClean="0"/>
              <a:pPr/>
              <a:t>33</a:t>
            </a:fld>
            <a:endParaRPr lang="en-GB"/>
          </a:p>
        </p:txBody>
      </p:sp>
    </p:spTree>
    <p:extLst>
      <p:ext uri="{BB962C8B-B14F-4D97-AF65-F5344CB8AC3E}">
        <p14:creationId xmlns:p14="http://schemas.microsoft.com/office/powerpoint/2010/main" val="2921197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4A532-9AB3-A475-DD1A-5D090B913A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86113-4BAB-6FE7-2F15-C0934AD4ED7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EBFE194-076B-B4C0-AA98-01D7C66D5D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GB"/>
          </a:p>
        </p:txBody>
      </p:sp>
      <p:sp>
        <p:nvSpPr>
          <p:cNvPr id="4" name="Slide Number Placeholder 3">
            <a:extLst>
              <a:ext uri="{FF2B5EF4-FFF2-40B4-BE49-F238E27FC236}">
                <a16:creationId xmlns:a16="http://schemas.microsoft.com/office/drawing/2014/main" id="{E2C723D1-D2DC-7758-5997-850E16CF9F0C}"/>
              </a:ext>
            </a:extLst>
          </p:cNvPr>
          <p:cNvSpPr>
            <a:spLocks noGrp="1"/>
          </p:cNvSpPr>
          <p:nvPr>
            <p:ph type="sldNum" sz="quarter" idx="5"/>
          </p:nvPr>
        </p:nvSpPr>
        <p:spPr/>
        <p:txBody>
          <a:bodyPr/>
          <a:lstStyle/>
          <a:p>
            <a:fld id="{2B0EA460-87A8-4EC4-9CF5-107A85B66D77}" type="slidenum">
              <a:rPr lang="en-GB" smtClean="0"/>
              <a:pPr/>
              <a:t>34</a:t>
            </a:fld>
            <a:endParaRPr lang="en-GB"/>
          </a:p>
        </p:txBody>
      </p:sp>
    </p:spTree>
    <p:extLst>
      <p:ext uri="{BB962C8B-B14F-4D97-AF65-F5344CB8AC3E}">
        <p14:creationId xmlns:p14="http://schemas.microsoft.com/office/powerpoint/2010/main" val="1204883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075F3-3B0C-A122-96F3-845BEB428E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A16766-014A-FBE3-D037-BF050C4A16E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EF0EA13-9149-C6D9-D897-9947AA8730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6D7B51C-D10E-E561-6367-12A3311B6E5A}"/>
              </a:ext>
            </a:extLst>
          </p:cNvPr>
          <p:cNvSpPr>
            <a:spLocks noGrp="1"/>
          </p:cNvSpPr>
          <p:nvPr>
            <p:ph type="sldNum" sz="quarter" idx="5"/>
          </p:nvPr>
        </p:nvSpPr>
        <p:spPr/>
        <p:txBody>
          <a:bodyPr/>
          <a:lstStyle/>
          <a:p>
            <a:fld id="{2B0EA460-87A8-4EC4-9CF5-107A85B66D77}" type="slidenum">
              <a:rPr lang="en-GB" smtClean="0"/>
              <a:pPr/>
              <a:t>35</a:t>
            </a:fld>
            <a:endParaRPr lang="en-GB"/>
          </a:p>
        </p:txBody>
      </p:sp>
    </p:spTree>
    <p:extLst>
      <p:ext uri="{BB962C8B-B14F-4D97-AF65-F5344CB8AC3E}">
        <p14:creationId xmlns:p14="http://schemas.microsoft.com/office/powerpoint/2010/main" val="2365838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0EA460-87A8-4EC4-9CF5-107A85B66D77}" type="slidenum">
              <a:rPr lang="en-GB" smtClean="0"/>
              <a:pPr/>
              <a:t>4</a:t>
            </a:fld>
            <a:endParaRPr lang="en-GB"/>
          </a:p>
        </p:txBody>
      </p:sp>
    </p:spTree>
    <p:extLst>
      <p:ext uri="{BB962C8B-B14F-4D97-AF65-F5344CB8AC3E}">
        <p14:creationId xmlns:p14="http://schemas.microsoft.com/office/powerpoint/2010/main" val="3020488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1F2B5-5AB1-A1B8-EAB5-799EDE565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57747-38ED-3724-80AA-4883D4538CC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80E6E3F-6253-22F8-CA12-E8B270B1E09B}"/>
              </a:ext>
            </a:extLst>
          </p:cNvPr>
          <p:cNvSpPr>
            <a:spLocks noGrp="1"/>
          </p:cNvSpPr>
          <p:nvPr>
            <p:ph type="body" idx="1"/>
          </p:nvPr>
        </p:nvSpPr>
        <p:spPr/>
        <p:txBody>
          <a:bodyPr>
            <a:normAutofit/>
          </a:bodyPr>
          <a:lstStyle/>
          <a:p>
            <a:endParaRPr lang="en-GB"/>
          </a:p>
          <a:p>
            <a:endParaRPr lang="en-GB"/>
          </a:p>
        </p:txBody>
      </p:sp>
      <p:sp>
        <p:nvSpPr>
          <p:cNvPr id="4" name="Slide Number Placeholder 3">
            <a:extLst>
              <a:ext uri="{FF2B5EF4-FFF2-40B4-BE49-F238E27FC236}">
                <a16:creationId xmlns:a16="http://schemas.microsoft.com/office/drawing/2014/main" id="{D7ED6982-3E45-4BFA-698A-ECBCF14110D6}"/>
              </a:ext>
            </a:extLst>
          </p:cNvPr>
          <p:cNvSpPr>
            <a:spLocks noGrp="1"/>
          </p:cNvSpPr>
          <p:nvPr>
            <p:ph type="sldNum" sz="quarter" idx="5"/>
          </p:nvPr>
        </p:nvSpPr>
        <p:spPr/>
        <p:txBody>
          <a:bodyPr/>
          <a:lstStyle/>
          <a:p>
            <a:fld id="{2B0EA460-87A8-4EC4-9CF5-107A85B66D77}" type="slidenum">
              <a:rPr lang="en-GB" smtClean="0"/>
              <a:pPr/>
              <a:t>36</a:t>
            </a:fld>
            <a:endParaRPr lang="en-GB"/>
          </a:p>
        </p:txBody>
      </p:sp>
    </p:spTree>
    <p:extLst>
      <p:ext uri="{BB962C8B-B14F-4D97-AF65-F5344CB8AC3E}">
        <p14:creationId xmlns:p14="http://schemas.microsoft.com/office/powerpoint/2010/main" val="2730015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5"/>
          </p:nvPr>
        </p:nvSpPr>
        <p:spPr/>
        <p:txBody>
          <a:bodyPr/>
          <a:lstStyle/>
          <a:p>
            <a:fld id="{2B0EA460-87A8-4EC4-9CF5-107A85B66D77}" type="slidenum">
              <a:rPr lang="en-GB" smtClean="0"/>
              <a:pPr/>
              <a:t>37</a:t>
            </a:fld>
            <a:endParaRPr lang="en-GB"/>
          </a:p>
        </p:txBody>
      </p:sp>
    </p:spTree>
    <p:extLst>
      <p:ext uri="{BB962C8B-B14F-4D97-AF65-F5344CB8AC3E}">
        <p14:creationId xmlns:p14="http://schemas.microsoft.com/office/powerpoint/2010/main" val="374315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5C783-058C-6F7A-1865-04F602DC0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110FB-8A97-DA22-A743-B3DC8F0F953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F100ED9-0566-4287-04D1-335C1BE220E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1B0A48B-E0ED-FEF4-1F2C-064677A4EA3F}"/>
              </a:ext>
            </a:extLst>
          </p:cNvPr>
          <p:cNvSpPr>
            <a:spLocks noGrp="1"/>
          </p:cNvSpPr>
          <p:nvPr>
            <p:ph type="sldNum" sz="quarter" idx="5"/>
          </p:nvPr>
        </p:nvSpPr>
        <p:spPr/>
        <p:txBody>
          <a:bodyPr/>
          <a:lstStyle/>
          <a:p>
            <a:fld id="{2B0EA460-87A8-4EC4-9CF5-107A85B66D77}" type="slidenum">
              <a:rPr lang="en-GB" smtClean="0"/>
              <a:pPr/>
              <a:t>38</a:t>
            </a:fld>
            <a:endParaRPr lang="en-GB"/>
          </a:p>
        </p:txBody>
      </p:sp>
    </p:spTree>
    <p:extLst>
      <p:ext uri="{BB962C8B-B14F-4D97-AF65-F5344CB8AC3E}">
        <p14:creationId xmlns:p14="http://schemas.microsoft.com/office/powerpoint/2010/main" val="4233165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0EA460-87A8-4EC4-9CF5-107A85B66D77}" type="slidenum">
              <a:rPr lang="en-GB" smtClean="0"/>
              <a:pPr/>
              <a:t>39</a:t>
            </a:fld>
            <a:endParaRPr lang="en-GB"/>
          </a:p>
        </p:txBody>
      </p:sp>
    </p:spTree>
    <p:extLst>
      <p:ext uri="{BB962C8B-B14F-4D97-AF65-F5344CB8AC3E}">
        <p14:creationId xmlns:p14="http://schemas.microsoft.com/office/powerpoint/2010/main" val="1502985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90165-5812-06E5-AAF9-FD6E71FB1F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24437B-616B-EAE6-893D-A2D04C34C0C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CE577B5-48A2-1F28-DBB8-6217D122502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A738ED2-507F-8BC5-BA20-599373520B0D}"/>
              </a:ext>
            </a:extLst>
          </p:cNvPr>
          <p:cNvSpPr>
            <a:spLocks noGrp="1"/>
          </p:cNvSpPr>
          <p:nvPr>
            <p:ph type="sldNum" sz="quarter" idx="5"/>
          </p:nvPr>
        </p:nvSpPr>
        <p:spPr/>
        <p:txBody>
          <a:bodyPr/>
          <a:lstStyle/>
          <a:p>
            <a:fld id="{2B0EA460-87A8-4EC4-9CF5-107A85B66D77}" type="slidenum">
              <a:rPr lang="en-GB" smtClean="0"/>
              <a:pPr/>
              <a:t>41</a:t>
            </a:fld>
            <a:endParaRPr lang="en-GB"/>
          </a:p>
        </p:txBody>
      </p:sp>
    </p:spTree>
    <p:extLst>
      <p:ext uri="{BB962C8B-B14F-4D97-AF65-F5344CB8AC3E}">
        <p14:creationId xmlns:p14="http://schemas.microsoft.com/office/powerpoint/2010/main" val="607039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32073-16B3-7136-23DF-D5E421EF0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A5859-87E1-EF5D-BCB0-58706D884CC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BA52863-BEF5-8FA9-8DF9-1E4753DA60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01A4B8-5B52-D5F8-4415-24BA9B2ACD18}"/>
              </a:ext>
            </a:extLst>
          </p:cNvPr>
          <p:cNvSpPr>
            <a:spLocks noGrp="1"/>
          </p:cNvSpPr>
          <p:nvPr>
            <p:ph type="sldNum" sz="quarter" idx="5"/>
          </p:nvPr>
        </p:nvSpPr>
        <p:spPr/>
        <p:txBody>
          <a:bodyPr/>
          <a:lstStyle/>
          <a:p>
            <a:fld id="{2B0EA460-87A8-4EC4-9CF5-107A85B66D77}" type="slidenum">
              <a:rPr lang="en-GB" smtClean="0"/>
              <a:pPr/>
              <a:t>46</a:t>
            </a:fld>
            <a:endParaRPr lang="en-GB"/>
          </a:p>
        </p:txBody>
      </p:sp>
    </p:spTree>
    <p:extLst>
      <p:ext uri="{BB962C8B-B14F-4D97-AF65-F5344CB8AC3E}">
        <p14:creationId xmlns:p14="http://schemas.microsoft.com/office/powerpoint/2010/main" val="3864199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0EA460-87A8-4EC4-9CF5-107A85B66D77}" type="slidenum">
              <a:rPr lang="en-GB" smtClean="0"/>
              <a:pPr/>
              <a:t>47</a:t>
            </a:fld>
            <a:endParaRPr lang="en-GB"/>
          </a:p>
        </p:txBody>
      </p:sp>
    </p:spTree>
    <p:extLst>
      <p:ext uri="{BB962C8B-B14F-4D97-AF65-F5344CB8AC3E}">
        <p14:creationId xmlns:p14="http://schemas.microsoft.com/office/powerpoint/2010/main" val="1897344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0EA460-87A8-4EC4-9CF5-107A85B66D77}" type="slidenum">
              <a:rPr lang="en-GB" smtClean="0"/>
              <a:pPr/>
              <a:t>49</a:t>
            </a:fld>
            <a:endParaRPr lang="en-GB"/>
          </a:p>
        </p:txBody>
      </p:sp>
    </p:spTree>
    <p:extLst>
      <p:ext uri="{BB962C8B-B14F-4D97-AF65-F5344CB8AC3E}">
        <p14:creationId xmlns:p14="http://schemas.microsoft.com/office/powerpoint/2010/main" val="3048803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3572D-A802-F47D-279B-37461C999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88205-843D-8640-11BA-56E4E6D1363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ECF9E85-42CC-4CEF-67AD-1CB57B7503B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34CFEBB-4ADD-5237-1DEA-B68BBBE90CF5}"/>
              </a:ext>
            </a:extLst>
          </p:cNvPr>
          <p:cNvSpPr>
            <a:spLocks noGrp="1"/>
          </p:cNvSpPr>
          <p:nvPr>
            <p:ph type="sldNum" sz="quarter" idx="5"/>
          </p:nvPr>
        </p:nvSpPr>
        <p:spPr/>
        <p:txBody>
          <a:bodyPr/>
          <a:lstStyle/>
          <a:p>
            <a:fld id="{2B0EA460-87A8-4EC4-9CF5-107A85B66D77}" type="slidenum">
              <a:rPr lang="en-GB" smtClean="0"/>
              <a:pPr/>
              <a:t>50</a:t>
            </a:fld>
            <a:endParaRPr lang="en-GB"/>
          </a:p>
        </p:txBody>
      </p:sp>
    </p:spTree>
    <p:extLst>
      <p:ext uri="{BB962C8B-B14F-4D97-AF65-F5344CB8AC3E}">
        <p14:creationId xmlns:p14="http://schemas.microsoft.com/office/powerpoint/2010/main" val="1365816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B1713-34DD-4987-3BA5-B2BB2E9DE7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DD802-E598-37F7-F8B8-807262B1C44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3BD6A20-ED98-2D8D-C4B9-BC84991CF2A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118492-B774-E279-441A-99B75302C78D}"/>
              </a:ext>
            </a:extLst>
          </p:cNvPr>
          <p:cNvSpPr>
            <a:spLocks noGrp="1"/>
          </p:cNvSpPr>
          <p:nvPr>
            <p:ph type="sldNum" sz="quarter" idx="5"/>
          </p:nvPr>
        </p:nvSpPr>
        <p:spPr/>
        <p:txBody>
          <a:bodyPr/>
          <a:lstStyle/>
          <a:p>
            <a:fld id="{2B0EA460-87A8-4EC4-9CF5-107A85B66D77}" type="slidenum">
              <a:rPr lang="en-GB" smtClean="0"/>
              <a:pPr/>
              <a:t>51</a:t>
            </a:fld>
            <a:endParaRPr lang="en-GB"/>
          </a:p>
        </p:txBody>
      </p:sp>
    </p:spTree>
    <p:extLst>
      <p:ext uri="{BB962C8B-B14F-4D97-AF65-F5344CB8AC3E}">
        <p14:creationId xmlns:p14="http://schemas.microsoft.com/office/powerpoint/2010/main" val="4199391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B0EA460-87A8-4EC4-9CF5-107A85B66D77}" type="slidenum">
              <a:rPr lang="en-GB" smtClean="0"/>
              <a:pPr/>
              <a:t>5</a:t>
            </a:fld>
            <a:endParaRPr lang="en-GB"/>
          </a:p>
        </p:txBody>
      </p:sp>
    </p:spTree>
    <p:extLst>
      <p:ext uri="{BB962C8B-B14F-4D97-AF65-F5344CB8AC3E}">
        <p14:creationId xmlns:p14="http://schemas.microsoft.com/office/powerpoint/2010/main" val="1955089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CA0A-E48C-D764-7746-0494CC6FD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6EC711-633D-2A66-2C27-459CA755232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BAB32D0-D46F-DC50-F89E-77365FE8C7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C4A771F-8D7C-2B76-E06A-56967F385736}"/>
              </a:ext>
            </a:extLst>
          </p:cNvPr>
          <p:cNvSpPr>
            <a:spLocks noGrp="1"/>
          </p:cNvSpPr>
          <p:nvPr>
            <p:ph type="sldNum" sz="quarter" idx="5"/>
          </p:nvPr>
        </p:nvSpPr>
        <p:spPr/>
        <p:txBody>
          <a:bodyPr/>
          <a:lstStyle/>
          <a:p>
            <a:fld id="{2B0EA460-87A8-4EC4-9CF5-107A85B66D77}" type="slidenum">
              <a:rPr lang="en-GB" smtClean="0"/>
              <a:pPr/>
              <a:t>52</a:t>
            </a:fld>
            <a:endParaRPr lang="en-GB"/>
          </a:p>
        </p:txBody>
      </p:sp>
    </p:spTree>
    <p:extLst>
      <p:ext uri="{BB962C8B-B14F-4D97-AF65-F5344CB8AC3E}">
        <p14:creationId xmlns:p14="http://schemas.microsoft.com/office/powerpoint/2010/main" val="2967892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0C74D-C72C-60A7-4C47-58610A882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71595D-F786-6179-9524-4EE0310B6CD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0536305-9E96-D4EC-29CE-5086EA4CAB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74A8D0D-D29A-B7BC-68D0-BCEEFE3121D5}"/>
              </a:ext>
            </a:extLst>
          </p:cNvPr>
          <p:cNvSpPr>
            <a:spLocks noGrp="1"/>
          </p:cNvSpPr>
          <p:nvPr>
            <p:ph type="sldNum" sz="quarter" idx="5"/>
          </p:nvPr>
        </p:nvSpPr>
        <p:spPr/>
        <p:txBody>
          <a:bodyPr/>
          <a:lstStyle/>
          <a:p>
            <a:fld id="{2B0EA460-87A8-4EC4-9CF5-107A85B66D77}" type="slidenum">
              <a:rPr lang="en-GB" smtClean="0"/>
              <a:pPr/>
              <a:t>53</a:t>
            </a:fld>
            <a:endParaRPr lang="en-GB"/>
          </a:p>
        </p:txBody>
      </p:sp>
    </p:spTree>
    <p:extLst>
      <p:ext uri="{BB962C8B-B14F-4D97-AF65-F5344CB8AC3E}">
        <p14:creationId xmlns:p14="http://schemas.microsoft.com/office/powerpoint/2010/main" val="4100464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CF279-F1A2-BBEA-1800-FA40F2425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C14DA-9403-9D06-B2C7-B520E712E28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DAFBA6A-B475-F093-342C-0A029A300AE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A86CDCE-80BE-2964-2121-90C8492B6CE2}"/>
              </a:ext>
            </a:extLst>
          </p:cNvPr>
          <p:cNvSpPr>
            <a:spLocks noGrp="1"/>
          </p:cNvSpPr>
          <p:nvPr>
            <p:ph type="sldNum" sz="quarter" idx="5"/>
          </p:nvPr>
        </p:nvSpPr>
        <p:spPr/>
        <p:txBody>
          <a:bodyPr/>
          <a:lstStyle/>
          <a:p>
            <a:fld id="{2B0EA460-87A8-4EC4-9CF5-107A85B66D77}" type="slidenum">
              <a:rPr lang="en-GB" smtClean="0"/>
              <a:pPr/>
              <a:t>68</a:t>
            </a:fld>
            <a:endParaRPr lang="en-GB"/>
          </a:p>
        </p:txBody>
      </p:sp>
    </p:spTree>
    <p:extLst>
      <p:ext uri="{BB962C8B-B14F-4D97-AF65-F5344CB8AC3E}">
        <p14:creationId xmlns:p14="http://schemas.microsoft.com/office/powerpoint/2010/main" val="502485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FF692-CFB7-5A48-C8CC-82C6661C8F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8DEC5-C871-23BA-4140-6BBF11E6A1F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D388769-FF18-8C45-7B38-1593E25FCCD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3619E0-FC14-A4D0-0EE0-2D5F3EDA2C54}"/>
              </a:ext>
            </a:extLst>
          </p:cNvPr>
          <p:cNvSpPr>
            <a:spLocks noGrp="1"/>
          </p:cNvSpPr>
          <p:nvPr>
            <p:ph type="sldNum" sz="quarter" idx="5"/>
          </p:nvPr>
        </p:nvSpPr>
        <p:spPr/>
        <p:txBody>
          <a:bodyPr/>
          <a:lstStyle/>
          <a:p>
            <a:fld id="{2B0EA460-87A8-4EC4-9CF5-107A85B66D77}" type="slidenum">
              <a:rPr lang="en-GB" smtClean="0"/>
              <a:pPr/>
              <a:t>69</a:t>
            </a:fld>
            <a:endParaRPr lang="en-GB"/>
          </a:p>
        </p:txBody>
      </p:sp>
    </p:spTree>
    <p:extLst>
      <p:ext uri="{BB962C8B-B14F-4D97-AF65-F5344CB8AC3E}">
        <p14:creationId xmlns:p14="http://schemas.microsoft.com/office/powerpoint/2010/main" val="562135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7A16F-880D-8342-83A5-22684B1A2E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D99A47-D276-FBFE-1165-2A8975AEE9B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394CD9-6385-E7A9-4547-877CB422744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7EFA57-2BCC-F8A3-3A94-C82CEFF1AE6A}"/>
              </a:ext>
            </a:extLst>
          </p:cNvPr>
          <p:cNvSpPr>
            <a:spLocks noGrp="1"/>
          </p:cNvSpPr>
          <p:nvPr>
            <p:ph type="sldNum" sz="quarter" idx="5"/>
          </p:nvPr>
        </p:nvSpPr>
        <p:spPr/>
        <p:txBody>
          <a:bodyPr/>
          <a:lstStyle/>
          <a:p>
            <a:fld id="{2B0EA460-87A8-4EC4-9CF5-107A85B66D77}" type="slidenum">
              <a:rPr lang="en-GB" smtClean="0"/>
              <a:pPr/>
              <a:t>70</a:t>
            </a:fld>
            <a:endParaRPr lang="en-GB"/>
          </a:p>
        </p:txBody>
      </p:sp>
    </p:spTree>
    <p:extLst>
      <p:ext uri="{BB962C8B-B14F-4D97-AF65-F5344CB8AC3E}">
        <p14:creationId xmlns:p14="http://schemas.microsoft.com/office/powerpoint/2010/main" val="2881854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70F32-A92F-8EC3-E2DC-A795DE002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2EEDE-D258-74C0-B1FC-B08E9DD8D5A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2DB6EFE-7508-6AA6-AF22-867CFE14912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ED6887F-4849-AB04-5480-08C40E8636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EA460-87A8-4EC4-9CF5-107A85B66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599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A85F7-5912-66FB-C083-6D510CC01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0A70E-AA14-0FB6-0D0F-0253C251ACE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299E776-CE26-CE93-086D-DD20532CA8C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3421173-2387-4AA4-EEAE-1EE83A49D1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EA460-87A8-4EC4-9CF5-107A85B66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824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54C1E-1524-9E56-45FB-CC4488D36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22697-2E84-58EC-0C73-CC209C5BC65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3A19FB8-09A9-CEE4-52AF-997A66B2A73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B0C0082-D3F2-D05C-F283-558CE79BBF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EA460-87A8-4EC4-9CF5-107A85B66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419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7260C-9F38-32C1-81EC-79B991C553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EF23C-69CE-CDA8-A063-C70D735ECC0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1B47623-0D4D-495D-89DD-69ADD4E3896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AE1DC9-DDA3-7E5A-070C-61959D27B8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0EA460-87A8-4EC4-9CF5-107A85B66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179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0EA460-87A8-4EC4-9CF5-107A85B66D77}" type="slidenum">
              <a:rPr lang="en-GB" smtClean="0"/>
              <a:pPr/>
              <a:t>13</a:t>
            </a:fld>
            <a:endParaRPr lang="en-GB"/>
          </a:p>
        </p:txBody>
      </p:sp>
    </p:spTree>
    <p:extLst>
      <p:ext uri="{BB962C8B-B14F-4D97-AF65-F5344CB8AC3E}">
        <p14:creationId xmlns:p14="http://schemas.microsoft.com/office/powerpoint/2010/main" val="3464090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34A9A-4008-DC5B-EFF4-DEC61BC51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3C2943-9EAF-8A50-5B42-CC95B41C1FA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60DE013-8286-4E64-02EB-979B446506A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93890F7-A221-9C83-E32B-B52B7A579AF3}"/>
              </a:ext>
            </a:extLst>
          </p:cNvPr>
          <p:cNvSpPr>
            <a:spLocks noGrp="1"/>
          </p:cNvSpPr>
          <p:nvPr>
            <p:ph type="sldNum" sz="quarter" idx="5"/>
          </p:nvPr>
        </p:nvSpPr>
        <p:spPr/>
        <p:txBody>
          <a:bodyPr/>
          <a:lstStyle/>
          <a:p>
            <a:fld id="{2B0EA460-87A8-4EC4-9CF5-107A85B66D77}" type="slidenum">
              <a:rPr lang="en-GB" smtClean="0"/>
              <a:pPr/>
              <a:t>16</a:t>
            </a:fld>
            <a:endParaRPr lang="en-GB"/>
          </a:p>
        </p:txBody>
      </p:sp>
    </p:spTree>
    <p:extLst>
      <p:ext uri="{BB962C8B-B14F-4D97-AF65-F5344CB8AC3E}">
        <p14:creationId xmlns:p14="http://schemas.microsoft.com/office/powerpoint/2010/main" val="2439296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upload.wikimedia.org/wikipedia/commons/9/97/The_Earth_seen_from_Apollo_17.jpg" TargetMode="External"/><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www.bluemarbleresearch.co.uk/" TargetMode="Externa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599CA-5B69-4955-931B-F77D0C11A437}"/>
              </a:ext>
            </a:extLst>
          </p:cNvPr>
          <p:cNvSpPr>
            <a:spLocks noGrp="1"/>
          </p:cNvSpPr>
          <p:nvPr>
            <p:ph type="ctrTitle"/>
          </p:nvPr>
        </p:nvSpPr>
        <p:spPr>
          <a:xfrm>
            <a:off x="1524000" y="1122363"/>
            <a:ext cx="9144000" cy="2387600"/>
          </a:xfrm>
        </p:spPr>
        <p:txBody>
          <a:bodyPr anchor="b"/>
          <a:lstStyle>
            <a:lvl1pPr algn="ctr">
              <a:defRPr sz="6000">
                <a:latin typeface="Century Gothic" panose="020B0502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3B68537-D96C-4460-A9D3-D376AC39A489}"/>
              </a:ext>
            </a:extLst>
          </p:cNvPr>
          <p:cNvSpPr>
            <a:spLocks noGrp="1"/>
          </p:cNvSpPr>
          <p:nvPr>
            <p:ph type="subTitle" idx="1"/>
          </p:nvPr>
        </p:nvSpPr>
        <p:spPr>
          <a:xfrm>
            <a:off x="1524000" y="3602038"/>
            <a:ext cx="9144000" cy="1655762"/>
          </a:xfrm>
        </p:spPr>
        <p:txBody>
          <a:bodyPr/>
          <a:lstStyle>
            <a:lvl1pPr marL="0" indent="0" algn="ctr">
              <a:buNone/>
              <a:defRPr sz="24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545725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loured block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9D3147-C046-4B27-84EF-9E41C7374AA8}"/>
              </a:ext>
            </a:extLst>
          </p:cNvPr>
          <p:cNvSpPr>
            <a:spLocks noGrp="1"/>
          </p:cNvSpPr>
          <p:nvPr>
            <p:ph type="body" sz="quarter" idx="10"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8" name="Slide Number Placeholder 3">
            <a:extLst>
              <a:ext uri="{FF2B5EF4-FFF2-40B4-BE49-F238E27FC236}">
                <a16:creationId xmlns:a16="http://schemas.microsoft.com/office/drawing/2014/main" id="{75E6F4C3-337B-41A2-AE45-924B22E57F9D}"/>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a:solidFill>
                <a:schemeClr val="bg1"/>
              </a:solidFill>
              <a:latin typeface="Century Gothic" panose="020B0502020202020204" pitchFamily="34" charset="0"/>
            </a:endParaRPr>
          </a:p>
        </p:txBody>
      </p:sp>
      <p:pic>
        <p:nvPicPr>
          <p:cNvPr id="6" name="Picture 5" descr="Logo, company name&#10;&#10;Description automatically generated">
            <a:extLst>
              <a:ext uri="{FF2B5EF4-FFF2-40B4-BE49-F238E27FC236}">
                <a16:creationId xmlns:a16="http://schemas.microsoft.com/office/drawing/2014/main" id="{A35D0133-93C5-4A08-A9E4-C3C05B4065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5" name="Text Placeholder 4">
            <a:extLst>
              <a:ext uri="{FF2B5EF4-FFF2-40B4-BE49-F238E27FC236}">
                <a16:creationId xmlns:a16="http://schemas.microsoft.com/office/drawing/2014/main" id="{858383D4-7646-40BE-9550-6B439D52AB41}"/>
              </a:ext>
            </a:extLst>
          </p:cNvPr>
          <p:cNvSpPr>
            <a:spLocks noGrp="1"/>
          </p:cNvSpPr>
          <p:nvPr>
            <p:ph type="body" sz="quarter" idx="11"/>
          </p:nvPr>
        </p:nvSpPr>
        <p:spPr>
          <a:xfrm>
            <a:off x="984250" y="817563"/>
            <a:ext cx="4474441" cy="2452110"/>
          </a:xfrm>
          <a:solidFill>
            <a:schemeClr val="tx2">
              <a:lumMod val="40000"/>
              <a:lumOff val="60000"/>
            </a:schemeClr>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a:extLst>
              <a:ext uri="{FF2B5EF4-FFF2-40B4-BE49-F238E27FC236}">
                <a16:creationId xmlns:a16="http://schemas.microsoft.com/office/drawing/2014/main" id="{9F8A6006-983A-4105-9D35-7901514F383C}"/>
              </a:ext>
            </a:extLst>
          </p:cNvPr>
          <p:cNvSpPr>
            <a:spLocks noGrp="1"/>
          </p:cNvSpPr>
          <p:nvPr>
            <p:ph type="body" sz="quarter" idx="12"/>
          </p:nvPr>
        </p:nvSpPr>
        <p:spPr>
          <a:xfrm>
            <a:off x="6650759" y="817563"/>
            <a:ext cx="4474441" cy="2452110"/>
          </a:xfrm>
          <a:solidFill>
            <a:schemeClr val="tx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4">
            <a:extLst>
              <a:ext uri="{FF2B5EF4-FFF2-40B4-BE49-F238E27FC236}">
                <a16:creationId xmlns:a16="http://schemas.microsoft.com/office/drawing/2014/main" id="{49893CFD-81AB-47F0-A838-65D3FB7E380E}"/>
              </a:ext>
            </a:extLst>
          </p:cNvPr>
          <p:cNvSpPr>
            <a:spLocks noGrp="1"/>
          </p:cNvSpPr>
          <p:nvPr>
            <p:ph type="body" sz="quarter" idx="13"/>
          </p:nvPr>
        </p:nvSpPr>
        <p:spPr>
          <a:xfrm>
            <a:off x="984249" y="3671886"/>
            <a:ext cx="4474441" cy="2452110"/>
          </a:xfrm>
          <a:solidFill>
            <a:schemeClr val="tx2">
              <a:lumMod val="75000"/>
            </a:schemeClr>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4">
            <a:extLst>
              <a:ext uri="{FF2B5EF4-FFF2-40B4-BE49-F238E27FC236}">
                <a16:creationId xmlns:a16="http://schemas.microsoft.com/office/drawing/2014/main" id="{9239D095-70D3-4A3C-9768-21257D70D92C}"/>
              </a:ext>
            </a:extLst>
          </p:cNvPr>
          <p:cNvSpPr>
            <a:spLocks noGrp="1"/>
          </p:cNvSpPr>
          <p:nvPr>
            <p:ph type="body" sz="quarter" idx="14"/>
          </p:nvPr>
        </p:nvSpPr>
        <p:spPr>
          <a:xfrm>
            <a:off x="6650759" y="3671886"/>
            <a:ext cx="4474441" cy="2452110"/>
          </a:xfrm>
          <a:solidFill>
            <a:schemeClr val="tx2">
              <a:lumMod val="50000"/>
            </a:schemeClr>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18930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imary and secondary inf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9D3147-C046-4B27-84EF-9E41C7374AA8}"/>
              </a:ext>
            </a:extLst>
          </p:cNvPr>
          <p:cNvSpPr>
            <a:spLocks noGrp="1"/>
          </p:cNvSpPr>
          <p:nvPr>
            <p:ph type="body" sz="quarter" idx="10"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8" name="Slide Number Placeholder 3">
            <a:extLst>
              <a:ext uri="{FF2B5EF4-FFF2-40B4-BE49-F238E27FC236}">
                <a16:creationId xmlns:a16="http://schemas.microsoft.com/office/drawing/2014/main" id="{75E6F4C3-337B-41A2-AE45-924B22E57F9D}"/>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a:solidFill>
                <a:schemeClr val="bg1"/>
              </a:solidFill>
              <a:latin typeface="Century Gothic" panose="020B0502020202020204" pitchFamily="34" charset="0"/>
            </a:endParaRPr>
          </a:p>
        </p:txBody>
      </p:sp>
      <p:pic>
        <p:nvPicPr>
          <p:cNvPr id="6" name="Picture 5" descr="Logo, company name&#10;&#10;Description automatically generated">
            <a:extLst>
              <a:ext uri="{FF2B5EF4-FFF2-40B4-BE49-F238E27FC236}">
                <a16:creationId xmlns:a16="http://schemas.microsoft.com/office/drawing/2014/main" id="{A35D0133-93C5-4A08-A9E4-C3C05B4065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1" name="Text Placeholder 4">
            <a:extLst>
              <a:ext uri="{FF2B5EF4-FFF2-40B4-BE49-F238E27FC236}">
                <a16:creationId xmlns:a16="http://schemas.microsoft.com/office/drawing/2014/main" id="{9239D095-70D3-4A3C-9768-21257D70D92C}"/>
              </a:ext>
            </a:extLst>
          </p:cNvPr>
          <p:cNvSpPr>
            <a:spLocks noGrp="1"/>
          </p:cNvSpPr>
          <p:nvPr>
            <p:ph type="body" sz="quarter" idx="14"/>
          </p:nvPr>
        </p:nvSpPr>
        <p:spPr>
          <a:xfrm>
            <a:off x="263814" y="679304"/>
            <a:ext cx="11706513" cy="1592841"/>
          </a:xfrm>
          <a:solidFill>
            <a:schemeClr val="tx2">
              <a:lumMod val="50000"/>
            </a:schemeClr>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F501649D-3A9F-4DD3-A625-7774FA62EAED}"/>
              </a:ext>
            </a:extLst>
          </p:cNvPr>
          <p:cNvSpPr>
            <a:spLocks noGrp="1"/>
          </p:cNvSpPr>
          <p:nvPr>
            <p:ph type="body" sz="quarter" idx="15"/>
          </p:nvPr>
        </p:nvSpPr>
        <p:spPr>
          <a:xfrm>
            <a:off x="263525" y="2479675"/>
            <a:ext cx="11706225" cy="3616325"/>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84001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imary and secondary info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9D3147-C046-4B27-84EF-9E41C7374AA8}"/>
              </a:ext>
            </a:extLst>
          </p:cNvPr>
          <p:cNvSpPr>
            <a:spLocks noGrp="1"/>
          </p:cNvSpPr>
          <p:nvPr>
            <p:ph type="body" sz="quarter" idx="10"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8" name="Slide Number Placeholder 3">
            <a:extLst>
              <a:ext uri="{FF2B5EF4-FFF2-40B4-BE49-F238E27FC236}">
                <a16:creationId xmlns:a16="http://schemas.microsoft.com/office/drawing/2014/main" id="{75E6F4C3-337B-41A2-AE45-924B22E57F9D}"/>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a:solidFill>
                <a:schemeClr val="bg1"/>
              </a:solidFill>
              <a:latin typeface="Century Gothic" panose="020B0502020202020204" pitchFamily="34" charset="0"/>
            </a:endParaRPr>
          </a:p>
        </p:txBody>
      </p:sp>
      <p:pic>
        <p:nvPicPr>
          <p:cNvPr id="6" name="Picture 5" descr="Logo, company name&#10;&#10;Description automatically generated">
            <a:extLst>
              <a:ext uri="{FF2B5EF4-FFF2-40B4-BE49-F238E27FC236}">
                <a16:creationId xmlns:a16="http://schemas.microsoft.com/office/drawing/2014/main" id="{A35D0133-93C5-4A08-A9E4-C3C05B4065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1" name="Text Placeholder 4">
            <a:extLst>
              <a:ext uri="{FF2B5EF4-FFF2-40B4-BE49-F238E27FC236}">
                <a16:creationId xmlns:a16="http://schemas.microsoft.com/office/drawing/2014/main" id="{9239D095-70D3-4A3C-9768-21257D70D92C}"/>
              </a:ext>
            </a:extLst>
          </p:cNvPr>
          <p:cNvSpPr>
            <a:spLocks noGrp="1"/>
          </p:cNvSpPr>
          <p:nvPr>
            <p:ph type="body" sz="quarter" idx="14"/>
          </p:nvPr>
        </p:nvSpPr>
        <p:spPr>
          <a:xfrm>
            <a:off x="263814" y="4517018"/>
            <a:ext cx="11706513" cy="1592841"/>
          </a:xfrm>
          <a:solidFill>
            <a:schemeClr val="tx2">
              <a:lumMod val="50000"/>
            </a:schemeClr>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F501649D-3A9F-4DD3-A625-7774FA62EAED}"/>
              </a:ext>
            </a:extLst>
          </p:cNvPr>
          <p:cNvSpPr>
            <a:spLocks noGrp="1"/>
          </p:cNvSpPr>
          <p:nvPr>
            <p:ph type="body" sz="quarter" idx="15"/>
          </p:nvPr>
        </p:nvSpPr>
        <p:spPr>
          <a:xfrm>
            <a:off x="263525" y="817131"/>
            <a:ext cx="11706225" cy="3616325"/>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65055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ey finding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1C0F857F-FA8D-4CF4-BA19-5F13DED5FF11}"/>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a:solidFill>
                <a:schemeClr val="bg1"/>
              </a:solidFill>
              <a:latin typeface="Century Gothic" panose="020B0502020202020204" pitchFamily="34" charset="0"/>
            </a:endParaRPr>
          </a:p>
        </p:txBody>
      </p:sp>
      <p:sp>
        <p:nvSpPr>
          <p:cNvPr id="3" name="Text Placeholder 2">
            <a:extLst>
              <a:ext uri="{FF2B5EF4-FFF2-40B4-BE49-F238E27FC236}">
                <a16:creationId xmlns:a16="http://schemas.microsoft.com/office/drawing/2014/main" id="{7F871311-E656-4F7D-B834-1DD168A31647}"/>
              </a:ext>
            </a:extLst>
          </p:cNvPr>
          <p:cNvSpPr>
            <a:spLocks noGrp="1"/>
          </p:cNvSpPr>
          <p:nvPr>
            <p:ph type="body" sz="quarter" idx="14"/>
          </p:nvPr>
        </p:nvSpPr>
        <p:spPr>
          <a:xfrm>
            <a:off x="1062038" y="850900"/>
            <a:ext cx="10682288" cy="377825"/>
          </a:xfrm>
        </p:spPr>
        <p:txBody>
          <a:bodyPr>
            <a:noAutofit/>
          </a:bodyPr>
          <a:lstStyle>
            <a:lvl1pPr marL="0" indent="0">
              <a:buNone/>
              <a:defRPr sz="1600" b="1"/>
            </a:lvl1pPr>
          </a:lstStyle>
          <a:p>
            <a:pPr lvl="0"/>
            <a:r>
              <a:rPr lang="en-US"/>
              <a:t>Click to edit Master text styles</a:t>
            </a:r>
          </a:p>
        </p:txBody>
      </p:sp>
      <p:sp>
        <p:nvSpPr>
          <p:cNvPr id="2" name="Text Placeholder 2">
            <a:extLst>
              <a:ext uri="{FF2B5EF4-FFF2-40B4-BE49-F238E27FC236}">
                <a16:creationId xmlns:a16="http://schemas.microsoft.com/office/drawing/2014/main" id="{8316A260-E42B-0404-7ED2-1A68FDE8C425}"/>
              </a:ext>
            </a:extLst>
          </p:cNvPr>
          <p:cNvSpPr>
            <a:spLocks noGrp="1"/>
          </p:cNvSpPr>
          <p:nvPr>
            <p:ph type="body" sz="quarter" idx="24"/>
          </p:nvPr>
        </p:nvSpPr>
        <p:spPr>
          <a:xfrm>
            <a:off x="1062038" y="1240111"/>
            <a:ext cx="10682288" cy="377825"/>
          </a:xfrm>
        </p:spPr>
        <p:txBody>
          <a:bodyPr>
            <a:noAutofit/>
          </a:bodyPr>
          <a:lstStyle>
            <a:lvl1pPr marL="0" indent="0">
              <a:buNone/>
              <a:defRPr sz="1400" b="0"/>
            </a:lvl1pPr>
          </a:lstStyle>
          <a:p>
            <a:pPr lvl="0"/>
            <a:r>
              <a:rPr lang="en-US"/>
              <a:t>Click to edit Master text styles</a:t>
            </a:r>
          </a:p>
        </p:txBody>
      </p:sp>
      <p:sp>
        <p:nvSpPr>
          <p:cNvPr id="4" name="Text Placeholder 2">
            <a:extLst>
              <a:ext uri="{FF2B5EF4-FFF2-40B4-BE49-F238E27FC236}">
                <a16:creationId xmlns:a16="http://schemas.microsoft.com/office/drawing/2014/main" id="{06D3E0A4-F6D1-58A4-C966-3998B5032B58}"/>
              </a:ext>
            </a:extLst>
          </p:cNvPr>
          <p:cNvSpPr>
            <a:spLocks noGrp="1"/>
          </p:cNvSpPr>
          <p:nvPr>
            <p:ph type="body" sz="quarter" idx="25"/>
          </p:nvPr>
        </p:nvSpPr>
        <p:spPr>
          <a:xfrm>
            <a:off x="1062038" y="1949085"/>
            <a:ext cx="10682288" cy="377825"/>
          </a:xfrm>
        </p:spPr>
        <p:txBody>
          <a:bodyPr>
            <a:noAutofit/>
          </a:bodyPr>
          <a:lstStyle>
            <a:lvl1pPr marL="0" indent="0">
              <a:buNone/>
              <a:defRPr sz="1600" b="1"/>
            </a:lvl1pPr>
          </a:lstStyle>
          <a:p>
            <a:pPr lvl="0"/>
            <a:r>
              <a:rPr lang="en-US"/>
              <a:t>Click to edit Master text styles</a:t>
            </a:r>
          </a:p>
        </p:txBody>
      </p:sp>
      <p:sp>
        <p:nvSpPr>
          <p:cNvPr id="5" name="Text Placeholder 2">
            <a:extLst>
              <a:ext uri="{FF2B5EF4-FFF2-40B4-BE49-F238E27FC236}">
                <a16:creationId xmlns:a16="http://schemas.microsoft.com/office/drawing/2014/main" id="{3927CE28-3899-BBD3-E4A8-9828D8C8C26E}"/>
              </a:ext>
            </a:extLst>
          </p:cNvPr>
          <p:cNvSpPr>
            <a:spLocks noGrp="1"/>
          </p:cNvSpPr>
          <p:nvPr>
            <p:ph type="body" sz="quarter" idx="26"/>
          </p:nvPr>
        </p:nvSpPr>
        <p:spPr>
          <a:xfrm>
            <a:off x="1062038" y="2338296"/>
            <a:ext cx="10682288" cy="377825"/>
          </a:xfrm>
        </p:spPr>
        <p:txBody>
          <a:bodyPr>
            <a:noAutofit/>
          </a:bodyPr>
          <a:lstStyle>
            <a:lvl1pPr marL="0" indent="0">
              <a:buNone/>
              <a:defRPr sz="1400" b="0"/>
            </a:lvl1pPr>
          </a:lstStyle>
          <a:p>
            <a:pPr lvl="0"/>
            <a:r>
              <a:rPr lang="en-US"/>
              <a:t>Click to edit Master text styles</a:t>
            </a:r>
          </a:p>
        </p:txBody>
      </p:sp>
      <p:sp>
        <p:nvSpPr>
          <p:cNvPr id="7" name="Text Placeholder 2">
            <a:extLst>
              <a:ext uri="{FF2B5EF4-FFF2-40B4-BE49-F238E27FC236}">
                <a16:creationId xmlns:a16="http://schemas.microsoft.com/office/drawing/2014/main" id="{682A0792-3176-4275-886A-E270BFA4D28F}"/>
              </a:ext>
            </a:extLst>
          </p:cNvPr>
          <p:cNvSpPr>
            <a:spLocks noGrp="1"/>
          </p:cNvSpPr>
          <p:nvPr>
            <p:ph type="body" sz="quarter" idx="27"/>
          </p:nvPr>
        </p:nvSpPr>
        <p:spPr>
          <a:xfrm>
            <a:off x="1062038" y="3024516"/>
            <a:ext cx="10682288" cy="377825"/>
          </a:xfrm>
        </p:spPr>
        <p:txBody>
          <a:bodyPr>
            <a:noAutofit/>
          </a:bodyPr>
          <a:lstStyle>
            <a:lvl1pPr marL="0" indent="0">
              <a:buNone/>
              <a:defRPr sz="1600" b="1"/>
            </a:lvl1pPr>
          </a:lstStyle>
          <a:p>
            <a:pPr lvl="0"/>
            <a:r>
              <a:rPr lang="en-US"/>
              <a:t>Click to edit Master text styles</a:t>
            </a:r>
          </a:p>
        </p:txBody>
      </p:sp>
      <p:sp>
        <p:nvSpPr>
          <p:cNvPr id="8" name="Text Placeholder 2">
            <a:extLst>
              <a:ext uri="{FF2B5EF4-FFF2-40B4-BE49-F238E27FC236}">
                <a16:creationId xmlns:a16="http://schemas.microsoft.com/office/drawing/2014/main" id="{C956C41C-A851-4B5A-1B58-4316C543977C}"/>
              </a:ext>
            </a:extLst>
          </p:cNvPr>
          <p:cNvSpPr>
            <a:spLocks noGrp="1"/>
          </p:cNvSpPr>
          <p:nvPr>
            <p:ph type="body" sz="quarter" idx="28"/>
          </p:nvPr>
        </p:nvSpPr>
        <p:spPr>
          <a:xfrm>
            <a:off x="1062038" y="3413727"/>
            <a:ext cx="10682288" cy="377825"/>
          </a:xfrm>
        </p:spPr>
        <p:txBody>
          <a:bodyPr>
            <a:noAutofit/>
          </a:bodyPr>
          <a:lstStyle>
            <a:lvl1pPr marL="0" indent="0">
              <a:buNone/>
              <a:defRPr sz="1400" b="0"/>
            </a:lvl1pPr>
          </a:lstStyle>
          <a:p>
            <a:pPr lvl="0"/>
            <a:r>
              <a:rPr lang="en-US"/>
              <a:t>Click to edit Master text styles</a:t>
            </a:r>
          </a:p>
        </p:txBody>
      </p:sp>
      <p:sp>
        <p:nvSpPr>
          <p:cNvPr id="11" name="Text Placeholder 2">
            <a:extLst>
              <a:ext uri="{FF2B5EF4-FFF2-40B4-BE49-F238E27FC236}">
                <a16:creationId xmlns:a16="http://schemas.microsoft.com/office/drawing/2014/main" id="{3AE11789-E61F-3627-5B7A-AF2A88003378}"/>
              </a:ext>
            </a:extLst>
          </p:cNvPr>
          <p:cNvSpPr>
            <a:spLocks noGrp="1"/>
          </p:cNvSpPr>
          <p:nvPr>
            <p:ph type="body" sz="quarter" idx="29"/>
          </p:nvPr>
        </p:nvSpPr>
        <p:spPr>
          <a:xfrm>
            <a:off x="1062038" y="4126416"/>
            <a:ext cx="10682288" cy="377825"/>
          </a:xfrm>
        </p:spPr>
        <p:txBody>
          <a:bodyPr>
            <a:noAutofit/>
          </a:bodyPr>
          <a:lstStyle>
            <a:lvl1pPr marL="0" indent="0">
              <a:buNone/>
              <a:defRPr sz="1600" b="1"/>
            </a:lvl1pPr>
          </a:lstStyle>
          <a:p>
            <a:pPr lvl="0"/>
            <a:r>
              <a:rPr lang="en-US"/>
              <a:t>Click to edit Master text styles</a:t>
            </a:r>
          </a:p>
        </p:txBody>
      </p:sp>
      <p:sp>
        <p:nvSpPr>
          <p:cNvPr id="21" name="Text Placeholder 2">
            <a:extLst>
              <a:ext uri="{FF2B5EF4-FFF2-40B4-BE49-F238E27FC236}">
                <a16:creationId xmlns:a16="http://schemas.microsoft.com/office/drawing/2014/main" id="{603BE1A4-5E88-B036-E033-7E306C8B031C}"/>
              </a:ext>
            </a:extLst>
          </p:cNvPr>
          <p:cNvSpPr>
            <a:spLocks noGrp="1"/>
          </p:cNvSpPr>
          <p:nvPr>
            <p:ph type="body" sz="quarter" idx="30"/>
          </p:nvPr>
        </p:nvSpPr>
        <p:spPr>
          <a:xfrm>
            <a:off x="1062038" y="4515627"/>
            <a:ext cx="10682288" cy="377825"/>
          </a:xfrm>
        </p:spPr>
        <p:txBody>
          <a:bodyPr>
            <a:noAutofit/>
          </a:bodyPr>
          <a:lstStyle>
            <a:lvl1pPr marL="0" indent="0">
              <a:buNone/>
              <a:defRPr sz="1400" b="0"/>
            </a:lvl1pPr>
          </a:lstStyle>
          <a:p>
            <a:pPr lvl="0"/>
            <a:r>
              <a:rPr lang="en-US"/>
              <a:t>Click to edit Master text styles</a:t>
            </a:r>
          </a:p>
        </p:txBody>
      </p:sp>
      <p:sp>
        <p:nvSpPr>
          <p:cNvPr id="22" name="Text Placeholder 2">
            <a:extLst>
              <a:ext uri="{FF2B5EF4-FFF2-40B4-BE49-F238E27FC236}">
                <a16:creationId xmlns:a16="http://schemas.microsoft.com/office/drawing/2014/main" id="{456FA183-F105-CFEB-2A84-EA686155B327}"/>
              </a:ext>
            </a:extLst>
          </p:cNvPr>
          <p:cNvSpPr>
            <a:spLocks noGrp="1"/>
          </p:cNvSpPr>
          <p:nvPr>
            <p:ph type="body" sz="quarter" idx="31"/>
          </p:nvPr>
        </p:nvSpPr>
        <p:spPr>
          <a:xfrm>
            <a:off x="1062038" y="5220867"/>
            <a:ext cx="10682288" cy="377825"/>
          </a:xfrm>
        </p:spPr>
        <p:txBody>
          <a:bodyPr>
            <a:noAutofit/>
          </a:bodyPr>
          <a:lstStyle>
            <a:lvl1pPr marL="0" indent="0">
              <a:buNone/>
              <a:defRPr sz="1600" b="1"/>
            </a:lvl1pPr>
          </a:lstStyle>
          <a:p>
            <a:pPr lvl="0"/>
            <a:r>
              <a:rPr lang="en-US"/>
              <a:t>Click to edit Master text styles</a:t>
            </a:r>
          </a:p>
        </p:txBody>
      </p:sp>
      <p:sp>
        <p:nvSpPr>
          <p:cNvPr id="23" name="Text Placeholder 2">
            <a:extLst>
              <a:ext uri="{FF2B5EF4-FFF2-40B4-BE49-F238E27FC236}">
                <a16:creationId xmlns:a16="http://schemas.microsoft.com/office/drawing/2014/main" id="{945DAB37-7AB3-3579-3B43-5BA502E5294A}"/>
              </a:ext>
            </a:extLst>
          </p:cNvPr>
          <p:cNvSpPr>
            <a:spLocks noGrp="1"/>
          </p:cNvSpPr>
          <p:nvPr>
            <p:ph type="body" sz="quarter" idx="32"/>
          </p:nvPr>
        </p:nvSpPr>
        <p:spPr>
          <a:xfrm>
            <a:off x="1062038" y="5610078"/>
            <a:ext cx="10682288" cy="377825"/>
          </a:xfrm>
        </p:spPr>
        <p:txBody>
          <a:bodyPr>
            <a:noAutofit/>
          </a:bodyPr>
          <a:lstStyle>
            <a:lvl1pPr marL="0" indent="0">
              <a:buNone/>
              <a:defRPr sz="1400" b="0"/>
            </a:lvl1pPr>
          </a:lstStyle>
          <a:p>
            <a:pPr lvl="0"/>
            <a:r>
              <a:rPr lang="en-US"/>
              <a:t>Click to edit Master text styles</a:t>
            </a:r>
          </a:p>
        </p:txBody>
      </p:sp>
      <p:sp>
        <p:nvSpPr>
          <p:cNvPr id="30" name="Text Placeholder 2">
            <a:extLst>
              <a:ext uri="{FF2B5EF4-FFF2-40B4-BE49-F238E27FC236}">
                <a16:creationId xmlns:a16="http://schemas.microsoft.com/office/drawing/2014/main" id="{3B42A233-3CCD-9393-B1C3-7BB918B47B32}"/>
              </a:ext>
            </a:extLst>
          </p:cNvPr>
          <p:cNvSpPr>
            <a:spLocks noGrp="1"/>
          </p:cNvSpPr>
          <p:nvPr>
            <p:ph type="body" sz="quarter" idx="33"/>
          </p:nvPr>
        </p:nvSpPr>
        <p:spPr>
          <a:xfrm>
            <a:off x="442912" y="5215174"/>
            <a:ext cx="457200" cy="767036"/>
          </a:xfrm>
          <a:solidFill>
            <a:schemeClr val="tx2">
              <a:lumMod val="50000"/>
            </a:schemeClr>
          </a:solidFill>
        </p:spPr>
        <p:txBody>
          <a:bodyPr anchor="ctr">
            <a:noAutofit/>
          </a:bodyPr>
          <a:lstStyle>
            <a:lvl1pPr marL="0" indent="0" algn="ctr">
              <a:buNone/>
              <a:defRPr sz="1600" b="1">
                <a:solidFill>
                  <a:schemeClr val="bg1"/>
                </a:solidFill>
              </a:defRPr>
            </a:lvl1pPr>
          </a:lstStyle>
          <a:p>
            <a:pPr lvl="0"/>
            <a:r>
              <a:rPr lang="en-US"/>
              <a:t>Click to edit Master text styles</a:t>
            </a:r>
          </a:p>
        </p:txBody>
      </p:sp>
      <p:sp>
        <p:nvSpPr>
          <p:cNvPr id="31" name="Text Placeholder 2">
            <a:extLst>
              <a:ext uri="{FF2B5EF4-FFF2-40B4-BE49-F238E27FC236}">
                <a16:creationId xmlns:a16="http://schemas.microsoft.com/office/drawing/2014/main" id="{E2C87269-357E-787A-2CE1-B0B14587A873}"/>
              </a:ext>
            </a:extLst>
          </p:cNvPr>
          <p:cNvSpPr>
            <a:spLocks noGrp="1"/>
          </p:cNvSpPr>
          <p:nvPr>
            <p:ph type="body" sz="quarter" idx="34"/>
          </p:nvPr>
        </p:nvSpPr>
        <p:spPr>
          <a:xfrm>
            <a:off x="442912" y="4147573"/>
            <a:ext cx="457200" cy="767036"/>
          </a:xfrm>
          <a:solidFill>
            <a:schemeClr val="tx2">
              <a:lumMod val="75000"/>
            </a:schemeClr>
          </a:solidFill>
        </p:spPr>
        <p:txBody>
          <a:bodyPr anchor="ctr">
            <a:noAutofit/>
          </a:bodyPr>
          <a:lstStyle>
            <a:lvl1pPr marL="0" indent="0" algn="ctr">
              <a:buNone/>
              <a:defRPr sz="1600" b="1">
                <a:solidFill>
                  <a:schemeClr val="bg1"/>
                </a:solidFill>
              </a:defRPr>
            </a:lvl1pPr>
          </a:lstStyle>
          <a:p>
            <a:pPr lvl="0"/>
            <a:r>
              <a:rPr lang="en-US"/>
              <a:t>Click to edit Master text styles</a:t>
            </a:r>
          </a:p>
        </p:txBody>
      </p:sp>
      <p:sp>
        <p:nvSpPr>
          <p:cNvPr id="32" name="Text Placeholder 2">
            <a:extLst>
              <a:ext uri="{FF2B5EF4-FFF2-40B4-BE49-F238E27FC236}">
                <a16:creationId xmlns:a16="http://schemas.microsoft.com/office/drawing/2014/main" id="{FFB4C2E1-58DC-2977-5394-7F267684D3FC}"/>
              </a:ext>
            </a:extLst>
          </p:cNvPr>
          <p:cNvSpPr>
            <a:spLocks noGrp="1"/>
          </p:cNvSpPr>
          <p:nvPr>
            <p:ph type="body" sz="quarter" idx="35"/>
          </p:nvPr>
        </p:nvSpPr>
        <p:spPr>
          <a:xfrm>
            <a:off x="442912" y="3033037"/>
            <a:ext cx="457200" cy="767036"/>
          </a:xfrm>
          <a:solidFill>
            <a:schemeClr val="tx2"/>
          </a:solidFill>
        </p:spPr>
        <p:txBody>
          <a:bodyPr anchor="ctr">
            <a:noAutofit/>
          </a:bodyPr>
          <a:lstStyle>
            <a:lvl1pPr marL="0" indent="0" algn="ctr">
              <a:buNone/>
              <a:defRPr sz="1600" b="1">
                <a:solidFill>
                  <a:schemeClr val="bg1"/>
                </a:solidFill>
              </a:defRPr>
            </a:lvl1pPr>
          </a:lstStyle>
          <a:p>
            <a:pPr lvl="0"/>
            <a:r>
              <a:rPr lang="en-US"/>
              <a:t>Click to edit Master text styles</a:t>
            </a:r>
          </a:p>
        </p:txBody>
      </p:sp>
      <p:sp>
        <p:nvSpPr>
          <p:cNvPr id="33" name="Text Placeholder 2">
            <a:extLst>
              <a:ext uri="{FF2B5EF4-FFF2-40B4-BE49-F238E27FC236}">
                <a16:creationId xmlns:a16="http://schemas.microsoft.com/office/drawing/2014/main" id="{6B00E219-AE81-2C25-65FA-26A82F90EB4F}"/>
              </a:ext>
            </a:extLst>
          </p:cNvPr>
          <p:cNvSpPr>
            <a:spLocks noGrp="1"/>
          </p:cNvSpPr>
          <p:nvPr>
            <p:ph type="body" sz="quarter" idx="36"/>
          </p:nvPr>
        </p:nvSpPr>
        <p:spPr>
          <a:xfrm>
            <a:off x="442912" y="1965436"/>
            <a:ext cx="457200" cy="767036"/>
          </a:xfrm>
          <a:solidFill>
            <a:schemeClr val="tx2">
              <a:lumMod val="60000"/>
              <a:lumOff val="40000"/>
            </a:schemeClr>
          </a:solidFill>
        </p:spPr>
        <p:txBody>
          <a:bodyPr anchor="ctr">
            <a:noAutofit/>
          </a:bodyPr>
          <a:lstStyle>
            <a:lvl1pPr marL="0" indent="0" algn="ctr">
              <a:buNone/>
              <a:defRPr sz="1600" b="1">
                <a:solidFill>
                  <a:schemeClr val="bg1"/>
                </a:solidFill>
              </a:defRPr>
            </a:lvl1pPr>
          </a:lstStyle>
          <a:p>
            <a:pPr lvl="0"/>
            <a:r>
              <a:rPr lang="en-US"/>
              <a:t>Click to edit Master text styles</a:t>
            </a:r>
          </a:p>
        </p:txBody>
      </p:sp>
      <p:sp>
        <p:nvSpPr>
          <p:cNvPr id="34" name="Text Placeholder 2">
            <a:extLst>
              <a:ext uri="{FF2B5EF4-FFF2-40B4-BE49-F238E27FC236}">
                <a16:creationId xmlns:a16="http://schemas.microsoft.com/office/drawing/2014/main" id="{968D5A8A-01BA-E9E6-1A9C-9BA3A4326A3A}"/>
              </a:ext>
            </a:extLst>
          </p:cNvPr>
          <p:cNvSpPr>
            <a:spLocks noGrp="1"/>
          </p:cNvSpPr>
          <p:nvPr>
            <p:ph type="body" sz="quarter" idx="37"/>
          </p:nvPr>
        </p:nvSpPr>
        <p:spPr>
          <a:xfrm>
            <a:off x="442912" y="856593"/>
            <a:ext cx="457200" cy="767036"/>
          </a:xfrm>
          <a:solidFill>
            <a:schemeClr val="tx2">
              <a:lumMod val="40000"/>
              <a:lumOff val="60000"/>
            </a:schemeClr>
          </a:solidFill>
        </p:spPr>
        <p:txBody>
          <a:bodyPr anchor="ctr">
            <a:noAutofit/>
          </a:bodyPr>
          <a:lstStyle>
            <a:lvl1pPr marL="0" indent="0" algn="ctr">
              <a:buNone/>
              <a:defRPr sz="16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827284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412CC1-A479-4B8C-8190-13D7A0FBB3F9}"/>
              </a:ext>
            </a:extLst>
          </p:cNvPr>
          <p:cNvSpPr/>
          <p:nvPr userDrawn="1"/>
        </p:nvSpPr>
        <p:spPr bwMode="auto">
          <a:xfrm>
            <a:off x="0" y="0"/>
            <a:ext cx="12192000" cy="6858000"/>
          </a:xfrm>
          <a:prstGeom prst="rect">
            <a:avLst/>
          </a:prstGeom>
          <a:solidFill>
            <a:schemeClr val="tx1"/>
          </a:solidFill>
          <a:ln w="9525">
            <a:noFill/>
            <a:round/>
            <a:headEnd/>
            <a:tailEnd/>
          </a:ln>
        </p:spPr>
        <p:txBody>
          <a:bodyPr/>
          <a:lstStyle/>
          <a:p>
            <a:pPr algn="ctr">
              <a:defRPr/>
            </a:pPr>
            <a:endParaRPr lang="en-GB" sz="1400" b="1">
              <a:solidFill>
                <a:prstClr val="black">
                  <a:lumMod val="65000"/>
                  <a:lumOff val="35000"/>
                </a:prstClr>
              </a:solidFill>
              <a:latin typeface="Calibri"/>
            </a:endParaRPr>
          </a:p>
        </p:txBody>
      </p:sp>
      <p:pic>
        <p:nvPicPr>
          <p:cNvPr id="4" name="Picture 2" descr="File:The Earth seen from Apollo 17.jpg">
            <a:hlinkClick r:id="rId2"/>
            <a:extLst>
              <a:ext uri="{FF2B5EF4-FFF2-40B4-BE49-F238E27FC236}">
                <a16:creationId xmlns:a16="http://schemas.microsoft.com/office/drawing/2014/main" id="{A931E426-891F-4C47-B1EF-5C8EAA3E36D6}"/>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775520" y="1988840"/>
            <a:ext cx="3141848" cy="314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10">
            <a:extLst>
              <a:ext uri="{FF2B5EF4-FFF2-40B4-BE49-F238E27FC236}">
                <a16:creationId xmlns:a16="http://schemas.microsoft.com/office/drawing/2014/main" id="{08DC40EA-5C5C-41FF-AE4B-8EEC77A3BEFF}"/>
              </a:ext>
            </a:extLst>
          </p:cNvPr>
          <p:cNvSpPr>
            <a:spLocks noChangeArrowheads="1"/>
          </p:cNvSpPr>
          <p:nvPr userDrawn="1"/>
        </p:nvSpPr>
        <p:spPr bwMode="auto">
          <a:xfrm>
            <a:off x="6916013" y="6202345"/>
            <a:ext cx="3868891" cy="505854"/>
          </a:xfrm>
          <a:prstGeom prst="rect">
            <a:avLst/>
          </a:prstGeom>
          <a:no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a:defRPr/>
            </a:pPr>
            <a:r>
              <a:rPr lang="en-US" altLang="en-US" sz="1400" b="0" i="0">
                <a:solidFill>
                  <a:schemeClr val="bg1"/>
                </a:solidFill>
                <a:latin typeface="Century Gothic" panose="020B0502020202020204" pitchFamily="34" charset="0"/>
                <a:hlinkClick r:id="rId4">
                  <a:extLst>
                    <a:ext uri="{A12FA001-AC4F-418D-AE19-62706E023703}">
                      <ahyp:hlinkClr xmlns:ahyp="http://schemas.microsoft.com/office/drawing/2018/hyperlinkcolor" val="tx"/>
                    </a:ext>
                  </a:extLst>
                </a:hlinkClick>
              </a:rPr>
              <a:t>www.bluemarbleresearch.co.uk</a:t>
            </a:r>
            <a:endParaRPr lang="en-US" altLang="en-US" sz="1400" b="0" i="0">
              <a:solidFill>
                <a:schemeClr val="bg1"/>
              </a:solidFill>
              <a:latin typeface="Century Gothic" panose="020B0502020202020204" pitchFamily="34" charset="0"/>
            </a:endParaRPr>
          </a:p>
        </p:txBody>
      </p:sp>
      <p:pic>
        <p:nvPicPr>
          <p:cNvPr id="7" name="Picture 8" descr="Contact">
            <a:extLst>
              <a:ext uri="{FF2B5EF4-FFF2-40B4-BE49-F238E27FC236}">
                <a16:creationId xmlns:a16="http://schemas.microsoft.com/office/drawing/2014/main" id="{317163C0-FE42-4855-B942-44A8F3E0576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05225" y="6021555"/>
            <a:ext cx="1279460" cy="686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company name&#10;&#10;Description automatically generated">
            <a:extLst>
              <a:ext uri="{FF2B5EF4-FFF2-40B4-BE49-F238E27FC236}">
                <a16:creationId xmlns:a16="http://schemas.microsoft.com/office/drawing/2014/main" id="{FE61D33C-EC87-4CCA-94C3-90C08976F5C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90304" y="2143044"/>
            <a:ext cx="5234855" cy="2723841"/>
          </a:xfrm>
          <a:prstGeom prst="rect">
            <a:avLst/>
          </a:prstGeom>
        </p:spPr>
      </p:pic>
      <p:sp>
        <p:nvSpPr>
          <p:cNvPr id="9" name="Text Placeholder 8">
            <a:extLst>
              <a:ext uri="{FF2B5EF4-FFF2-40B4-BE49-F238E27FC236}">
                <a16:creationId xmlns:a16="http://schemas.microsoft.com/office/drawing/2014/main" id="{00E9165A-C0B6-4255-B9F6-DA08654B98E9}"/>
              </a:ext>
            </a:extLst>
          </p:cNvPr>
          <p:cNvSpPr>
            <a:spLocks noGrp="1"/>
          </p:cNvSpPr>
          <p:nvPr>
            <p:ph type="body" sz="quarter" idx="10" hasCustomPrompt="1"/>
          </p:nvPr>
        </p:nvSpPr>
        <p:spPr>
          <a:xfrm>
            <a:off x="6916738" y="4408488"/>
            <a:ext cx="4832350" cy="1130300"/>
          </a:xfrm>
        </p:spPr>
        <p:txBody>
          <a:bodyPr>
            <a:noAutofit/>
          </a:bodyPr>
          <a:lstStyle>
            <a:lvl1pPr marL="0" indent="0">
              <a:buNone/>
              <a:defRPr sz="1400" b="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For further information:</a:t>
            </a:r>
          </a:p>
          <a:p>
            <a:pPr lvl="0"/>
            <a:r>
              <a:rPr lang="en-US"/>
              <a:t>Author name (author@bluemarbleresearch.co.uk)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Author name (author@bluemarbleresearch.co.uk)</a:t>
            </a:r>
          </a:p>
        </p:txBody>
      </p:sp>
    </p:spTree>
    <p:extLst>
      <p:ext uri="{BB962C8B-B14F-4D97-AF65-F5344CB8AC3E}">
        <p14:creationId xmlns:p14="http://schemas.microsoft.com/office/powerpoint/2010/main" val="1630821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Key finding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1C0F857F-FA8D-4CF4-BA19-5F13DED5FF11}"/>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a:solidFill>
                <a:schemeClr val="bg1"/>
              </a:solidFill>
              <a:latin typeface="Century Gothic" panose="020B0502020202020204" pitchFamily="34" charset="0"/>
            </a:endParaRPr>
          </a:p>
        </p:txBody>
      </p:sp>
      <p:sp>
        <p:nvSpPr>
          <p:cNvPr id="3" name="Text Placeholder 2">
            <a:extLst>
              <a:ext uri="{FF2B5EF4-FFF2-40B4-BE49-F238E27FC236}">
                <a16:creationId xmlns:a16="http://schemas.microsoft.com/office/drawing/2014/main" id="{7F871311-E656-4F7D-B834-1DD168A31647}"/>
              </a:ext>
            </a:extLst>
          </p:cNvPr>
          <p:cNvSpPr>
            <a:spLocks noGrp="1"/>
          </p:cNvSpPr>
          <p:nvPr>
            <p:ph type="body" sz="quarter" idx="14"/>
          </p:nvPr>
        </p:nvSpPr>
        <p:spPr>
          <a:xfrm>
            <a:off x="1066800" y="1136650"/>
            <a:ext cx="10682288" cy="636732"/>
          </a:xfrm>
        </p:spPr>
        <p:txBody>
          <a:bodyPr>
            <a:noAutofit/>
          </a:bodyPr>
          <a:lstStyle>
            <a:lvl1pPr marL="0" indent="0">
              <a:buNone/>
              <a:defRPr sz="1600"/>
            </a:lvl1pPr>
          </a:lstStyle>
          <a:p>
            <a:pPr lvl="0"/>
            <a:r>
              <a:rPr lang="en-US"/>
              <a:t>Click to edit Master text styles</a:t>
            </a:r>
          </a:p>
        </p:txBody>
      </p:sp>
      <p:sp>
        <p:nvSpPr>
          <p:cNvPr id="9" name="Text Placeholder 2">
            <a:extLst>
              <a:ext uri="{FF2B5EF4-FFF2-40B4-BE49-F238E27FC236}">
                <a16:creationId xmlns:a16="http://schemas.microsoft.com/office/drawing/2014/main" id="{7694B373-CD5E-492B-9D26-31B154FA20F2}"/>
              </a:ext>
            </a:extLst>
          </p:cNvPr>
          <p:cNvSpPr>
            <a:spLocks noGrp="1"/>
          </p:cNvSpPr>
          <p:nvPr>
            <p:ph type="body" sz="quarter" idx="15"/>
          </p:nvPr>
        </p:nvSpPr>
        <p:spPr>
          <a:xfrm>
            <a:off x="1066800" y="2153068"/>
            <a:ext cx="10682288" cy="636732"/>
          </a:xfrm>
        </p:spPr>
        <p:txBody>
          <a:bodyPr>
            <a:noAutofit/>
          </a:bodyPr>
          <a:lstStyle>
            <a:lvl1pPr marL="0" indent="0">
              <a:buNone/>
              <a:defRPr sz="1600"/>
            </a:lvl1pPr>
          </a:lstStyle>
          <a:p>
            <a:pPr lvl="0"/>
            <a:r>
              <a:rPr lang="en-US"/>
              <a:t>Click to edit Master text styles</a:t>
            </a:r>
          </a:p>
        </p:txBody>
      </p:sp>
      <p:sp>
        <p:nvSpPr>
          <p:cNvPr id="13" name="Text Placeholder 2">
            <a:extLst>
              <a:ext uri="{FF2B5EF4-FFF2-40B4-BE49-F238E27FC236}">
                <a16:creationId xmlns:a16="http://schemas.microsoft.com/office/drawing/2014/main" id="{9B1379BB-F8D7-4C8D-AFB5-F00430E226EA}"/>
              </a:ext>
            </a:extLst>
          </p:cNvPr>
          <p:cNvSpPr>
            <a:spLocks noGrp="1"/>
          </p:cNvSpPr>
          <p:nvPr>
            <p:ph type="body" sz="quarter" idx="16"/>
          </p:nvPr>
        </p:nvSpPr>
        <p:spPr>
          <a:xfrm>
            <a:off x="1066800" y="3169486"/>
            <a:ext cx="10682288" cy="636732"/>
          </a:xfrm>
        </p:spPr>
        <p:txBody>
          <a:bodyPr>
            <a:noAutofit/>
          </a:bodyPr>
          <a:lstStyle>
            <a:lvl1pPr marL="0" indent="0">
              <a:buNone/>
              <a:defRPr sz="1600"/>
            </a:lvl1pPr>
          </a:lstStyle>
          <a:p>
            <a:pPr lvl="0"/>
            <a:r>
              <a:rPr lang="en-US"/>
              <a:t>Click to edit Master text styles</a:t>
            </a:r>
          </a:p>
        </p:txBody>
      </p:sp>
      <p:sp>
        <p:nvSpPr>
          <p:cNvPr id="14" name="Text Placeholder 2">
            <a:extLst>
              <a:ext uri="{FF2B5EF4-FFF2-40B4-BE49-F238E27FC236}">
                <a16:creationId xmlns:a16="http://schemas.microsoft.com/office/drawing/2014/main" id="{4D4FF195-9F86-4EF8-95E1-F1F358A9ADBD}"/>
              </a:ext>
            </a:extLst>
          </p:cNvPr>
          <p:cNvSpPr>
            <a:spLocks noGrp="1"/>
          </p:cNvSpPr>
          <p:nvPr>
            <p:ph type="body" sz="quarter" idx="17"/>
          </p:nvPr>
        </p:nvSpPr>
        <p:spPr>
          <a:xfrm>
            <a:off x="1066800" y="4185904"/>
            <a:ext cx="10682288" cy="636732"/>
          </a:xfrm>
        </p:spPr>
        <p:txBody>
          <a:bodyPr>
            <a:noAutofit/>
          </a:bodyPr>
          <a:lstStyle>
            <a:lvl1pPr marL="0" indent="0">
              <a:buNone/>
              <a:defRPr sz="1600"/>
            </a:lvl1pPr>
          </a:lstStyle>
          <a:p>
            <a:pPr lvl="0"/>
            <a:r>
              <a:rPr lang="en-US"/>
              <a:t>Click to edit Master text styles</a:t>
            </a:r>
          </a:p>
        </p:txBody>
      </p:sp>
      <p:sp>
        <p:nvSpPr>
          <p:cNvPr id="15" name="Text Placeholder 2">
            <a:extLst>
              <a:ext uri="{FF2B5EF4-FFF2-40B4-BE49-F238E27FC236}">
                <a16:creationId xmlns:a16="http://schemas.microsoft.com/office/drawing/2014/main" id="{E6611D45-DFD9-4387-AA0B-CB162FA13161}"/>
              </a:ext>
            </a:extLst>
          </p:cNvPr>
          <p:cNvSpPr>
            <a:spLocks noGrp="1"/>
          </p:cNvSpPr>
          <p:nvPr>
            <p:ph type="body" sz="quarter" idx="18"/>
          </p:nvPr>
        </p:nvSpPr>
        <p:spPr>
          <a:xfrm>
            <a:off x="1066800" y="5202322"/>
            <a:ext cx="10682288" cy="636732"/>
          </a:xfrm>
        </p:spPr>
        <p:txBody>
          <a:bodyPr>
            <a:noAutofit/>
          </a:bodyPr>
          <a:lstStyle>
            <a:lvl1pPr marL="0" indent="0">
              <a:buNone/>
              <a:defRPr sz="1600"/>
            </a:lvl1pPr>
          </a:lstStyle>
          <a:p>
            <a:pPr lvl="0"/>
            <a:r>
              <a:rPr lang="en-US"/>
              <a:t>Click to edit Master text styles</a:t>
            </a:r>
          </a:p>
        </p:txBody>
      </p:sp>
      <p:sp>
        <p:nvSpPr>
          <p:cNvPr id="16" name="Text Placeholder 2">
            <a:extLst>
              <a:ext uri="{FF2B5EF4-FFF2-40B4-BE49-F238E27FC236}">
                <a16:creationId xmlns:a16="http://schemas.microsoft.com/office/drawing/2014/main" id="{CC4091F4-C05F-40EC-A878-FA176EE2CCAE}"/>
              </a:ext>
            </a:extLst>
          </p:cNvPr>
          <p:cNvSpPr>
            <a:spLocks noGrp="1"/>
          </p:cNvSpPr>
          <p:nvPr>
            <p:ph type="body" sz="quarter" idx="19" hasCustomPrompt="1"/>
          </p:nvPr>
        </p:nvSpPr>
        <p:spPr>
          <a:xfrm>
            <a:off x="442912" y="1136650"/>
            <a:ext cx="457200" cy="636732"/>
          </a:xfrm>
          <a:solidFill>
            <a:schemeClr val="tx2">
              <a:lumMod val="40000"/>
              <a:lumOff val="60000"/>
            </a:schemeClr>
          </a:solidFill>
        </p:spPr>
        <p:txBody>
          <a:bodyPr anchor="ctr">
            <a:noAutofit/>
          </a:bodyPr>
          <a:lstStyle>
            <a:lvl1pPr marL="0" indent="0" algn="ctr">
              <a:buNone/>
              <a:defRPr sz="1600" b="1"/>
            </a:lvl1pPr>
          </a:lstStyle>
          <a:p>
            <a:pPr lvl="0"/>
            <a:r>
              <a:rPr lang="en-US"/>
              <a:t>1</a:t>
            </a:r>
          </a:p>
        </p:txBody>
      </p:sp>
      <p:sp>
        <p:nvSpPr>
          <p:cNvPr id="17" name="Text Placeholder 2">
            <a:extLst>
              <a:ext uri="{FF2B5EF4-FFF2-40B4-BE49-F238E27FC236}">
                <a16:creationId xmlns:a16="http://schemas.microsoft.com/office/drawing/2014/main" id="{E8A1A080-E7B1-4215-8C88-8CEB410A56D1}"/>
              </a:ext>
            </a:extLst>
          </p:cNvPr>
          <p:cNvSpPr>
            <a:spLocks noGrp="1"/>
          </p:cNvSpPr>
          <p:nvPr>
            <p:ph type="body" sz="quarter" idx="20" hasCustomPrompt="1"/>
          </p:nvPr>
        </p:nvSpPr>
        <p:spPr>
          <a:xfrm>
            <a:off x="442912" y="2153068"/>
            <a:ext cx="457200" cy="636732"/>
          </a:xfrm>
          <a:solidFill>
            <a:schemeClr val="tx2">
              <a:lumMod val="60000"/>
              <a:lumOff val="40000"/>
            </a:schemeClr>
          </a:solidFill>
        </p:spPr>
        <p:txBody>
          <a:bodyPr anchor="ctr">
            <a:noAutofit/>
          </a:bodyPr>
          <a:lstStyle>
            <a:lvl1pPr marL="0" indent="0" algn="ctr">
              <a:buNone/>
              <a:defRPr sz="1600" b="1"/>
            </a:lvl1pPr>
          </a:lstStyle>
          <a:p>
            <a:pPr lvl="0"/>
            <a:r>
              <a:rPr lang="en-US"/>
              <a:t>2</a:t>
            </a:r>
          </a:p>
        </p:txBody>
      </p:sp>
      <p:sp>
        <p:nvSpPr>
          <p:cNvPr id="18" name="Text Placeholder 2">
            <a:extLst>
              <a:ext uri="{FF2B5EF4-FFF2-40B4-BE49-F238E27FC236}">
                <a16:creationId xmlns:a16="http://schemas.microsoft.com/office/drawing/2014/main" id="{6BE59E44-451D-442C-98A9-F4AAF7E6890F}"/>
              </a:ext>
            </a:extLst>
          </p:cNvPr>
          <p:cNvSpPr>
            <a:spLocks noGrp="1"/>
          </p:cNvSpPr>
          <p:nvPr>
            <p:ph type="body" sz="quarter" idx="21" hasCustomPrompt="1"/>
          </p:nvPr>
        </p:nvSpPr>
        <p:spPr>
          <a:xfrm>
            <a:off x="442912" y="3169486"/>
            <a:ext cx="457200" cy="636732"/>
          </a:xfrm>
          <a:solidFill>
            <a:schemeClr val="tx2"/>
          </a:solidFill>
        </p:spPr>
        <p:txBody>
          <a:bodyPr anchor="ctr">
            <a:noAutofit/>
          </a:bodyPr>
          <a:lstStyle>
            <a:lvl1pPr marL="0" indent="0" algn="ctr">
              <a:buNone/>
              <a:defRPr sz="1600" b="1"/>
            </a:lvl1pPr>
          </a:lstStyle>
          <a:p>
            <a:pPr lvl="0"/>
            <a:r>
              <a:rPr lang="en-US"/>
              <a:t>3</a:t>
            </a:r>
          </a:p>
        </p:txBody>
      </p:sp>
      <p:sp>
        <p:nvSpPr>
          <p:cNvPr id="19" name="Text Placeholder 2">
            <a:extLst>
              <a:ext uri="{FF2B5EF4-FFF2-40B4-BE49-F238E27FC236}">
                <a16:creationId xmlns:a16="http://schemas.microsoft.com/office/drawing/2014/main" id="{956E06B2-C8F0-49CC-9108-19BEBF90A195}"/>
              </a:ext>
            </a:extLst>
          </p:cNvPr>
          <p:cNvSpPr>
            <a:spLocks noGrp="1"/>
          </p:cNvSpPr>
          <p:nvPr>
            <p:ph type="body" sz="quarter" idx="22" hasCustomPrompt="1"/>
          </p:nvPr>
        </p:nvSpPr>
        <p:spPr>
          <a:xfrm>
            <a:off x="442912" y="4185904"/>
            <a:ext cx="457200" cy="636732"/>
          </a:xfrm>
          <a:solidFill>
            <a:schemeClr val="tx2">
              <a:lumMod val="75000"/>
            </a:schemeClr>
          </a:solidFill>
        </p:spPr>
        <p:txBody>
          <a:bodyPr anchor="ctr">
            <a:noAutofit/>
          </a:bodyPr>
          <a:lstStyle>
            <a:lvl1pPr marL="0" indent="0" algn="ctr">
              <a:buNone/>
              <a:defRPr sz="1600" b="1"/>
            </a:lvl1pPr>
          </a:lstStyle>
          <a:p>
            <a:pPr lvl="0"/>
            <a:r>
              <a:rPr lang="en-US"/>
              <a:t>4</a:t>
            </a:r>
          </a:p>
        </p:txBody>
      </p:sp>
      <p:sp>
        <p:nvSpPr>
          <p:cNvPr id="20" name="Text Placeholder 2">
            <a:extLst>
              <a:ext uri="{FF2B5EF4-FFF2-40B4-BE49-F238E27FC236}">
                <a16:creationId xmlns:a16="http://schemas.microsoft.com/office/drawing/2014/main" id="{677FAC0A-E608-40F8-9AE2-80DD17D04BCC}"/>
              </a:ext>
            </a:extLst>
          </p:cNvPr>
          <p:cNvSpPr>
            <a:spLocks noGrp="1"/>
          </p:cNvSpPr>
          <p:nvPr>
            <p:ph type="body" sz="quarter" idx="23" hasCustomPrompt="1"/>
          </p:nvPr>
        </p:nvSpPr>
        <p:spPr>
          <a:xfrm>
            <a:off x="442912" y="5202322"/>
            <a:ext cx="457200" cy="636732"/>
          </a:xfrm>
          <a:solidFill>
            <a:schemeClr val="tx2">
              <a:lumMod val="50000"/>
            </a:schemeClr>
          </a:solidFill>
        </p:spPr>
        <p:txBody>
          <a:bodyPr anchor="ctr">
            <a:noAutofit/>
          </a:bodyPr>
          <a:lstStyle>
            <a:lvl1pPr marL="0" indent="0" algn="ctr">
              <a:buNone/>
              <a:defRPr sz="1600" b="1"/>
            </a:lvl1pPr>
          </a:lstStyle>
          <a:p>
            <a:pPr lvl="0"/>
            <a:r>
              <a:rPr lang="en-US"/>
              <a:t>5</a:t>
            </a:r>
          </a:p>
        </p:txBody>
      </p:sp>
      <p:pic>
        <p:nvPicPr>
          <p:cNvPr id="2" name="Picture 1" descr="Logo, company name&#10;&#10;Description automatically generated">
            <a:extLst>
              <a:ext uri="{FF2B5EF4-FFF2-40B4-BE49-F238E27FC236}">
                <a16:creationId xmlns:a16="http://schemas.microsoft.com/office/drawing/2014/main" id="{3625F30D-9C5E-5FE4-3249-6E862F0168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Tree>
    <p:extLst>
      <p:ext uri="{BB962C8B-B14F-4D97-AF65-F5344CB8AC3E}">
        <p14:creationId xmlns:p14="http://schemas.microsoft.com/office/powerpoint/2010/main" val="3634614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RINTER FRIENDLY Title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CA97557-6A0D-D546-AC56-AA7BC0C24EFB}"/>
              </a:ext>
            </a:extLst>
          </p:cNvPr>
          <p:cNvSpPr/>
          <p:nvPr userDrawn="1"/>
        </p:nvSpPr>
        <p:spPr>
          <a:xfrm>
            <a:off x="-5382" y="5556872"/>
            <a:ext cx="12212105" cy="1297886"/>
          </a:xfrm>
          <a:custGeom>
            <a:avLst/>
            <a:gdLst>
              <a:gd name="connsiteX0" fmla="*/ 13664242 w 14181827"/>
              <a:gd name="connsiteY0" fmla="*/ 897147 h 2173857"/>
              <a:gd name="connsiteX1" fmla="*/ 0 w 14181827"/>
              <a:gd name="connsiteY1" fmla="*/ 0 h 2173857"/>
              <a:gd name="connsiteX2" fmla="*/ 51759 w 14181827"/>
              <a:gd name="connsiteY2" fmla="*/ 2173857 h 2173857"/>
              <a:gd name="connsiteX3" fmla="*/ 14181827 w 14181827"/>
              <a:gd name="connsiteY3" fmla="*/ 1656272 h 2173857"/>
              <a:gd name="connsiteX4" fmla="*/ 13595230 w 14181827"/>
              <a:gd name="connsiteY4" fmla="*/ 897147 h 2173857"/>
              <a:gd name="connsiteX0" fmla="*/ 13612483 w 14130068"/>
              <a:gd name="connsiteY0" fmla="*/ 816680 h 2093390"/>
              <a:gd name="connsiteX1" fmla="*/ 1169879 w 14130068"/>
              <a:gd name="connsiteY1" fmla="*/ 0 h 2093390"/>
              <a:gd name="connsiteX2" fmla="*/ 0 w 14130068"/>
              <a:gd name="connsiteY2" fmla="*/ 2093390 h 2093390"/>
              <a:gd name="connsiteX3" fmla="*/ 14130068 w 14130068"/>
              <a:gd name="connsiteY3" fmla="*/ 1575805 h 2093390"/>
              <a:gd name="connsiteX4" fmla="*/ 13543471 w 14130068"/>
              <a:gd name="connsiteY4" fmla="*/ 816680 h 2093390"/>
              <a:gd name="connsiteX0" fmla="*/ 12442604 w 12960189"/>
              <a:gd name="connsiteY0" fmla="*/ 816680 h 1575805"/>
              <a:gd name="connsiteX1" fmla="*/ 0 w 12960189"/>
              <a:gd name="connsiteY1" fmla="*/ 0 h 1575805"/>
              <a:gd name="connsiteX2" fmla="*/ 900323 w 12960189"/>
              <a:gd name="connsiteY2" fmla="*/ 966850 h 1575805"/>
              <a:gd name="connsiteX3" fmla="*/ 12960189 w 12960189"/>
              <a:gd name="connsiteY3" fmla="*/ 1575805 h 1575805"/>
              <a:gd name="connsiteX4" fmla="*/ 12373592 w 12960189"/>
              <a:gd name="connsiteY4" fmla="*/ 816680 h 1575805"/>
              <a:gd name="connsiteX0" fmla="*/ 12442604 w 12960189"/>
              <a:gd name="connsiteY0" fmla="*/ 816680 h 1575805"/>
              <a:gd name="connsiteX1" fmla="*/ 0 w 12960189"/>
              <a:gd name="connsiteY1" fmla="*/ 0 h 1575805"/>
              <a:gd name="connsiteX2" fmla="*/ 15183 w 12960189"/>
              <a:gd name="connsiteY2" fmla="*/ 1303350 h 1575805"/>
              <a:gd name="connsiteX3" fmla="*/ 12960189 w 12960189"/>
              <a:gd name="connsiteY3" fmla="*/ 1575805 h 1575805"/>
              <a:gd name="connsiteX4" fmla="*/ 12373592 w 12960189"/>
              <a:gd name="connsiteY4" fmla="*/ 816680 h 1575805"/>
              <a:gd name="connsiteX0" fmla="*/ 12442604 w 12960189"/>
              <a:gd name="connsiteY0" fmla="*/ 816680 h 1575805"/>
              <a:gd name="connsiteX1" fmla="*/ 0 w 12960189"/>
              <a:gd name="connsiteY1" fmla="*/ 0 h 1575805"/>
              <a:gd name="connsiteX2" fmla="*/ 15183 w 12960189"/>
              <a:gd name="connsiteY2" fmla="*/ 1303350 h 1575805"/>
              <a:gd name="connsiteX3" fmla="*/ 12960189 w 12960189"/>
              <a:gd name="connsiteY3" fmla="*/ 1575805 h 1575805"/>
              <a:gd name="connsiteX4" fmla="*/ 12227288 w 12960189"/>
              <a:gd name="connsiteY4" fmla="*/ 794735 h 1575805"/>
              <a:gd name="connsiteX0" fmla="*/ 12223148 w 12960189"/>
              <a:gd name="connsiteY0" fmla="*/ 809365 h 1575805"/>
              <a:gd name="connsiteX1" fmla="*/ 0 w 12960189"/>
              <a:gd name="connsiteY1" fmla="*/ 0 h 1575805"/>
              <a:gd name="connsiteX2" fmla="*/ 15183 w 12960189"/>
              <a:gd name="connsiteY2" fmla="*/ 1303350 h 1575805"/>
              <a:gd name="connsiteX3" fmla="*/ 12960189 w 12960189"/>
              <a:gd name="connsiteY3" fmla="*/ 1575805 h 1575805"/>
              <a:gd name="connsiteX4" fmla="*/ 12227288 w 12960189"/>
              <a:gd name="connsiteY4" fmla="*/ 794735 h 1575805"/>
              <a:gd name="connsiteX0" fmla="*/ 12223148 w 12227288"/>
              <a:gd name="connsiteY0" fmla="*/ 809365 h 1303350"/>
              <a:gd name="connsiteX1" fmla="*/ 0 w 12227288"/>
              <a:gd name="connsiteY1" fmla="*/ 0 h 1303350"/>
              <a:gd name="connsiteX2" fmla="*/ 15183 w 12227288"/>
              <a:gd name="connsiteY2" fmla="*/ 1303350 h 1303350"/>
              <a:gd name="connsiteX3" fmla="*/ 12133571 w 12227288"/>
              <a:gd name="connsiteY3" fmla="*/ 1049111 h 1303350"/>
              <a:gd name="connsiteX4" fmla="*/ 12227288 w 12227288"/>
              <a:gd name="connsiteY4" fmla="*/ 794735 h 1303350"/>
              <a:gd name="connsiteX0" fmla="*/ 12223148 w 12227288"/>
              <a:gd name="connsiteY0" fmla="*/ 809365 h 1305143"/>
              <a:gd name="connsiteX1" fmla="*/ 0 w 12227288"/>
              <a:gd name="connsiteY1" fmla="*/ 0 h 1305143"/>
              <a:gd name="connsiteX2" fmla="*/ 15183 w 12227288"/>
              <a:gd name="connsiteY2" fmla="*/ 1303350 h 1305143"/>
              <a:gd name="connsiteX3" fmla="*/ 12214038 w 12227288"/>
              <a:gd name="connsiteY3" fmla="*/ 1305143 h 1305143"/>
              <a:gd name="connsiteX4" fmla="*/ 12227288 w 12227288"/>
              <a:gd name="connsiteY4" fmla="*/ 794735 h 1305143"/>
              <a:gd name="connsiteX0" fmla="*/ 12207965 w 12212105"/>
              <a:gd name="connsiteY0" fmla="*/ 802108 h 1297886"/>
              <a:gd name="connsiteX1" fmla="*/ 13845 w 12212105"/>
              <a:gd name="connsiteY1" fmla="*/ 0 h 1297886"/>
              <a:gd name="connsiteX2" fmla="*/ 0 w 12212105"/>
              <a:gd name="connsiteY2" fmla="*/ 1296093 h 1297886"/>
              <a:gd name="connsiteX3" fmla="*/ 12198855 w 12212105"/>
              <a:gd name="connsiteY3" fmla="*/ 1297886 h 1297886"/>
              <a:gd name="connsiteX4" fmla="*/ 12212105 w 12212105"/>
              <a:gd name="connsiteY4" fmla="*/ 787478 h 129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2105" h="1297886">
                <a:moveTo>
                  <a:pt x="12207965" y="802108"/>
                </a:moveTo>
                <a:lnTo>
                  <a:pt x="13845" y="0"/>
                </a:lnTo>
                <a:lnTo>
                  <a:pt x="0" y="1296093"/>
                </a:lnTo>
                <a:lnTo>
                  <a:pt x="12198855" y="1297886"/>
                </a:lnTo>
                <a:lnTo>
                  <a:pt x="12212105" y="787478"/>
                </a:lnTo>
              </a:path>
            </a:pathLst>
          </a:cu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593413" y="2370577"/>
            <a:ext cx="7590155" cy="739280"/>
          </a:xfrm>
          <a:noFill/>
        </p:spPr>
        <p:txBody>
          <a:bodyPr>
            <a:noAutofit/>
          </a:bodyPr>
          <a:lstStyle>
            <a:lvl1pPr>
              <a:defRPr sz="72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bg1"/>
                </a:solidFill>
                <a:latin typeface="+mj-lt"/>
              </a:defRPr>
            </a:lvl1pPr>
            <a:lvl2pPr marL="457189" indent="0">
              <a:buNone/>
              <a:defRPr/>
            </a:lvl2pPr>
          </a:lstStyle>
          <a:p>
            <a:pPr lvl="0"/>
            <a:r>
              <a:rPr lang="en-US"/>
              <a:t>Edit Master text styles</a:t>
            </a:r>
          </a:p>
        </p:txBody>
      </p:sp>
      <p:pic>
        <p:nvPicPr>
          <p:cNvPr id="6" name="Picture 5">
            <a:extLst>
              <a:ext uri="{FF2B5EF4-FFF2-40B4-BE49-F238E27FC236}">
                <a16:creationId xmlns:a16="http://schemas.microsoft.com/office/drawing/2014/main" id="{5EB18D6B-89A6-184E-9D98-E8BB7DEFC1F6}"/>
              </a:ext>
            </a:extLst>
          </p:cNvPr>
          <p:cNvPicPr>
            <a:picLocks noChangeAspect="1"/>
          </p:cNvPicPr>
          <p:nvPr userDrawn="1"/>
        </p:nvPicPr>
        <p:blipFill>
          <a:blip r:embed="rId2"/>
          <a:stretch>
            <a:fillRect/>
          </a:stretch>
        </p:blipFill>
        <p:spPr>
          <a:xfrm>
            <a:off x="-397042" y="-120316"/>
            <a:ext cx="12192000" cy="6858000"/>
          </a:xfrm>
          <a:prstGeom prst="rect">
            <a:avLst/>
          </a:prstGeom>
        </p:spPr>
      </p:pic>
    </p:spTree>
    <p:extLst>
      <p:ext uri="{BB962C8B-B14F-4D97-AF65-F5344CB8AC3E}">
        <p14:creationId xmlns:p14="http://schemas.microsoft.com/office/powerpoint/2010/main" val="4149617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43C9097-E139-BC47-8398-85B878299432}"/>
              </a:ext>
            </a:extLst>
          </p:cNvPr>
          <p:cNvSpPr>
            <a:spLocks noGrp="1"/>
          </p:cNvSpPr>
          <p:nvPr>
            <p:ph type="pic" sz="quarter" idx="12" hasCustomPrompt="1"/>
          </p:nvPr>
        </p:nvSpPr>
        <p:spPr>
          <a:xfrm>
            <a:off x="-6722" y="-25131"/>
            <a:ext cx="12192860" cy="5423874"/>
          </a:xfrm>
          <a:custGeom>
            <a:avLst/>
            <a:gdLst>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8194798 h 8194798"/>
              <a:gd name="connsiteX4" fmla="*/ 0 w 13026640"/>
              <a:gd name="connsiteY4" fmla="*/ 0 h 8194798"/>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6503158 h 8194798"/>
              <a:gd name="connsiteX4" fmla="*/ 0 w 13026640"/>
              <a:gd name="connsiteY4" fmla="*/ 0 h 8194798"/>
              <a:gd name="connsiteX0" fmla="*/ 30480 w 13057120"/>
              <a:gd name="connsiteY0" fmla="*/ 0 h 8194798"/>
              <a:gd name="connsiteX1" fmla="*/ 13057120 w 13057120"/>
              <a:gd name="connsiteY1" fmla="*/ 0 h 8194798"/>
              <a:gd name="connsiteX2" fmla="*/ 13057120 w 13057120"/>
              <a:gd name="connsiteY2" fmla="*/ 8194798 h 8194798"/>
              <a:gd name="connsiteX3" fmla="*/ 0 w 13057120"/>
              <a:gd name="connsiteY3" fmla="*/ 6960358 h 8194798"/>
              <a:gd name="connsiteX4" fmla="*/ 30480 w 13057120"/>
              <a:gd name="connsiteY4" fmla="*/ 0 h 8194798"/>
              <a:gd name="connsiteX0" fmla="*/ 30480 w 13057120"/>
              <a:gd name="connsiteY0" fmla="*/ 0 h 7768078"/>
              <a:gd name="connsiteX1" fmla="*/ 13057120 w 13057120"/>
              <a:gd name="connsiteY1" fmla="*/ 0 h 7768078"/>
              <a:gd name="connsiteX2" fmla="*/ 13057120 w 13057120"/>
              <a:gd name="connsiteY2" fmla="*/ 7768078 h 7768078"/>
              <a:gd name="connsiteX3" fmla="*/ 0 w 13057120"/>
              <a:gd name="connsiteY3" fmla="*/ 6960358 h 7768078"/>
              <a:gd name="connsiteX4" fmla="*/ 30480 w 13057120"/>
              <a:gd name="connsiteY4" fmla="*/ 0 h 7768078"/>
              <a:gd name="connsiteX0" fmla="*/ 30480 w 13057120"/>
              <a:gd name="connsiteY0" fmla="*/ 0 h 8248019"/>
              <a:gd name="connsiteX1" fmla="*/ 13057120 w 13057120"/>
              <a:gd name="connsiteY1" fmla="*/ 0 h 8248019"/>
              <a:gd name="connsiteX2" fmla="*/ 13057120 w 13057120"/>
              <a:gd name="connsiteY2" fmla="*/ 8248019 h 8248019"/>
              <a:gd name="connsiteX3" fmla="*/ 0 w 13057120"/>
              <a:gd name="connsiteY3" fmla="*/ 6960358 h 8248019"/>
              <a:gd name="connsiteX4" fmla="*/ 30480 w 13057120"/>
              <a:gd name="connsiteY4" fmla="*/ 0 h 8248019"/>
              <a:gd name="connsiteX0" fmla="*/ 30480 w 13057120"/>
              <a:gd name="connsiteY0" fmla="*/ 0 h 8248019"/>
              <a:gd name="connsiteX1" fmla="*/ 12868706 w 13057120"/>
              <a:gd name="connsiteY1" fmla="*/ 1816343 h 8248019"/>
              <a:gd name="connsiteX2" fmla="*/ 13057120 w 13057120"/>
              <a:gd name="connsiteY2" fmla="*/ 8248019 h 8248019"/>
              <a:gd name="connsiteX3" fmla="*/ 0 w 13057120"/>
              <a:gd name="connsiteY3" fmla="*/ 6960358 h 8248019"/>
              <a:gd name="connsiteX4" fmla="*/ 30480 w 13057120"/>
              <a:gd name="connsiteY4" fmla="*/ 0 h 8248019"/>
              <a:gd name="connsiteX0" fmla="*/ 30480 w 13057120"/>
              <a:gd name="connsiteY0" fmla="*/ 0 h 8248019"/>
              <a:gd name="connsiteX1" fmla="*/ 13057120 w 13057120"/>
              <a:gd name="connsiteY1" fmla="*/ 1600110 h 8248019"/>
              <a:gd name="connsiteX2" fmla="*/ 13057120 w 13057120"/>
              <a:gd name="connsiteY2" fmla="*/ 8248019 h 8248019"/>
              <a:gd name="connsiteX3" fmla="*/ 0 w 13057120"/>
              <a:gd name="connsiteY3" fmla="*/ 6960358 h 8248019"/>
              <a:gd name="connsiteX4" fmla="*/ 30480 w 13057120"/>
              <a:gd name="connsiteY4" fmla="*/ 0 h 8248019"/>
              <a:gd name="connsiteX0" fmla="*/ 0 w 13120847"/>
              <a:gd name="connsiteY0" fmla="*/ 0 h 6680342"/>
              <a:gd name="connsiteX1" fmla="*/ 13120847 w 13120847"/>
              <a:gd name="connsiteY1" fmla="*/ 32433 h 6680342"/>
              <a:gd name="connsiteX2" fmla="*/ 13120847 w 13120847"/>
              <a:gd name="connsiteY2" fmla="*/ 6680342 h 6680342"/>
              <a:gd name="connsiteX3" fmla="*/ 63727 w 13120847"/>
              <a:gd name="connsiteY3" fmla="*/ 5392681 h 6680342"/>
              <a:gd name="connsiteX4" fmla="*/ 0 w 13120847"/>
              <a:gd name="connsiteY4" fmla="*/ 0 h 6680342"/>
              <a:gd name="connsiteX0" fmla="*/ 49322 w 13057120"/>
              <a:gd name="connsiteY0" fmla="*/ 64870 h 6647908"/>
              <a:gd name="connsiteX1" fmla="*/ 13057120 w 13057120"/>
              <a:gd name="connsiteY1" fmla="*/ -1 h 6647908"/>
              <a:gd name="connsiteX2" fmla="*/ 13057120 w 13057120"/>
              <a:gd name="connsiteY2" fmla="*/ 6647908 h 6647908"/>
              <a:gd name="connsiteX3" fmla="*/ 0 w 13057120"/>
              <a:gd name="connsiteY3" fmla="*/ 5360247 h 6647908"/>
              <a:gd name="connsiteX4" fmla="*/ 49322 w 13057120"/>
              <a:gd name="connsiteY4" fmla="*/ 64870 h 6647908"/>
              <a:gd name="connsiteX0" fmla="*/ 30480 w 13057120"/>
              <a:gd name="connsiteY0" fmla="*/ 21623 h 6647909"/>
              <a:gd name="connsiteX1" fmla="*/ 13057120 w 13057120"/>
              <a:gd name="connsiteY1" fmla="*/ 0 h 6647909"/>
              <a:gd name="connsiteX2" fmla="*/ 13057120 w 13057120"/>
              <a:gd name="connsiteY2" fmla="*/ 6647909 h 6647909"/>
              <a:gd name="connsiteX3" fmla="*/ 0 w 13057120"/>
              <a:gd name="connsiteY3" fmla="*/ 5360248 h 6647909"/>
              <a:gd name="connsiteX4" fmla="*/ 30480 w 13057120"/>
              <a:gd name="connsiteY4" fmla="*/ 21623 h 6647909"/>
              <a:gd name="connsiteX0" fmla="*/ 30480 w 13057120"/>
              <a:gd name="connsiteY0" fmla="*/ 10812 h 6647909"/>
              <a:gd name="connsiteX1" fmla="*/ 13057120 w 13057120"/>
              <a:gd name="connsiteY1" fmla="*/ 0 h 6647909"/>
              <a:gd name="connsiteX2" fmla="*/ 13057120 w 13057120"/>
              <a:gd name="connsiteY2" fmla="*/ 6647909 h 6647909"/>
              <a:gd name="connsiteX3" fmla="*/ 0 w 13057120"/>
              <a:gd name="connsiteY3" fmla="*/ 5360248 h 6647909"/>
              <a:gd name="connsiteX4" fmla="*/ 30480 w 13057120"/>
              <a:gd name="connsiteY4" fmla="*/ 10812 h 6647909"/>
              <a:gd name="connsiteX0" fmla="*/ 0 w 13064322"/>
              <a:gd name="connsiteY0" fmla="*/ 0 h 6669531"/>
              <a:gd name="connsiteX1" fmla="*/ 13064322 w 13064322"/>
              <a:gd name="connsiteY1" fmla="*/ 21622 h 6669531"/>
              <a:gd name="connsiteX2" fmla="*/ 13064322 w 13064322"/>
              <a:gd name="connsiteY2" fmla="*/ 6669531 h 6669531"/>
              <a:gd name="connsiteX3" fmla="*/ 7202 w 13064322"/>
              <a:gd name="connsiteY3" fmla="*/ 5381870 h 6669531"/>
              <a:gd name="connsiteX4" fmla="*/ 0 w 13064322"/>
              <a:gd name="connsiteY4" fmla="*/ 0 h 666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4322" h="6669531">
                <a:moveTo>
                  <a:pt x="0" y="0"/>
                </a:moveTo>
                <a:lnTo>
                  <a:pt x="13064322" y="21622"/>
                </a:lnTo>
                <a:lnTo>
                  <a:pt x="13064322" y="6669531"/>
                </a:lnTo>
                <a:lnTo>
                  <a:pt x="7202" y="5381870"/>
                </a:lnTo>
                <a:cubicBezTo>
                  <a:pt x="4801" y="3587913"/>
                  <a:pt x="2401" y="1793957"/>
                  <a:pt x="0" y="0"/>
                </a:cubicBezTo>
                <a:close/>
              </a:path>
            </a:pathLst>
          </a:custGeom>
          <a:solidFill>
            <a:schemeClr val="tx2"/>
          </a:solidFill>
        </p:spPr>
        <p:txBody>
          <a:bodyPr anchor="ctr" anchorCtr="1"/>
          <a:lstStyle>
            <a:lvl1pPr marL="0" indent="0">
              <a:buNone/>
              <a:defRPr>
                <a:solidFill>
                  <a:schemeClr val="tx1"/>
                </a:solidFill>
              </a:defRPr>
            </a:lvl1pPr>
          </a:lstStyle>
          <a:p>
            <a:r>
              <a:rPr lang="en-US"/>
              <a:t>Click icon to add photo</a:t>
            </a:r>
          </a:p>
        </p:txBody>
      </p:sp>
      <p:pic>
        <p:nvPicPr>
          <p:cNvPr id="6" name="Picture 5">
            <a:extLst>
              <a:ext uri="{FF2B5EF4-FFF2-40B4-BE49-F238E27FC236}">
                <a16:creationId xmlns:a16="http://schemas.microsoft.com/office/drawing/2014/main" id="{DC6BB876-EF28-2144-B57F-8AAAFF34CC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668000" y="0"/>
            <a:ext cx="1524000" cy="1191126"/>
          </a:xfrm>
          <a:prstGeom prst="rect">
            <a:avLst/>
          </a:prstGeom>
        </p:spPr>
      </p:pic>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593725" y="5190876"/>
            <a:ext cx="7590155" cy="739280"/>
          </a:xfrm>
          <a:noFill/>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tx1"/>
                </a:solidFill>
                <a:latin typeface="+mj-lt"/>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174318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RINTER FRIENDLY 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825D78-0B9C-7D4E-A0F7-0903BFB66A76}"/>
              </a:ext>
            </a:extLst>
          </p:cNvPr>
          <p:cNvSpPr>
            <a:spLocks noGrp="1"/>
          </p:cNvSpPr>
          <p:nvPr>
            <p:ph type="body" sz="quarter" idx="10"/>
          </p:nvPr>
        </p:nvSpPr>
        <p:spPr>
          <a:xfrm>
            <a:off x="301173" y="2074989"/>
            <a:ext cx="10037763" cy="4553683"/>
          </a:xfrm>
          <a:prstGeom prst="rect">
            <a:avLst/>
          </a:prstGeom>
        </p:spPr>
        <p:txBody>
          <a:bodyPr/>
          <a:lstStyle>
            <a:lvl1pPr marL="0" indent="0">
              <a:buNone/>
              <a:defRPr>
                <a:solidFill>
                  <a:schemeClr val="accent3"/>
                </a:solidFill>
              </a:defRPr>
            </a:lvl1pPr>
            <a:lvl2pPr marL="800080" indent="-342891">
              <a:buSzPct val="60000"/>
              <a:buFontTx/>
              <a:buBlip>
                <a:blip r:embed="rId2"/>
              </a:buBlip>
              <a:defRPr>
                <a:solidFill>
                  <a:schemeClr val="accent3"/>
                </a:solidFill>
              </a:defRPr>
            </a:lvl2pPr>
            <a:lvl3pPr marL="1142971" indent="-228594">
              <a:buSzPct val="60000"/>
              <a:buFontTx/>
              <a:buBlip>
                <a:blip r:embed="rId2"/>
              </a:buBlip>
              <a:defRPr>
                <a:solidFill>
                  <a:schemeClr val="accent3"/>
                </a:solidFill>
              </a:defRPr>
            </a:lvl3pPr>
            <a:lvl4pPr marL="1600160" indent="-228594">
              <a:buSzPct val="60000"/>
              <a:buFontTx/>
              <a:buBlip>
                <a:blip r:embed="rId2"/>
              </a:buBlip>
              <a:defRPr>
                <a:solidFill>
                  <a:schemeClr val="accent3"/>
                </a:solidFill>
              </a:defRPr>
            </a:lvl4pPr>
            <a:lvl5pPr marL="2057349" indent="-228594">
              <a:buSzPct val="60000"/>
              <a:buFontTx/>
              <a:buBlip>
                <a:blip r:embed="rId2"/>
              </a:buBlip>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8DED9E5-A3EE-E641-831F-ECA5D91194CE}"/>
              </a:ext>
            </a:extLst>
          </p:cNvPr>
          <p:cNvSpPr>
            <a:spLocks noGrp="1"/>
          </p:cNvSpPr>
          <p:nvPr>
            <p:ph type="body" sz="quarter" idx="11"/>
          </p:nvPr>
        </p:nvSpPr>
        <p:spPr>
          <a:xfrm>
            <a:off x="301171" y="984532"/>
            <a:ext cx="10515600" cy="825500"/>
          </a:xfrm>
          <a:prstGeom prst="rect">
            <a:avLst/>
          </a:prstGeom>
        </p:spPr>
        <p:txBody>
          <a:bodyPr/>
          <a:lstStyle>
            <a:lvl1pPr marL="0" indent="0">
              <a:buNone/>
              <a:defRPr sz="3600"/>
            </a:lvl1pPr>
          </a:lstStyle>
          <a:p>
            <a:pPr lvl="0"/>
            <a:r>
              <a:rPr lang="en-US"/>
              <a:t>Edit Master text styles</a:t>
            </a:r>
          </a:p>
        </p:txBody>
      </p:sp>
      <p:sp>
        <p:nvSpPr>
          <p:cNvPr id="10" name="Title 9">
            <a:extLst>
              <a:ext uri="{FF2B5EF4-FFF2-40B4-BE49-F238E27FC236}">
                <a16:creationId xmlns:a16="http://schemas.microsoft.com/office/drawing/2014/main" id="{38D6E498-362E-144C-ABBB-AE02A6C3C5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4044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AB29887-7868-43FC-BDE6-860F5B6B8C10}" type="datetimeFigureOut">
              <a:rPr lang="en-GB" smtClean="0"/>
              <a:t>17/04/2026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F19C60-042C-4EB7-9755-0540C951AD03}" type="slidenum">
              <a:rPr lang="en-GB" smtClean="0"/>
              <a:t>‹#›</a:t>
            </a:fld>
            <a:endParaRPr lang="en-GB"/>
          </a:p>
        </p:txBody>
      </p:sp>
    </p:spTree>
    <p:extLst>
      <p:ext uri="{BB962C8B-B14F-4D97-AF65-F5344CB8AC3E}">
        <p14:creationId xmlns:p14="http://schemas.microsoft.com/office/powerpoint/2010/main" val="2071452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EB4103D-159C-445A-BEC7-E367079A2E63}"/>
              </a:ext>
            </a:extLst>
          </p:cNvPr>
          <p:cNvSpPr>
            <a:spLocks noGrp="1"/>
          </p:cNvSpPr>
          <p:nvPr>
            <p:ph type="pic" sz="quarter" idx="15"/>
          </p:nvPr>
        </p:nvSpPr>
        <p:spPr>
          <a:xfrm>
            <a:off x="0" y="2565400"/>
            <a:ext cx="12184063" cy="4292600"/>
          </a:xfrm>
        </p:spPr>
        <p:txBody>
          <a:bodyPr/>
          <a:lstStyle/>
          <a:p>
            <a:r>
              <a:rPr lang="en-US"/>
              <a:t>Click icon to add picture</a:t>
            </a:r>
            <a:endParaRPr lang="en-GB"/>
          </a:p>
        </p:txBody>
      </p:sp>
      <p:pic>
        <p:nvPicPr>
          <p:cNvPr id="14" name="Picture 13" descr="Logo, company name&#10;&#10;Description automatically generated">
            <a:extLst>
              <a:ext uri="{FF2B5EF4-FFF2-40B4-BE49-F238E27FC236}">
                <a16:creationId xmlns:a16="http://schemas.microsoft.com/office/drawing/2014/main" id="{A817476A-2F9F-4B4F-AD81-2120D3FCEF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56866" y="50703"/>
            <a:ext cx="2527904" cy="1315339"/>
          </a:xfrm>
          <a:prstGeom prst="rect">
            <a:avLst/>
          </a:prstGeom>
        </p:spPr>
      </p:pic>
      <p:sp>
        <p:nvSpPr>
          <p:cNvPr id="3" name="Rectangle 2">
            <a:extLst>
              <a:ext uri="{FF2B5EF4-FFF2-40B4-BE49-F238E27FC236}">
                <a16:creationId xmlns:a16="http://schemas.microsoft.com/office/drawing/2014/main" id="{B9B89EA7-D3E7-457D-926B-CF5938BB4333}"/>
              </a:ext>
            </a:extLst>
          </p:cNvPr>
          <p:cNvSpPr/>
          <p:nvPr userDrawn="1"/>
        </p:nvSpPr>
        <p:spPr>
          <a:xfrm>
            <a:off x="0" y="1314265"/>
            <a:ext cx="12192000" cy="1250639"/>
          </a:xfrm>
          <a:prstGeom prst="rect">
            <a:avLst/>
          </a:prstGeom>
          <a:solidFill>
            <a:srgbClr val="314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EF76611-29EB-490E-88FE-4AA7161D2DBD}"/>
              </a:ext>
            </a:extLst>
          </p:cNvPr>
          <p:cNvSpPr/>
          <p:nvPr userDrawn="1"/>
        </p:nvSpPr>
        <p:spPr>
          <a:xfrm>
            <a:off x="507550" y="2859912"/>
            <a:ext cx="8352928" cy="738664"/>
          </a:xfrm>
          <a:prstGeom prst="rect">
            <a:avLst/>
          </a:prstGeom>
        </p:spPr>
        <p:txBody>
          <a:bodyPr wrap="square">
            <a:spAutoFit/>
          </a:bodyPr>
          <a:lstStyle/>
          <a:p>
            <a:pPr>
              <a:defRPr/>
            </a:pPr>
            <a:r>
              <a:rPr lang="en-GB" sz="2400">
                <a:solidFill>
                  <a:schemeClr val="bg1"/>
                </a:solidFill>
                <a:latin typeface="Century Gothic" panose="020B0502020202020204" pitchFamily="34" charset="0"/>
              </a:rPr>
              <a:t>Sub-title</a:t>
            </a:r>
          </a:p>
          <a:p>
            <a:pPr>
              <a:defRPr/>
            </a:pPr>
            <a:r>
              <a:rPr lang="en-GB">
                <a:solidFill>
                  <a:schemeClr val="bg1"/>
                </a:solidFill>
                <a:latin typeface="Century Gothic" panose="020B0502020202020204" pitchFamily="34" charset="0"/>
              </a:rPr>
              <a:t>Date</a:t>
            </a:r>
          </a:p>
        </p:txBody>
      </p:sp>
      <p:sp>
        <p:nvSpPr>
          <p:cNvPr id="10" name="Text Placeholder 10">
            <a:extLst>
              <a:ext uri="{FF2B5EF4-FFF2-40B4-BE49-F238E27FC236}">
                <a16:creationId xmlns:a16="http://schemas.microsoft.com/office/drawing/2014/main" id="{81B38334-2199-4894-86B6-3708EA720395}"/>
              </a:ext>
            </a:extLst>
          </p:cNvPr>
          <p:cNvSpPr>
            <a:spLocks noGrp="1"/>
          </p:cNvSpPr>
          <p:nvPr>
            <p:ph type="body" sz="quarter" idx="14" hasCustomPrompt="1"/>
          </p:nvPr>
        </p:nvSpPr>
        <p:spPr>
          <a:xfrm>
            <a:off x="9308608" y="6417632"/>
            <a:ext cx="2776538" cy="257175"/>
          </a:xfrm>
        </p:spPr>
        <p:txBody>
          <a:bodyPr>
            <a:noAutofit/>
          </a:bodyPr>
          <a:lstStyle>
            <a:lvl1pPr marL="0" indent="0">
              <a:buNone/>
              <a:defRPr sz="1100">
                <a:solidFill>
                  <a:schemeClr val="bg1"/>
                </a:solidFill>
              </a:defRPr>
            </a:lvl1pPr>
            <a:lvl2pPr marL="457200" indent="0">
              <a:buNone/>
              <a:defRPr sz="1050">
                <a:solidFill>
                  <a:schemeClr val="bg1"/>
                </a:solidFill>
              </a:defRPr>
            </a:lvl2pPr>
            <a:lvl3pPr marL="914400" indent="0">
              <a:buNone/>
              <a:defRPr sz="1000">
                <a:solidFill>
                  <a:schemeClr val="bg1"/>
                </a:solidFill>
              </a:defRPr>
            </a:lvl3pPr>
            <a:lvl4pPr marL="1371600" indent="0">
              <a:buNone/>
              <a:defRPr sz="900">
                <a:solidFill>
                  <a:schemeClr val="bg1"/>
                </a:solidFill>
              </a:defRPr>
            </a:lvl4pPr>
            <a:lvl5pPr marL="1828800" indent="0">
              <a:buNone/>
              <a:defRPr sz="9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Photo by xxx on </a:t>
            </a:r>
            <a:r>
              <a:rPr lang="en-US" err="1"/>
              <a:t>yyyy</a:t>
            </a:r>
            <a:endParaRPr lang="en-US"/>
          </a:p>
        </p:txBody>
      </p:sp>
      <p:sp>
        <p:nvSpPr>
          <p:cNvPr id="13" name="Text Placeholder 3">
            <a:extLst>
              <a:ext uri="{FF2B5EF4-FFF2-40B4-BE49-F238E27FC236}">
                <a16:creationId xmlns:a16="http://schemas.microsoft.com/office/drawing/2014/main" id="{48154E07-54A2-4B0E-B170-A92166099700}"/>
              </a:ext>
            </a:extLst>
          </p:cNvPr>
          <p:cNvSpPr>
            <a:spLocks noGrp="1"/>
          </p:cNvSpPr>
          <p:nvPr>
            <p:ph type="body" sz="quarter" idx="10" hasCustomPrompt="1"/>
          </p:nvPr>
        </p:nvSpPr>
        <p:spPr>
          <a:xfrm>
            <a:off x="0" y="1313770"/>
            <a:ext cx="12192000" cy="401102"/>
          </a:xfrm>
          <a:noFill/>
        </p:spPr>
        <p:txBody>
          <a:bodyPr anchor="ctr">
            <a:noAutofit/>
          </a:bodyPr>
          <a:lstStyle>
            <a:lvl1pPr marL="0" indent="0">
              <a:buNone/>
              <a:defRPr sz="2800" b="1">
                <a:solidFill>
                  <a:schemeClr val="bg1"/>
                </a:solidFill>
              </a:defRPr>
            </a:lvl1pPr>
          </a:lstStyle>
          <a:p>
            <a:pPr lvl="0"/>
            <a:r>
              <a:rPr lang="en-US"/>
              <a:t>Title</a:t>
            </a:r>
          </a:p>
        </p:txBody>
      </p:sp>
      <p:sp>
        <p:nvSpPr>
          <p:cNvPr id="15" name="Text Placeholder 3">
            <a:extLst>
              <a:ext uri="{FF2B5EF4-FFF2-40B4-BE49-F238E27FC236}">
                <a16:creationId xmlns:a16="http://schemas.microsoft.com/office/drawing/2014/main" id="{37F41CA5-D867-4A41-9F8E-28FBB9311BA7}"/>
              </a:ext>
            </a:extLst>
          </p:cNvPr>
          <p:cNvSpPr>
            <a:spLocks noGrp="1"/>
          </p:cNvSpPr>
          <p:nvPr>
            <p:ph type="body" sz="quarter" idx="16" hasCustomPrompt="1"/>
          </p:nvPr>
        </p:nvSpPr>
        <p:spPr>
          <a:xfrm>
            <a:off x="0" y="1823318"/>
            <a:ext cx="12192000" cy="276262"/>
          </a:xfrm>
          <a:noFill/>
        </p:spPr>
        <p:txBody>
          <a:bodyPr anchor="ctr">
            <a:noAutofit/>
          </a:bodyPr>
          <a:lstStyle>
            <a:lvl1pPr marL="0" indent="0">
              <a:buNone/>
              <a:defRPr sz="2400" b="0">
                <a:solidFill>
                  <a:schemeClr val="bg1"/>
                </a:solidFill>
              </a:defRPr>
            </a:lvl1pPr>
          </a:lstStyle>
          <a:p>
            <a:pPr lvl="0"/>
            <a:r>
              <a:rPr lang="en-US"/>
              <a:t>Subtitle</a:t>
            </a:r>
          </a:p>
        </p:txBody>
      </p:sp>
      <p:sp>
        <p:nvSpPr>
          <p:cNvPr id="16" name="Text Placeholder 3">
            <a:extLst>
              <a:ext uri="{FF2B5EF4-FFF2-40B4-BE49-F238E27FC236}">
                <a16:creationId xmlns:a16="http://schemas.microsoft.com/office/drawing/2014/main" id="{5CA08A8A-9788-4180-A394-63BB2C4264DB}"/>
              </a:ext>
            </a:extLst>
          </p:cNvPr>
          <p:cNvSpPr>
            <a:spLocks noGrp="1"/>
          </p:cNvSpPr>
          <p:nvPr>
            <p:ph type="body" sz="quarter" idx="17" hasCustomPrompt="1"/>
          </p:nvPr>
        </p:nvSpPr>
        <p:spPr>
          <a:xfrm>
            <a:off x="0" y="2208025"/>
            <a:ext cx="12192000" cy="349259"/>
          </a:xfrm>
          <a:noFill/>
        </p:spPr>
        <p:txBody>
          <a:bodyPr anchor="ctr">
            <a:noAutofit/>
          </a:bodyPr>
          <a:lstStyle>
            <a:lvl1pPr marL="0" indent="0">
              <a:buNone/>
              <a:defRPr sz="1800" b="0">
                <a:solidFill>
                  <a:schemeClr val="bg1"/>
                </a:solidFill>
              </a:defRPr>
            </a:lvl1pPr>
          </a:lstStyle>
          <a:p>
            <a:pPr lvl="0"/>
            <a:r>
              <a:rPr lang="en-US"/>
              <a:t>Date</a:t>
            </a:r>
          </a:p>
        </p:txBody>
      </p:sp>
    </p:spTree>
    <p:extLst>
      <p:ext uri="{BB962C8B-B14F-4D97-AF65-F5344CB8AC3E}">
        <p14:creationId xmlns:p14="http://schemas.microsoft.com/office/powerpoint/2010/main" val="898913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PRINTER FRIENDLY text only">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DCAE2779-FFEC-584D-2C45-D5F78CBDBAEF}"/>
              </a:ext>
            </a:extLst>
          </p:cNvPr>
          <p:cNvSpPr txBox="1">
            <a:spLocks noGrp="1"/>
          </p:cNvSpPr>
          <p:nvPr>
            <p:ph type="body" idx="4294967295"/>
          </p:nvPr>
        </p:nvSpPr>
        <p:spPr>
          <a:xfrm>
            <a:off x="301166" y="984534"/>
            <a:ext cx="10515600" cy="825502"/>
          </a:xfrm>
        </p:spPr>
        <p:txBody>
          <a:bodyPr/>
          <a:lstStyle>
            <a:lvl1pPr>
              <a:defRPr sz="3600"/>
            </a:lvl1pPr>
          </a:lstStyle>
          <a:p>
            <a:pPr lvl="0"/>
            <a:r>
              <a:rPr lang="en-US"/>
              <a:t>Edit Master text styles</a:t>
            </a:r>
          </a:p>
        </p:txBody>
      </p:sp>
      <p:sp>
        <p:nvSpPr>
          <p:cNvPr id="3" name="Title 9">
            <a:extLst>
              <a:ext uri="{FF2B5EF4-FFF2-40B4-BE49-F238E27FC236}">
                <a16:creationId xmlns:a16="http://schemas.microsoft.com/office/drawing/2014/main" id="{10993829-492D-33C5-99C5-814B11D316CE}"/>
              </a:ext>
            </a:extLst>
          </p:cNvPr>
          <p:cNvSpPr txBox="1">
            <a:spLocks noGrp="1"/>
          </p:cNvSpPr>
          <p:nvPr>
            <p:ph type="title"/>
          </p:nvPr>
        </p:nvSpPr>
        <p:spPr/>
        <p:txBody>
          <a:bodyPr/>
          <a:lstStyle>
            <a:lvl1pPr>
              <a:defRPr/>
            </a:lvl1pPr>
          </a:lstStyle>
          <a:p>
            <a:pPr lvl="0"/>
            <a:r>
              <a:rPr lang="en-US"/>
              <a:t>Click to edit Master title style</a:t>
            </a:r>
          </a:p>
        </p:txBody>
      </p:sp>
    </p:spTree>
    <p:extLst>
      <p:ext uri="{BB962C8B-B14F-4D97-AF65-F5344CB8AC3E}">
        <p14:creationId xmlns:p14="http://schemas.microsoft.com/office/powerpoint/2010/main" val="336868044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Left Hand Full Image">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4BC21FDA-6C7B-1A9C-5763-8B5B8876338D}"/>
              </a:ext>
            </a:extLst>
          </p:cNvPr>
          <p:cNvSpPr txBox="1">
            <a:spLocks noGrp="1"/>
          </p:cNvSpPr>
          <p:nvPr>
            <p:ph type="body" idx="4294967295"/>
          </p:nvPr>
        </p:nvSpPr>
        <p:spPr>
          <a:xfrm>
            <a:off x="6284918" y="1389065"/>
            <a:ext cx="5602291" cy="3903665"/>
          </a:xfrm>
        </p:spPr>
        <p:txBody>
          <a:bodyPr/>
          <a:lstStyle>
            <a:lvl1pPr marL="228590" indent="-228590">
              <a:buSzPts val="1920"/>
              <a:buBlip>
                <a:blip r:embed="rId2"/>
              </a:buBlip>
              <a:defRPr sz="3200" b="1"/>
            </a:lvl1pPr>
          </a:lstStyle>
          <a:p>
            <a:pPr lvl="0"/>
            <a:r>
              <a:rPr lang="en-US"/>
              <a:t>Edit Master text styles</a:t>
            </a:r>
          </a:p>
        </p:txBody>
      </p:sp>
    </p:spTree>
    <p:extLst>
      <p:ext uri="{BB962C8B-B14F-4D97-AF65-F5344CB8AC3E}">
        <p14:creationId xmlns:p14="http://schemas.microsoft.com/office/powerpoint/2010/main" val="11548485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D3BBC6-7513-BCD2-1466-9541209F2AA6}"/>
              </a:ext>
            </a:extLst>
          </p:cNvPr>
          <p:cNvSpPr/>
          <p:nvPr userDrawn="1"/>
        </p:nvSpPr>
        <p:spPr>
          <a:xfrm>
            <a:off x="6588642" y="-10633"/>
            <a:ext cx="5603358" cy="6868633"/>
          </a:xfrm>
          <a:custGeom>
            <a:avLst/>
            <a:gdLst>
              <a:gd name="connsiteX0" fmla="*/ 0 w 5369442"/>
              <a:gd name="connsiteY0" fmla="*/ 0 h 6858000"/>
              <a:gd name="connsiteX1" fmla="*/ 5369442 w 5369442"/>
              <a:gd name="connsiteY1" fmla="*/ 0 h 6858000"/>
              <a:gd name="connsiteX2" fmla="*/ 5369442 w 5369442"/>
              <a:gd name="connsiteY2" fmla="*/ 6858000 h 6858000"/>
              <a:gd name="connsiteX3" fmla="*/ 0 w 5369442"/>
              <a:gd name="connsiteY3" fmla="*/ 6858000 h 6858000"/>
              <a:gd name="connsiteX4" fmla="*/ 0 w 5369442"/>
              <a:gd name="connsiteY4" fmla="*/ 0 h 6858000"/>
              <a:gd name="connsiteX0" fmla="*/ 0 w 5369442"/>
              <a:gd name="connsiteY0" fmla="*/ 0 h 6858000"/>
              <a:gd name="connsiteX1" fmla="*/ 5369442 w 5369442"/>
              <a:gd name="connsiteY1" fmla="*/ 0 h 6858000"/>
              <a:gd name="connsiteX2" fmla="*/ 5369442 w 5369442"/>
              <a:gd name="connsiteY2" fmla="*/ 6858000 h 6858000"/>
              <a:gd name="connsiteX3" fmla="*/ 1105786 w 5369442"/>
              <a:gd name="connsiteY3" fmla="*/ 6847367 h 6858000"/>
              <a:gd name="connsiteX4" fmla="*/ 0 w 5369442"/>
              <a:gd name="connsiteY4" fmla="*/ 0 h 6858000"/>
              <a:gd name="connsiteX0" fmla="*/ 0 w 5603358"/>
              <a:gd name="connsiteY0" fmla="*/ 0 h 6858000"/>
              <a:gd name="connsiteX1" fmla="*/ 5603358 w 5603358"/>
              <a:gd name="connsiteY1" fmla="*/ 0 h 6858000"/>
              <a:gd name="connsiteX2" fmla="*/ 5369442 w 5603358"/>
              <a:gd name="connsiteY2" fmla="*/ 6858000 h 6858000"/>
              <a:gd name="connsiteX3" fmla="*/ 1105786 w 5603358"/>
              <a:gd name="connsiteY3" fmla="*/ 6847367 h 6858000"/>
              <a:gd name="connsiteX4" fmla="*/ 0 w 5603358"/>
              <a:gd name="connsiteY4" fmla="*/ 0 h 6858000"/>
              <a:gd name="connsiteX0" fmla="*/ 0 w 5624623"/>
              <a:gd name="connsiteY0" fmla="*/ 0 h 6858000"/>
              <a:gd name="connsiteX1" fmla="*/ 5603358 w 5624623"/>
              <a:gd name="connsiteY1" fmla="*/ 0 h 6858000"/>
              <a:gd name="connsiteX2" fmla="*/ 5624623 w 5624623"/>
              <a:gd name="connsiteY2" fmla="*/ 6858000 h 6858000"/>
              <a:gd name="connsiteX3" fmla="*/ 1105786 w 5624623"/>
              <a:gd name="connsiteY3" fmla="*/ 6847367 h 6858000"/>
              <a:gd name="connsiteX4" fmla="*/ 0 w 5624623"/>
              <a:gd name="connsiteY4" fmla="*/ 0 h 6858000"/>
              <a:gd name="connsiteX0" fmla="*/ 0 w 5624623"/>
              <a:gd name="connsiteY0" fmla="*/ 10633 h 6868633"/>
              <a:gd name="connsiteX1" fmla="*/ 5550195 w 5624623"/>
              <a:gd name="connsiteY1" fmla="*/ 0 h 6868633"/>
              <a:gd name="connsiteX2" fmla="*/ 5624623 w 5624623"/>
              <a:gd name="connsiteY2" fmla="*/ 6868633 h 6868633"/>
              <a:gd name="connsiteX3" fmla="*/ 1105786 w 5624623"/>
              <a:gd name="connsiteY3" fmla="*/ 6858000 h 6868633"/>
              <a:gd name="connsiteX4" fmla="*/ 0 w 5624623"/>
              <a:gd name="connsiteY4" fmla="*/ 10633 h 6868633"/>
              <a:gd name="connsiteX0" fmla="*/ 0 w 5624623"/>
              <a:gd name="connsiteY0" fmla="*/ 10633 h 6868633"/>
              <a:gd name="connsiteX1" fmla="*/ 5592725 w 5624623"/>
              <a:gd name="connsiteY1" fmla="*/ 0 h 6868633"/>
              <a:gd name="connsiteX2" fmla="*/ 5624623 w 5624623"/>
              <a:gd name="connsiteY2" fmla="*/ 6868633 h 6868633"/>
              <a:gd name="connsiteX3" fmla="*/ 1105786 w 5624623"/>
              <a:gd name="connsiteY3" fmla="*/ 6858000 h 6868633"/>
              <a:gd name="connsiteX4" fmla="*/ 0 w 5624623"/>
              <a:gd name="connsiteY4" fmla="*/ 10633 h 6868633"/>
              <a:gd name="connsiteX0" fmla="*/ 0 w 5603358"/>
              <a:gd name="connsiteY0" fmla="*/ 10633 h 6868633"/>
              <a:gd name="connsiteX1" fmla="*/ 5592725 w 5603358"/>
              <a:gd name="connsiteY1" fmla="*/ 0 h 6868633"/>
              <a:gd name="connsiteX2" fmla="*/ 5603358 w 5603358"/>
              <a:gd name="connsiteY2" fmla="*/ 6868633 h 6868633"/>
              <a:gd name="connsiteX3" fmla="*/ 1105786 w 5603358"/>
              <a:gd name="connsiteY3" fmla="*/ 6858000 h 6868633"/>
              <a:gd name="connsiteX4" fmla="*/ 0 w 5603358"/>
              <a:gd name="connsiteY4" fmla="*/ 10633 h 68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3358" h="6868633">
                <a:moveTo>
                  <a:pt x="0" y="10633"/>
                </a:moveTo>
                <a:lnTo>
                  <a:pt x="5592725" y="0"/>
                </a:lnTo>
                <a:cubicBezTo>
                  <a:pt x="5599813" y="2286000"/>
                  <a:pt x="5596270" y="4582633"/>
                  <a:pt x="5603358" y="6868633"/>
                </a:cubicBezTo>
                <a:lnTo>
                  <a:pt x="1105786" y="6858000"/>
                </a:lnTo>
                <a:lnTo>
                  <a:pt x="0" y="10633"/>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D108884-4FCE-487B-E41C-22523744603C}"/>
              </a:ext>
            </a:extLst>
          </p:cNvPr>
          <p:cNvSpPr>
            <a:spLocks noGrp="1"/>
          </p:cNvSpPr>
          <p:nvPr>
            <p:ph type="title"/>
          </p:nvPr>
        </p:nvSpPr>
        <p:spPr>
          <a:xfrm>
            <a:off x="351638" y="302835"/>
            <a:ext cx="11483975" cy="1325563"/>
          </a:xfrm>
        </p:spPr>
        <p:txBody>
          <a:bodyPr/>
          <a:lstStyle/>
          <a:p>
            <a:r>
              <a:rPr lang="en-US"/>
              <a:t>Click to edit Master title style</a:t>
            </a:r>
            <a:endParaRPr lang="en-GB"/>
          </a:p>
        </p:txBody>
      </p:sp>
      <p:sp>
        <p:nvSpPr>
          <p:cNvPr id="7" name="Footer Placeholder 4">
            <a:extLst>
              <a:ext uri="{FF2B5EF4-FFF2-40B4-BE49-F238E27FC236}">
                <a16:creationId xmlns:a16="http://schemas.microsoft.com/office/drawing/2014/main" id="{0F12CE8C-B4F6-A738-A7F5-98B43B0EFB20}"/>
              </a:ext>
            </a:extLst>
          </p:cNvPr>
          <p:cNvSpPr>
            <a:spLocks noGrp="1"/>
          </p:cNvSpPr>
          <p:nvPr>
            <p:ph type="ftr" sz="quarter" idx="3"/>
          </p:nvPr>
        </p:nvSpPr>
        <p:spPr>
          <a:xfrm>
            <a:off x="351639" y="6356349"/>
            <a:ext cx="4114800" cy="365125"/>
          </a:xfrm>
          <a:prstGeom prst="rect">
            <a:avLst/>
          </a:prstGeom>
        </p:spPr>
        <p:txBody>
          <a:bodyPr/>
          <a:lstStyle>
            <a:lvl1pPr algn="l">
              <a:defRPr sz="1200"/>
            </a:lvl1pPr>
          </a:lstStyle>
          <a:p>
            <a:endParaRPr lang="en-GB"/>
          </a:p>
        </p:txBody>
      </p:sp>
      <p:pic>
        <p:nvPicPr>
          <p:cNvPr id="8" name="Graphic 7">
            <a:extLst>
              <a:ext uri="{FF2B5EF4-FFF2-40B4-BE49-F238E27FC236}">
                <a16:creationId xmlns:a16="http://schemas.microsoft.com/office/drawing/2014/main" id="{079BC943-D147-856B-14AD-2EDF81F0E8D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54000" y="6247797"/>
            <a:ext cx="11484000" cy="37718"/>
          </a:xfrm>
          <a:prstGeom prst="rect">
            <a:avLst/>
          </a:prstGeom>
        </p:spPr>
      </p:pic>
      <p:sp>
        <p:nvSpPr>
          <p:cNvPr id="10" name="Graphic 8">
            <a:extLst>
              <a:ext uri="{FF2B5EF4-FFF2-40B4-BE49-F238E27FC236}">
                <a16:creationId xmlns:a16="http://schemas.microsoft.com/office/drawing/2014/main" id="{19D2F4B5-4CC0-F81F-58EA-D8AE5D82DCD4}"/>
              </a:ext>
            </a:extLst>
          </p:cNvPr>
          <p:cNvSpPr/>
          <p:nvPr userDrawn="1"/>
        </p:nvSpPr>
        <p:spPr>
          <a:xfrm>
            <a:off x="11353799" y="6433530"/>
            <a:ext cx="486460" cy="210473"/>
          </a:xfrm>
          <a:custGeom>
            <a:avLst/>
            <a:gdLst>
              <a:gd name="connsiteX0" fmla="*/ 13712 w 486460"/>
              <a:gd name="connsiteY0" fmla="*/ 82 h 210473"/>
              <a:gd name="connsiteX1" fmla="*/ 338 w 486460"/>
              <a:gd name="connsiteY1" fmla="*/ 14184 h 210473"/>
              <a:gd name="connsiteX2" fmla="*/ 32498 w 486460"/>
              <a:gd name="connsiteY2" fmla="*/ 194368 h 210473"/>
              <a:gd name="connsiteX3" fmla="*/ 51753 w 486460"/>
              <a:gd name="connsiteY3" fmla="*/ 210474 h 210473"/>
              <a:gd name="connsiteX4" fmla="*/ 470377 w 486460"/>
              <a:gd name="connsiteY4" fmla="*/ 210474 h 210473"/>
              <a:gd name="connsiteX5" fmla="*/ 486457 w 486460"/>
              <a:gd name="connsiteY5" fmla="*/ 194108 h 210473"/>
              <a:gd name="connsiteX6" fmla="*/ 484402 w 486460"/>
              <a:gd name="connsiteY6" fmla="*/ 75174 h 210473"/>
              <a:gd name="connsiteX7" fmla="*/ 467879 w 486460"/>
              <a:gd name="connsiteY7" fmla="*/ 56778 h 210473"/>
              <a:gd name="connsiteX8" fmla="*/ 13712 w 486460"/>
              <a:gd name="connsiteY8" fmla="*/ 82 h 21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460" h="210473">
                <a:moveTo>
                  <a:pt x="13712" y="82"/>
                </a:moveTo>
                <a:cubicBezTo>
                  <a:pt x="13712" y="82"/>
                  <a:pt x="-2524" y="-1947"/>
                  <a:pt x="338" y="14184"/>
                </a:cubicBezTo>
                <a:lnTo>
                  <a:pt x="32498" y="194368"/>
                </a:lnTo>
                <a:cubicBezTo>
                  <a:pt x="32498" y="194368"/>
                  <a:pt x="35386" y="210474"/>
                  <a:pt x="51753" y="210474"/>
                </a:cubicBezTo>
                <a:lnTo>
                  <a:pt x="470377" y="210474"/>
                </a:lnTo>
                <a:cubicBezTo>
                  <a:pt x="470377" y="210474"/>
                  <a:pt x="486743" y="210474"/>
                  <a:pt x="486457" y="194108"/>
                </a:cubicBezTo>
                <a:lnTo>
                  <a:pt x="484402" y="75174"/>
                </a:lnTo>
                <a:cubicBezTo>
                  <a:pt x="484402" y="75174"/>
                  <a:pt x="484115" y="58807"/>
                  <a:pt x="467879" y="56778"/>
                </a:cubicBezTo>
                <a:lnTo>
                  <a:pt x="13712" y="82"/>
                </a:lnTo>
                <a:close/>
              </a:path>
            </a:pathLst>
          </a:custGeom>
          <a:solidFill>
            <a:srgbClr val="123D66"/>
          </a:solidFill>
          <a:ln w="2598" cap="flat">
            <a:noFill/>
            <a:prstDash val="solid"/>
            <a:miter/>
          </a:ln>
        </p:spPr>
        <p:txBody>
          <a:bodyPr rtlCol="0" anchor="t" anchorCtr="0"/>
          <a:lstStyle/>
          <a:p>
            <a:pPr algn="ctr"/>
            <a:fld id="{4526DFCE-865B-4E01-81A2-FABE50479359}" type="slidenum">
              <a:rPr lang="en-GB" sz="1050" smtClean="0">
                <a:solidFill>
                  <a:schemeClr val="bg1"/>
                </a:solidFill>
              </a:rPr>
              <a:t>‹#›</a:t>
            </a:fld>
            <a:endParaRPr lang="en-GB" sz="1050">
              <a:solidFill>
                <a:schemeClr val="bg1"/>
              </a:solidFill>
            </a:endParaRPr>
          </a:p>
        </p:txBody>
      </p:sp>
      <p:sp>
        <p:nvSpPr>
          <p:cNvPr id="4" name="Content Placeholder 3">
            <a:extLst>
              <a:ext uri="{FF2B5EF4-FFF2-40B4-BE49-F238E27FC236}">
                <a16:creationId xmlns:a16="http://schemas.microsoft.com/office/drawing/2014/main" id="{FF76E54E-E35A-1A40-41C7-8CF5214F66B2}"/>
              </a:ext>
            </a:extLst>
          </p:cNvPr>
          <p:cNvSpPr>
            <a:spLocks noGrp="1"/>
          </p:cNvSpPr>
          <p:nvPr>
            <p:ph sz="quarter" idx="19"/>
          </p:nvPr>
        </p:nvSpPr>
        <p:spPr>
          <a:xfrm>
            <a:off x="354025" y="1761609"/>
            <a:ext cx="11483975" cy="4354512"/>
          </a:xfrm>
          <a:prstGeom prst="roundRect">
            <a:avLst>
              <a:gd name="adj" fmla="val 5057"/>
            </a:avLst>
          </a:prstGeom>
          <a:solidFill>
            <a:schemeClr val="accent4"/>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74611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RINTER FRIENDLY left hand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825D78-0B9C-7D4E-A0F7-0903BFB66A76}"/>
              </a:ext>
            </a:extLst>
          </p:cNvPr>
          <p:cNvSpPr>
            <a:spLocks noGrp="1"/>
          </p:cNvSpPr>
          <p:nvPr>
            <p:ph type="body" sz="quarter" idx="10"/>
          </p:nvPr>
        </p:nvSpPr>
        <p:spPr>
          <a:xfrm>
            <a:off x="6122853" y="2120709"/>
            <a:ext cx="10037763" cy="3792417"/>
          </a:xfrm>
          <a:prstGeom prst="rect">
            <a:avLst/>
          </a:prstGeom>
        </p:spPr>
        <p:txBody>
          <a:bodyPr/>
          <a:lstStyle>
            <a:lvl1pPr marL="0" indent="0">
              <a:buNone/>
              <a:defRPr>
                <a:solidFill>
                  <a:schemeClr val="accent3"/>
                </a:solidFill>
              </a:defRPr>
            </a:lvl1pPr>
            <a:lvl2pPr marL="800080" indent="-342891">
              <a:buSzPct val="60000"/>
              <a:buFontTx/>
              <a:buBlip>
                <a:blip r:embed="rId2"/>
              </a:buBlip>
              <a:defRPr>
                <a:solidFill>
                  <a:schemeClr val="accent3"/>
                </a:solidFill>
              </a:defRPr>
            </a:lvl2pPr>
            <a:lvl3pPr marL="1142971" indent="-228594">
              <a:buSzPct val="60000"/>
              <a:buFontTx/>
              <a:buBlip>
                <a:blip r:embed="rId2"/>
              </a:buBlip>
              <a:defRPr>
                <a:solidFill>
                  <a:schemeClr val="accent3"/>
                </a:solidFill>
              </a:defRPr>
            </a:lvl3pPr>
            <a:lvl4pPr marL="1600160" indent="-228594">
              <a:buSzPct val="60000"/>
              <a:buFontTx/>
              <a:buBlip>
                <a:blip r:embed="rId2"/>
              </a:buBlip>
              <a:defRPr>
                <a:solidFill>
                  <a:schemeClr val="accent3"/>
                </a:solidFill>
              </a:defRPr>
            </a:lvl4pPr>
            <a:lvl5pPr marL="2057349" indent="-228594">
              <a:buSzPct val="60000"/>
              <a:buFontTx/>
              <a:buBlip>
                <a:blip r:embed="rId2"/>
              </a:buBlip>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8DED9E5-A3EE-E641-831F-ECA5D91194CE}"/>
              </a:ext>
            </a:extLst>
          </p:cNvPr>
          <p:cNvSpPr>
            <a:spLocks noGrp="1"/>
          </p:cNvSpPr>
          <p:nvPr>
            <p:ph type="body" sz="quarter" idx="11"/>
          </p:nvPr>
        </p:nvSpPr>
        <p:spPr>
          <a:xfrm>
            <a:off x="301171" y="984532"/>
            <a:ext cx="10515600" cy="825500"/>
          </a:xfrm>
          <a:prstGeom prst="rect">
            <a:avLst/>
          </a:prstGeom>
        </p:spPr>
        <p:txBody>
          <a:bodyPr/>
          <a:lstStyle>
            <a:lvl1pPr marL="0" indent="0">
              <a:buNone/>
              <a:defRPr sz="3600">
                <a:solidFill>
                  <a:schemeClr val="tx1"/>
                </a:solidFill>
              </a:defRPr>
            </a:lvl1pPr>
          </a:lstStyle>
          <a:p>
            <a:pPr lvl="0"/>
            <a:r>
              <a:rPr lang="en-US"/>
              <a:t>Edit Master text styles</a:t>
            </a:r>
          </a:p>
        </p:txBody>
      </p:sp>
      <p:sp>
        <p:nvSpPr>
          <p:cNvPr id="10" name="Title 9">
            <a:extLst>
              <a:ext uri="{FF2B5EF4-FFF2-40B4-BE49-F238E27FC236}">
                <a16:creationId xmlns:a16="http://schemas.microsoft.com/office/drawing/2014/main" id="{38D6E498-362E-144C-ABBB-AE02A6C3C537}"/>
              </a:ext>
            </a:extLst>
          </p:cNvPr>
          <p:cNvSpPr>
            <a:spLocks noGrp="1"/>
          </p:cNvSpPr>
          <p:nvPr>
            <p:ph type="title"/>
          </p:nvPr>
        </p:nvSpPr>
        <p:spPr/>
        <p:txBody>
          <a:bodyPr/>
          <a:lstStyle/>
          <a:p>
            <a:r>
              <a:rPr lang="en-US"/>
              <a:t>Click to edit Master title style</a:t>
            </a:r>
          </a:p>
        </p:txBody>
      </p:sp>
      <p:sp>
        <p:nvSpPr>
          <p:cNvPr id="3" name="Picture Placeholder 2">
            <a:extLst>
              <a:ext uri="{FF2B5EF4-FFF2-40B4-BE49-F238E27FC236}">
                <a16:creationId xmlns:a16="http://schemas.microsoft.com/office/drawing/2014/main" id="{B00E1A31-CB7B-D443-91D4-D82AC42F343C}"/>
              </a:ext>
            </a:extLst>
          </p:cNvPr>
          <p:cNvSpPr>
            <a:spLocks noGrp="1"/>
          </p:cNvSpPr>
          <p:nvPr>
            <p:ph type="pic" sz="quarter" idx="12" hasCustomPrompt="1"/>
          </p:nvPr>
        </p:nvSpPr>
        <p:spPr>
          <a:xfrm>
            <a:off x="301625" y="2120900"/>
            <a:ext cx="5581651" cy="3792538"/>
          </a:xfrm>
          <a:prstGeom prst="roundRect">
            <a:avLst>
              <a:gd name="adj" fmla="val 7425"/>
            </a:avLst>
          </a:prstGeom>
          <a:solidFill>
            <a:schemeClr val="tx1"/>
          </a:solidFill>
        </p:spPr>
        <p:txBody>
          <a:bodyPr anchor="ctr" anchorCtr="1"/>
          <a:lstStyle>
            <a:lvl1pPr>
              <a:defRPr>
                <a:solidFill>
                  <a:schemeClr val="bg1"/>
                </a:solidFill>
              </a:defRPr>
            </a:lvl1pPr>
          </a:lstStyle>
          <a:p>
            <a:r>
              <a:rPr lang="en-US"/>
              <a:t>Click to add photo</a:t>
            </a:r>
          </a:p>
        </p:txBody>
      </p:sp>
    </p:spTree>
    <p:extLst>
      <p:ext uri="{BB962C8B-B14F-4D97-AF65-F5344CB8AC3E}">
        <p14:creationId xmlns:p14="http://schemas.microsoft.com/office/powerpoint/2010/main" val="720625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ubheadin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A858E36F-843C-4BCC-9A42-9EAD8AC44F3B}"/>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a:solidFill>
                <a:schemeClr val="bg1"/>
              </a:solidFill>
              <a:latin typeface="Century Gothic" panose="020B0502020202020204" pitchFamily="34" charset="0"/>
            </a:endParaRPr>
          </a:p>
        </p:txBody>
      </p:sp>
      <p:sp>
        <p:nvSpPr>
          <p:cNvPr id="11" name="Content Placeholder 7">
            <a:extLst>
              <a:ext uri="{FF2B5EF4-FFF2-40B4-BE49-F238E27FC236}">
                <a16:creationId xmlns:a16="http://schemas.microsoft.com/office/drawing/2014/main" id="{37B29946-4C91-4BEC-B184-2B8830BBA787}"/>
              </a:ext>
            </a:extLst>
          </p:cNvPr>
          <p:cNvSpPr>
            <a:spLocks noGrp="1"/>
          </p:cNvSpPr>
          <p:nvPr>
            <p:ph sz="quarter" idx="12"/>
          </p:nvPr>
        </p:nvSpPr>
        <p:spPr>
          <a:xfrm>
            <a:off x="175403" y="1259457"/>
            <a:ext cx="11780808" cy="483654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3">
            <a:extLst>
              <a:ext uri="{FF2B5EF4-FFF2-40B4-BE49-F238E27FC236}">
                <a16:creationId xmlns:a16="http://schemas.microsoft.com/office/drawing/2014/main" id="{3D2D7EC6-0677-4824-8A56-20766B46EED1}"/>
              </a:ext>
            </a:extLst>
          </p:cNvPr>
          <p:cNvSpPr>
            <a:spLocks noGrp="1"/>
          </p:cNvSpPr>
          <p:nvPr>
            <p:ph type="body" sz="quarter" idx="14" hasCustomPrompt="1"/>
          </p:nvPr>
        </p:nvSpPr>
        <p:spPr>
          <a:xfrm>
            <a:off x="0" y="495295"/>
            <a:ext cx="12192000" cy="505853"/>
          </a:xfrm>
          <a:solidFill>
            <a:schemeClr val="tx2">
              <a:lumMod val="60000"/>
              <a:lumOff val="40000"/>
            </a:schemeClr>
          </a:solidFill>
        </p:spPr>
        <p:txBody>
          <a:bodyPr anchor="ctr">
            <a:noAutofit/>
          </a:bodyPr>
          <a:lstStyle>
            <a:lvl1pPr marL="0" indent="0">
              <a:buNone/>
              <a:defRPr sz="1600" b="0">
                <a:solidFill>
                  <a:schemeClr val="tx1"/>
                </a:solidFill>
              </a:defRPr>
            </a:lvl1pPr>
          </a:lstStyle>
          <a:p>
            <a:pPr lvl="0"/>
            <a:r>
              <a:rPr lang="en-US"/>
              <a:t>Slide subheading</a:t>
            </a:r>
            <a:endParaRPr lang="en-GB"/>
          </a:p>
        </p:txBody>
      </p:sp>
    </p:spTree>
    <p:extLst>
      <p:ext uri="{BB962C8B-B14F-4D97-AF65-F5344CB8AC3E}">
        <p14:creationId xmlns:p14="http://schemas.microsoft.com/office/powerpoint/2010/main" val="2539087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207C424-49F5-4136-804A-FEFC43E529C7}"/>
              </a:ext>
            </a:extLst>
          </p:cNvPr>
          <p:cNvSpPr>
            <a:spLocks noGrp="1"/>
          </p:cNvSpPr>
          <p:nvPr>
            <p:ph type="pic" sz="quarter" idx="14"/>
          </p:nvPr>
        </p:nvSpPr>
        <p:spPr>
          <a:xfrm>
            <a:off x="0" y="0"/>
            <a:ext cx="12192000" cy="6858000"/>
          </a:xfrm>
        </p:spPr>
        <p:txBody>
          <a:bodyPr/>
          <a:lstStyle/>
          <a:p>
            <a:r>
              <a:rPr lang="en-US"/>
              <a:t>Click icon to add picture</a:t>
            </a:r>
            <a:endParaRPr lang="en-GB"/>
          </a:p>
        </p:txBody>
      </p:sp>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a:solidFill>
                <a:schemeClr val="bg1"/>
              </a:solidFill>
              <a:latin typeface="Century Gothic" panose="020B0502020202020204" pitchFamily="34" charset="0"/>
            </a:endParaRPr>
          </a:p>
        </p:txBody>
      </p:sp>
      <p:sp>
        <p:nvSpPr>
          <p:cNvPr id="9" name="Text Placeholder 3">
            <a:extLst>
              <a:ext uri="{FF2B5EF4-FFF2-40B4-BE49-F238E27FC236}">
                <a16:creationId xmlns:a16="http://schemas.microsoft.com/office/drawing/2014/main" id="{A858E36F-843C-4BCC-9A42-9EAD8AC44F3B}"/>
              </a:ext>
            </a:extLst>
          </p:cNvPr>
          <p:cNvSpPr>
            <a:spLocks noGrp="1"/>
          </p:cNvSpPr>
          <p:nvPr>
            <p:ph type="body" sz="quarter" idx="13" hasCustomPrompt="1"/>
          </p:nvPr>
        </p:nvSpPr>
        <p:spPr>
          <a:xfrm>
            <a:off x="0" y="1978424"/>
            <a:ext cx="12192000" cy="989217"/>
          </a:xfrm>
          <a:solidFill>
            <a:srgbClr val="4BACC6">
              <a:alpha val="69020"/>
            </a:srgbClr>
          </a:solidFill>
        </p:spPr>
        <p:txBody>
          <a:bodyPr anchor="ctr">
            <a:noAutofit/>
          </a:bodyPr>
          <a:lstStyle>
            <a:lvl1pPr marL="0" indent="0">
              <a:buNone/>
              <a:defRPr sz="4000" b="1">
                <a:solidFill>
                  <a:schemeClr val="bg1"/>
                </a:solidFill>
              </a:defRPr>
            </a:lvl1pPr>
          </a:lstStyle>
          <a:p>
            <a:pPr lvl="0"/>
            <a:r>
              <a:rPr lang="en-US"/>
              <a:t>Subsection heading</a:t>
            </a:r>
            <a:endParaRPr lang="en-GB"/>
          </a:p>
        </p:txBody>
      </p:sp>
    </p:spTree>
    <p:extLst>
      <p:ext uri="{BB962C8B-B14F-4D97-AF65-F5344CB8AC3E}">
        <p14:creationId xmlns:p14="http://schemas.microsoft.com/office/powerpoint/2010/main" val="2666790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3C7E4B0-D688-4E4A-9392-6BD38D910E07}"/>
              </a:ext>
            </a:extLst>
          </p:cNvPr>
          <p:cNvSpPr>
            <a:spLocks noGrp="1"/>
          </p:cNvSpPr>
          <p:nvPr>
            <p:ph type="pic" sz="quarter" idx="11"/>
          </p:nvPr>
        </p:nvSpPr>
        <p:spPr>
          <a:xfrm>
            <a:off x="0" y="0"/>
            <a:ext cx="7694613" cy="6858000"/>
          </a:xfrm>
        </p:spPr>
        <p:txBody>
          <a:bodyPr/>
          <a:lstStyle/>
          <a:p>
            <a:r>
              <a:rPr lang="en-US"/>
              <a:t>Click icon to add picture</a:t>
            </a:r>
            <a:endParaRPr lang="en-GB"/>
          </a:p>
        </p:txBody>
      </p:sp>
      <p:sp>
        <p:nvSpPr>
          <p:cNvPr id="8" name="Rectangle 7">
            <a:extLst>
              <a:ext uri="{FF2B5EF4-FFF2-40B4-BE49-F238E27FC236}">
                <a16:creationId xmlns:a16="http://schemas.microsoft.com/office/drawing/2014/main" id="{CF80B7F7-BF06-4EB2-9749-8F6DBFD2C0BC}"/>
              </a:ext>
            </a:extLst>
          </p:cNvPr>
          <p:cNvSpPr/>
          <p:nvPr userDrawn="1"/>
        </p:nvSpPr>
        <p:spPr>
          <a:xfrm>
            <a:off x="7693890" y="0"/>
            <a:ext cx="4498109" cy="6857999"/>
          </a:xfrm>
          <a:prstGeom prst="rect">
            <a:avLst/>
          </a:prstGeom>
          <a:solidFill>
            <a:srgbClr val="314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5" name="Picture 4" descr="Logo, company name&#10;&#10;Description automatically generated">
            <a:extLst>
              <a:ext uri="{FF2B5EF4-FFF2-40B4-BE49-F238E27FC236}">
                <a16:creationId xmlns:a16="http://schemas.microsoft.com/office/drawing/2014/main" id="{F824A364-085C-4E6E-9F35-EB293E140D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04582" y="5735041"/>
            <a:ext cx="2087418" cy="1086142"/>
          </a:xfrm>
          <a:prstGeom prst="rect">
            <a:avLst/>
          </a:prstGeom>
        </p:spPr>
      </p:pic>
      <p:sp>
        <p:nvSpPr>
          <p:cNvPr id="4" name="Text Placeholder 3">
            <a:extLst>
              <a:ext uri="{FF2B5EF4-FFF2-40B4-BE49-F238E27FC236}">
                <a16:creationId xmlns:a16="http://schemas.microsoft.com/office/drawing/2014/main" id="{1B60A7B9-540D-47B2-8F00-97D551519D44}"/>
              </a:ext>
            </a:extLst>
          </p:cNvPr>
          <p:cNvSpPr>
            <a:spLocks noGrp="1"/>
          </p:cNvSpPr>
          <p:nvPr>
            <p:ph type="body" sz="quarter" idx="10"/>
          </p:nvPr>
        </p:nvSpPr>
        <p:spPr>
          <a:xfrm>
            <a:off x="7693891" y="1974272"/>
            <a:ext cx="4498109" cy="2909454"/>
          </a:xfrm>
        </p:spPr>
        <p:txBody>
          <a:bodyPr anchor="ctr">
            <a:noAutofit/>
          </a:bodyPr>
          <a:lstStyle>
            <a:lvl1pPr marL="0" indent="0" algn="ctr">
              <a:buNone/>
              <a:defRPr sz="5400" b="1">
                <a:solidFill>
                  <a:schemeClr val="bg1"/>
                </a:solidFill>
                <a:latin typeface="Century Gothic" panose="020B0502020202020204" pitchFamily="34" charset="0"/>
              </a:defRPr>
            </a:lvl1pPr>
            <a:lvl2pPr>
              <a:defRPr sz="1800">
                <a:solidFill>
                  <a:schemeClr val="bg1"/>
                </a:solidFill>
                <a:latin typeface="Century Gothic" panose="020B0502020202020204" pitchFamily="34" charset="0"/>
              </a:defRPr>
            </a:lvl2pPr>
            <a:lvl3pPr>
              <a:defRPr sz="1600">
                <a:solidFill>
                  <a:schemeClr val="bg1"/>
                </a:solidFill>
                <a:latin typeface="Century Gothic" panose="020B0502020202020204" pitchFamily="34" charset="0"/>
              </a:defRPr>
            </a:lvl3pPr>
            <a:lvl4pPr>
              <a:defRPr sz="1400">
                <a:solidFill>
                  <a:schemeClr val="bg1"/>
                </a:solidFill>
                <a:latin typeface="Century Gothic" panose="020B0502020202020204" pitchFamily="34" charset="0"/>
              </a:defRPr>
            </a:lvl4pPr>
            <a:lvl5pPr>
              <a:defRPr sz="1400">
                <a:solidFill>
                  <a:schemeClr val="bg1"/>
                </a:solidFill>
                <a:latin typeface="Century Gothic" panose="020B0502020202020204" pitchFamily="34" charset="0"/>
              </a:defRPr>
            </a:lvl5pPr>
          </a:lstStyle>
          <a:p>
            <a:pPr lvl="0"/>
            <a:r>
              <a:rPr lang="en-US"/>
              <a:t>Click to edit Master text styles</a:t>
            </a:r>
          </a:p>
        </p:txBody>
      </p:sp>
      <p:sp>
        <p:nvSpPr>
          <p:cNvPr id="10" name="Text Placeholder 10">
            <a:extLst>
              <a:ext uri="{FF2B5EF4-FFF2-40B4-BE49-F238E27FC236}">
                <a16:creationId xmlns:a16="http://schemas.microsoft.com/office/drawing/2014/main" id="{89DC6C8E-4E40-4F47-9A18-5DB55462CEC1}"/>
              </a:ext>
            </a:extLst>
          </p:cNvPr>
          <p:cNvSpPr>
            <a:spLocks noGrp="1"/>
          </p:cNvSpPr>
          <p:nvPr>
            <p:ph type="body" sz="quarter" idx="14" hasCustomPrompt="1"/>
          </p:nvPr>
        </p:nvSpPr>
        <p:spPr>
          <a:xfrm>
            <a:off x="190500" y="6365875"/>
            <a:ext cx="2776538" cy="257175"/>
          </a:xfrm>
        </p:spPr>
        <p:txBody>
          <a:bodyPr>
            <a:noAutofit/>
          </a:bodyPr>
          <a:lstStyle>
            <a:lvl1pPr marL="0" indent="0">
              <a:buNone/>
              <a:defRPr sz="1100">
                <a:solidFill>
                  <a:schemeClr val="bg1"/>
                </a:solidFill>
              </a:defRPr>
            </a:lvl1pPr>
            <a:lvl2pPr marL="457200" indent="0">
              <a:buNone/>
              <a:defRPr sz="1050">
                <a:solidFill>
                  <a:schemeClr val="bg1"/>
                </a:solidFill>
              </a:defRPr>
            </a:lvl2pPr>
            <a:lvl3pPr marL="914400" indent="0">
              <a:buNone/>
              <a:defRPr sz="1000">
                <a:solidFill>
                  <a:schemeClr val="bg1"/>
                </a:solidFill>
              </a:defRPr>
            </a:lvl3pPr>
            <a:lvl4pPr marL="1371600" indent="0">
              <a:buNone/>
              <a:defRPr sz="900">
                <a:solidFill>
                  <a:schemeClr val="bg1"/>
                </a:solidFill>
              </a:defRPr>
            </a:lvl4pPr>
            <a:lvl5pPr marL="1828800" indent="0">
              <a:buNone/>
              <a:defRPr sz="9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Photo by xxx on </a:t>
            </a:r>
            <a:r>
              <a:rPr lang="en-US" err="1"/>
              <a:t>yyyy</a:t>
            </a:r>
            <a:endParaRPr lang="en-US"/>
          </a:p>
        </p:txBody>
      </p:sp>
    </p:spTree>
    <p:extLst>
      <p:ext uri="{BB962C8B-B14F-4D97-AF65-F5344CB8AC3E}">
        <p14:creationId xmlns:p14="http://schemas.microsoft.com/office/powerpoint/2010/main" val="3308352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lus image">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04D328D-AD90-4C7D-A0A9-71B8C99950B5}"/>
              </a:ext>
            </a:extLst>
          </p:cNvPr>
          <p:cNvSpPr>
            <a:spLocks noGrp="1"/>
          </p:cNvSpPr>
          <p:nvPr>
            <p:ph type="body" sz="quarter" idx="12"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4" name="Picture Placeholder 3">
            <a:extLst>
              <a:ext uri="{FF2B5EF4-FFF2-40B4-BE49-F238E27FC236}">
                <a16:creationId xmlns:a16="http://schemas.microsoft.com/office/drawing/2014/main" id="{F87F16AC-D0C9-40AE-AB47-3985377D459D}"/>
              </a:ext>
            </a:extLst>
          </p:cNvPr>
          <p:cNvSpPr>
            <a:spLocks noGrp="1"/>
          </p:cNvSpPr>
          <p:nvPr>
            <p:ph type="pic" sz="quarter" idx="10"/>
          </p:nvPr>
        </p:nvSpPr>
        <p:spPr>
          <a:xfrm>
            <a:off x="9036" y="505750"/>
            <a:ext cx="4125912" cy="6352249"/>
          </a:xfrm>
        </p:spPr>
        <p:txBody>
          <a:bodyPr/>
          <a:lstStyle/>
          <a:p>
            <a:r>
              <a:rPr lang="en-US"/>
              <a:t>Click icon to add picture</a:t>
            </a:r>
            <a:endParaRPr lang="en-GB"/>
          </a:p>
        </p:txBody>
      </p:sp>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8" name="Content Placeholder 7">
            <a:extLst>
              <a:ext uri="{FF2B5EF4-FFF2-40B4-BE49-F238E27FC236}">
                <a16:creationId xmlns:a16="http://schemas.microsoft.com/office/drawing/2014/main" id="{AA23BA4B-B026-4B91-80F2-EB1D8B8E0993}"/>
              </a:ext>
            </a:extLst>
          </p:cNvPr>
          <p:cNvSpPr>
            <a:spLocks noGrp="1"/>
          </p:cNvSpPr>
          <p:nvPr>
            <p:ph sz="quarter" idx="11"/>
          </p:nvPr>
        </p:nvSpPr>
        <p:spPr>
          <a:xfrm>
            <a:off x="4356100" y="828675"/>
            <a:ext cx="7566025" cy="5267325"/>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a:solidFill>
                <a:schemeClr val="bg1"/>
              </a:solidFill>
              <a:latin typeface="Century Gothic" panose="020B0502020202020204" pitchFamily="34" charset="0"/>
            </a:endParaRPr>
          </a:p>
        </p:txBody>
      </p:sp>
      <p:sp>
        <p:nvSpPr>
          <p:cNvPr id="12" name="Text Placeholder 10">
            <a:extLst>
              <a:ext uri="{FF2B5EF4-FFF2-40B4-BE49-F238E27FC236}">
                <a16:creationId xmlns:a16="http://schemas.microsoft.com/office/drawing/2014/main" id="{EAE2503F-3BA2-4CCA-A417-8EC1F9A8E9DC}"/>
              </a:ext>
            </a:extLst>
          </p:cNvPr>
          <p:cNvSpPr>
            <a:spLocks noGrp="1"/>
          </p:cNvSpPr>
          <p:nvPr>
            <p:ph type="body" sz="quarter" idx="14" hasCustomPrompt="1"/>
          </p:nvPr>
        </p:nvSpPr>
        <p:spPr>
          <a:xfrm>
            <a:off x="104238" y="6417632"/>
            <a:ext cx="2776538" cy="257175"/>
          </a:xfrm>
        </p:spPr>
        <p:txBody>
          <a:bodyPr>
            <a:noAutofit/>
          </a:bodyPr>
          <a:lstStyle>
            <a:lvl1pPr marL="0" indent="0">
              <a:buNone/>
              <a:defRPr sz="1100">
                <a:solidFill>
                  <a:schemeClr val="bg1"/>
                </a:solidFill>
              </a:defRPr>
            </a:lvl1pPr>
            <a:lvl2pPr marL="457200" indent="0">
              <a:buNone/>
              <a:defRPr sz="1050">
                <a:solidFill>
                  <a:schemeClr val="bg1"/>
                </a:solidFill>
              </a:defRPr>
            </a:lvl2pPr>
            <a:lvl3pPr marL="914400" indent="0">
              <a:buNone/>
              <a:defRPr sz="1000">
                <a:solidFill>
                  <a:schemeClr val="bg1"/>
                </a:solidFill>
              </a:defRPr>
            </a:lvl3pPr>
            <a:lvl4pPr marL="1371600" indent="0">
              <a:buNone/>
              <a:defRPr sz="900">
                <a:solidFill>
                  <a:schemeClr val="bg1"/>
                </a:solidFill>
              </a:defRPr>
            </a:lvl4pPr>
            <a:lvl5pPr marL="1828800" indent="0">
              <a:buNone/>
              <a:defRPr sz="9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Photo by xxx on </a:t>
            </a:r>
            <a:r>
              <a:rPr lang="en-US" err="1"/>
              <a:t>yyyy</a:t>
            </a:r>
            <a:endParaRPr lang="en-US"/>
          </a:p>
        </p:txBody>
      </p:sp>
    </p:spTree>
    <p:extLst>
      <p:ext uri="{BB962C8B-B14F-4D97-AF65-F5344CB8AC3E}">
        <p14:creationId xmlns:p14="http://schemas.microsoft.com/office/powerpoint/2010/main" val="392016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lus image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5922FA7F-D7DD-4FD8-BA88-34EC0321CBCF}"/>
              </a:ext>
            </a:extLst>
          </p:cNvPr>
          <p:cNvSpPr>
            <a:spLocks noGrp="1"/>
          </p:cNvSpPr>
          <p:nvPr>
            <p:ph type="body" sz="quarter" idx="12"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sp>
        <p:nvSpPr>
          <p:cNvPr id="4" name="Picture Placeholder 3">
            <a:extLst>
              <a:ext uri="{FF2B5EF4-FFF2-40B4-BE49-F238E27FC236}">
                <a16:creationId xmlns:a16="http://schemas.microsoft.com/office/drawing/2014/main" id="{F87F16AC-D0C9-40AE-AB47-3985377D459D}"/>
              </a:ext>
            </a:extLst>
          </p:cNvPr>
          <p:cNvSpPr>
            <a:spLocks noGrp="1"/>
          </p:cNvSpPr>
          <p:nvPr>
            <p:ph type="pic" sz="quarter" idx="10"/>
          </p:nvPr>
        </p:nvSpPr>
        <p:spPr>
          <a:xfrm>
            <a:off x="8066098" y="505750"/>
            <a:ext cx="4125912" cy="6352249"/>
          </a:xfrm>
        </p:spPr>
        <p:txBody>
          <a:bodyPr/>
          <a:lstStyle/>
          <a:p>
            <a:r>
              <a:rPr lang="en-US"/>
              <a:t>Click icon to add picture</a:t>
            </a:r>
            <a:endParaRPr lang="en-GB"/>
          </a:p>
        </p:txBody>
      </p:sp>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49807" y="6096000"/>
            <a:ext cx="1468615" cy="764162"/>
          </a:xfrm>
          <a:prstGeom prst="rect">
            <a:avLst/>
          </a:prstGeom>
        </p:spPr>
      </p:pic>
      <p:sp>
        <p:nvSpPr>
          <p:cNvPr id="8" name="Content Placeholder 7">
            <a:extLst>
              <a:ext uri="{FF2B5EF4-FFF2-40B4-BE49-F238E27FC236}">
                <a16:creationId xmlns:a16="http://schemas.microsoft.com/office/drawing/2014/main" id="{AA23BA4B-B026-4B91-80F2-EB1D8B8E0993}"/>
              </a:ext>
            </a:extLst>
          </p:cNvPr>
          <p:cNvSpPr>
            <a:spLocks noGrp="1"/>
          </p:cNvSpPr>
          <p:nvPr>
            <p:ph sz="quarter" idx="11"/>
          </p:nvPr>
        </p:nvSpPr>
        <p:spPr>
          <a:xfrm>
            <a:off x="249933" y="828675"/>
            <a:ext cx="7566025" cy="5267325"/>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a:solidFill>
                <a:schemeClr val="bg1"/>
              </a:solidFill>
              <a:latin typeface="Century Gothic" panose="020B0502020202020204" pitchFamily="34" charset="0"/>
            </a:endParaRPr>
          </a:p>
        </p:txBody>
      </p:sp>
      <p:sp>
        <p:nvSpPr>
          <p:cNvPr id="12" name="Text Placeholder 10">
            <a:extLst>
              <a:ext uri="{FF2B5EF4-FFF2-40B4-BE49-F238E27FC236}">
                <a16:creationId xmlns:a16="http://schemas.microsoft.com/office/drawing/2014/main" id="{174F7D77-E828-4C82-AA77-D421FB800B7C}"/>
              </a:ext>
            </a:extLst>
          </p:cNvPr>
          <p:cNvSpPr>
            <a:spLocks noGrp="1"/>
          </p:cNvSpPr>
          <p:nvPr>
            <p:ph type="body" sz="quarter" idx="14" hasCustomPrompt="1"/>
          </p:nvPr>
        </p:nvSpPr>
        <p:spPr>
          <a:xfrm>
            <a:off x="8169922" y="6417632"/>
            <a:ext cx="2776538" cy="257175"/>
          </a:xfrm>
        </p:spPr>
        <p:txBody>
          <a:bodyPr>
            <a:noAutofit/>
          </a:bodyPr>
          <a:lstStyle>
            <a:lvl1pPr marL="0" indent="0">
              <a:buNone/>
              <a:defRPr sz="1100">
                <a:solidFill>
                  <a:schemeClr val="bg1"/>
                </a:solidFill>
              </a:defRPr>
            </a:lvl1pPr>
            <a:lvl2pPr marL="457200" indent="0">
              <a:buNone/>
              <a:defRPr sz="1050">
                <a:solidFill>
                  <a:schemeClr val="bg1"/>
                </a:solidFill>
              </a:defRPr>
            </a:lvl2pPr>
            <a:lvl3pPr marL="914400" indent="0">
              <a:buNone/>
              <a:defRPr sz="1000">
                <a:solidFill>
                  <a:schemeClr val="bg1"/>
                </a:solidFill>
              </a:defRPr>
            </a:lvl3pPr>
            <a:lvl4pPr marL="1371600" indent="0">
              <a:buNone/>
              <a:defRPr sz="900">
                <a:solidFill>
                  <a:schemeClr val="bg1"/>
                </a:solidFill>
              </a:defRPr>
            </a:lvl4pPr>
            <a:lvl5pPr marL="1828800" indent="0">
              <a:buNone/>
              <a:defRPr sz="9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Photo by xxx on </a:t>
            </a:r>
            <a:r>
              <a:rPr lang="en-US" err="1"/>
              <a:t>yyyy</a:t>
            </a:r>
            <a:endParaRPr lang="en-US"/>
          </a:p>
        </p:txBody>
      </p:sp>
    </p:spTree>
    <p:extLst>
      <p:ext uri="{BB962C8B-B14F-4D97-AF65-F5344CB8AC3E}">
        <p14:creationId xmlns:p14="http://schemas.microsoft.com/office/powerpoint/2010/main" val="2346018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headin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A858E36F-843C-4BCC-9A42-9EAD8AC44F3B}"/>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a:solidFill>
                <a:schemeClr val="bg1"/>
              </a:solidFill>
              <a:latin typeface="Century Gothic" panose="020B0502020202020204" pitchFamily="34" charset="0"/>
            </a:endParaRPr>
          </a:p>
        </p:txBody>
      </p:sp>
      <p:sp>
        <p:nvSpPr>
          <p:cNvPr id="11" name="Content Placeholder 7">
            <a:extLst>
              <a:ext uri="{FF2B5EF4-FFF2-40B4-BE49-F238E27FC236}">
                <a16:creationId xmlns:a16="http://schemas.microsoft.com/office/drawing/2014/main" id="{37B29946-4C91-4BEC-B184-2B8830BBA787}"/>
              </a:ext>
            </a:extLst>
          </p:cNvPr>
          <p:cNvSpPr>
            <a:spLocks noGrp="1"/>
          </p:cNvSpPr>
          <p:nvPr>
            <p:ph sz="quarter" idx="12"/>
          </p:nvPr>
        </p:nvSpPr>
        <p:spPr>
          <a:xfrm>
            <a:off x="175403" y="1259457"/>
            <a:ext cx="11780808" cy="4836543"/>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3">
            <a:extLst>
              <a:ext uri="{FF2B5EF4-FFF2-40B4-BE49-F238E27FC236}">
                <a16:creationId xmlns:a16="http://schemas.microsoft.com/office/drawing/2014/main" id="{3D2D7EC6-0677-4824-8A56-20766B46EED1}"/>
              </a:ext>
            </a:extLst>
          </p:cNvPr>
          <p:cNvSpPr>
            <a:spLocks noGrp="1"/>
          </p:cNvSpPr>
          <p:nvPr>
            <p:ph type="body" sz="quarter" idx="14" hasCustomPrompt="1"/>
          </p:nvPr>
        </p:nvSpPr>
        <p:spPr>
          <a:xfrm>
            <a:off x="0" y="495295"/>
            <a:ext cx="12192000" cy="505853"/>
          </a:xfrm>
          <a:solidFill>
            <a:schemeClr val="tx2">
              <a:lumMod val="60000"/>
              <a:lumOff val="40000"/>
            </a:schemeClr>
          </a:solidFill>
        </p:spPr>
        <p:txBody>
          <a:bodyPr anchor="ctr">
            <a:noAutofit/>
          </a:bodyPr>
          <a:lstStyle>
            <a:lvl1pPr marL="0" indent="0">
              <a:buNone/>
              <a:defRPr sz="1600" b="0">
                <a:solidFill>
                  <a:schemeClr val="tx1"/>
                </a:solidFill>
              </a:defRPr>
            </a:lvl1pPr>
          </a:lstStyle>
          <a:p>
            <a:pPr lvl="0"/>
            <a:r>
              <a:rPr lang="en-US"/>
              <a:t>Slide subheading</a:t>
            </a:r>
            <a:endParaRPr lang="en-GB"/>
          </a:p>
        </p:txBody>
      </p:sp>
    </p:spTree>
    <p:extLst>
      <p:ext uri="{BB962C8B-B14F-4D97-AF65-F5344CB8AC3E}">
        <p14:creationId xmlns:p14="http://schemas.microsoft.com/office/powerpoint/2010/main" val="329202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block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1C0F857F-FA8D-4CF4-BA19-5F13DED5FF11}"/>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8" name="Content Placeholder 7">
            <a:extLst>
              <a:ext uri="{FF2B5EF4-FFF2-40B4-BE49-F238E27FC236}">
                <a16:creationId xmlns:a16="http://schemas.microsoft.com/office/drawing/2014/main" id="{AA23BA4B-B026-4B91-80F2-EB1D8B8E0993}"/>
              </a:ext>
            </a:extLst>
          </p:cNvPr>
          <p:cNvSpPr>
            <a:spLocks noGrp="1"/>
          </p:cNvSpPr>
          <p:nvPr>
            <p:ph sz="quarter" idx="11"/>
          </p:nvPr>
        </p:nvSpPr>
        <p:spPr>
          <a:xfrm>
            <a:off x="6096000" y="828675"/>
            <a:ext cx="5826125" cy="5267325"/>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a:solidFill>
                <a:schemeClr val="bg1"/>
              </a:solidFill>
              <a:latin typeface="Century Gothic" panose="020B0502020202020204" pitchFamily="34" charset="0"/>
            </a:endParaRPr>
          </a:p>
        </p:txBody>
      </p:sp>
      <p:sp>
        <p:nvSpPr>
          <p:cNvPr id="11" name="Content Placeholder 7">
            <a:extLst>
              <a:ext uri="{FF2B5EF4-FFF2-40B4-BE49-F238E27FC236}">
                <a16:creationId xmlns:a16="http://schemas.microsoft.com/office/drawing/2014/main" id="{37B29946-4C91-4BEC-B184-2B8830BBA787}"/>
              </a:ext>
            </a:extLst>
          </p:cNvPr>
          <p:cNvSpPr>
            <a:spLocks noGrp="1"/>
          </p:cNvSpPr>
          <p:nvPr>
            <p:ph sz="quarter" idx="12"/>
          </p:nvPr>
        </p:nvSpPr>
        <p:spPr>
          <a:xfrm>
            <a:off x="175403" y="828675"/>
            <a:ext cx="5826125" cy="5267325"/>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133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blocks with heading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1C0F857F-FA8D-4CF4-BA19-5F13DED5FF11}"/>
              </a:ext>
            </a:extLst>
          </p:cNvPr>
          <p:cNvSpPr>
            <a:spLocks noGrp="1"/>
          </p:cNvSpPr>
          <p:nvPr>
            <p:ph type="body" sz="quarter" idx="13" hasCustomPrompt="1"/>
          </p:nvPr>
        </p:nvSpPr>
        <p:spPr>
          <a:xfrm>
            <a:off x="-1" y="-102"/>
            <a:ext cx="12192000" cy="505853"/>
          </a:xfrm>
          <a:solidFill>
            <a:schemeClr val="tx2"/>
          </a:solidFill>
        </p:spPr>
        <p:txBody>
          <a:bodyPr anchor="ctr">
            <a:noAutofit/>
          </a:bodyPr>
          <a:lstStyle>
            <a:lvl1pPr marL="0" indent="0">
              <a:buNone/>
              <a:defRPr sz="2000" b="1">
                <a:solidFill>
                  <a:schemeClr val="bg1"/>
                </a:solidFill>
              </a:defRPr>
            </a:lvl1pPr>
          </a:lstStyle>
          <a:p>
            <a:pPr lvl="0"/>
            <a:r>
              <a:rPr lang="en-US"/>
              <a:t>Slide heading</a:t>
            </a:r>
            <a:endParaRPr lang="en-GB"/>
          </a:p>
        </p:txBody>
      </p:sp>
      <p:pic>
        <p:nvPicPr>
          <p:cNvPr id="6" name="Picture 5" descr="Logo, company name&#10;&#10;Description automatically generated">
            <a:extLst>
              <a:ext uri="{FF2B5EF4-FFF2-40B4-BE49-F238E27FC236}">
                <a16:creationId xmlns:a16="http://schemas.microsoft.com/office/drawing/2014/main" id="{AE35E205-5EBA-42D1-B7E2-CECB57104F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3385" y="6096000"/>
            <a:ext cx="1468615" cy="764162"/>
          </a:xfrm>
          <a:prstGeom prst="rect">
            <a:avLst/>
          </a:prstGeom>
        </p:spPr>
      </p:pic>
      <p:sp>
        <p:nvSpPr>
          <p:cNvPr id="10" name="Slide Number Placeholder 3">
            <a:extLst>
              <a:ext uri="{FF2B5EF4-FFF2-40B4-BE49-F238E27FC236}">
                <a16:creationId xmlns:a16="http://schemas.microsoft.com/office/drawing/2014/main" id="{DC410D03-2B60-4BC1-BCF0-1A5DA73457F5}"/>
              </a:ext>
            </a:extLst>
          </p:cNvPr>
          <p:cNvSpPr txBox="1">
            <a:spLocks/>
          </p:cNvSpPr>
          <p:nvPr userDrawn="1"/>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b="1" smtClean="0">
                <a:solidFill>
                  <a:schemeClr val="bg1"/>
                </a:solidFill>
                <a:latin typeface="Century Gothic" panose="020B0502020202020204" pitchFamily="34" charset="0"/>
              </a:rPr>
              <a:pPr/>
              <a:t>‹#›</a:t>
            </a:fld>
            <a:endParaRPr lang="en-GB" b="1">
              <a:solidFill>
                <a:schemeClr val="bg1"/>
              </a:solidFill>
              <a:latin typeface="Century Gothic" panose="020B0502020202020204" pitchFamily="34" charset="0"/>
            </a:endParaRPr>
          </a:p>
        </p:txBody>
      </p:sp>
      <p:sp>
        <p:nvSpPr>
          <p:cNvPr id="3" name="Text Placeholder 2">
            <a:extLst>
              <a:ext uri="{FF2B5EF4-FFF2-40B4-BE49-F238E27FC236}">
                <a16:creationId xmlns:a16="http://schemas.microsoft.com/office/drawing/2014/main" id="{7F871311-E656-4F7D-B834-1DD168A31647}"/>
              </a:ext>
            </a:extLst>
          </p:cNvPr>
          <p:cNvSpPr>
            <a:spLocks noGrp="1"/>
          </p:cNvSpPr>
          <p:nvPr>
            <p:ph type="body" sz="quarter" idx="14"/>
          </p:nvPr>
        </p:nvSpPr>
        <p:spPr>
          <a:xfrm>
            <a:off x="442912" y="1834702"/>
            <a:ext cx="5203343" cy="636732"/>
          </a:xfrm>
        </p:spPr>
        <p:txBody>
          <a:bodyPr>
            <a:noAutofit/>
          </a:bodyPr>
          <a:lstStyle>
            <a:lvl1pPr marL="0" indent="0">
              <a:buNone/>
              <a:defRPr sz="1600"/>
            </a:lvl1pPr>
          </a:lstStyle>
          <a:p>
            <a:pPr lvl="0"/>
            <a:r>
              <a:rPr lang="en-US"/>
              <a:t>Click to edit Master text styles</a:t>
            </a:r>
          </a:p>
        </p:txBody>
      </p:sp>
      <p:sp>
        <p:nvSpPr>
          <p:cNvPr id="9" name="Text Placeholder 2">
            <a:extLst>
              <a:ext uri="{FF2B5EF4-FFF2-40B4-BE49-F238E27FC236}">
                <a16:creationId xmlns:a16="http://schemas.microsoft.com/office/drawing/2014/main" id="{7694B373-CD5E-492B-9D26-31B154FA20F2}"/>
              </a:ext>
            </a:extLst>
          </p:cNvPr>
          <p:cNvSpPr>
            <a:spLocks noGrp="1"/>
          </p:cNvSpPr>
          <p:nvPr>
            <p:ph type="body" sz="quarter" idx="15"/>
          </p:nvPr>
        </p:nvSpPr>
        <p:spPr>
          <a:xfrm>
            <a:off x="6871388" y="1834702"/>
            <a:ext cx="5203343" cy="636732"/>
          </a:xfrm>
        </p:spPr>
        <p:txBody>
          <a:bodyPr>
            <a:noAutofit/>
          </a:bodyPr>
          <a:lstStyle>
            <a:lvl1pPr marL="0" indent="0">
              <a:buNone/>
              <a:defRPr sz="1600"/>
            </a:lvl1pPr>
          </a:lstStyle>
          <a:p>
            <a:pPr lvl="0"/>
            <a:r>
              <a:rPr lang="en-US"/>
              <a:t>Click to edit Master text styles</a:t>
            </a:r>
          </a:p>
        </p:txBody>
      </p:sp>
      <p:sp>
        <p:nvSpPr>
          <p:cNvPr id="21" name="Text Placeholder 2">
            <a:extLst>
              <a:ext uri="{FF2B5EF4-FFF2-40B4-BE49-F238E27FC236}">
                <a16:creationId xmlns:a16="http://schemas.microsoft.com/office/drawing/2014/main" id="{BCBA3DDC-D083-494F-9E1E-9671980A90A2}"/>
              </a:ext>
            </a:extLst>
          </p:cNvPr>
          <p:cNvSpPr>
            <a:spLocks noGrp="1"/>
          </p:cNvSpPr>
          <p:nvPr>
            <p:ph type="body" sz="quarter" idx="16"/>
          </p:nvPr>
        </p:nvSpPr>
        <p:spPr>
          <a:xfrm>
            <a:off x="442912" y="884894"/>
            <a:ext cx="5203343" cy="636732"/>
          </a:xfrm>
          <a:solidFill>
            <a:schemeClr val="tx2"/>
          </a:solidFill>
        </p:spPr>
        <p:txBody>
          <a:bodyPr anchor="ctr">
            <a:noAutofit/>
          </a:bodyPr>
          <a:lstStyle>
            <a:lvl1pPr marL="0" indent="0" algn="ctr">
              <a:buNone/>
              <a:defRPr sz="1600" b="1"/>
            </a:lvl1pPr>
          </a:lstStyle>
          <a:p>
            <a:pPr lvl="0"/>
            <a:r>
              <a:rPr lang="en-US"/>
              <a:t>Click to edit Master text styles</a:t>
            </a:r>
          </a:p>
        </p:txBody>
      </p:sp>
      <p:sp>
        <p:nvSpPr>
          <p:cNvPr id="22" name="Text Placeholder 2">
            <a:extLst>
              <a:ext uri="{FF2B5EF4-FFF2-40B4-BE49-F238E27FC236}">
                <a16:creationId xmlns:a16="http://schemas.microsoft.com/office/drawing/2014/main" id="{EAE78915-7707-496A-A893-F4A9A45F0C08}"/>
              </a:ext>
            </a:extLst>
          </p:cNvPr>
          <p:cNvSpPr>
            <a:spLocks noGrp="1"/>
          </p:cNvSpPr>
          <p:nvPr>
            <p:ph type="body" sz="quarter" idx="17"/>
          </p:nvPr>
        </p:nvSpPr>
        <p:spPr>
          <a:xfrm>
            <a:off x="6871388" y="884894"/>
            <a:ext cx="5203343" cy="636732"/>
          </a:xfrm>
          <a:solidFill>
            <a:schemeClr val="tx2">
              <a:lumMod val="50000"/>
            </a:schemeClr>
          </a:solidFill>
        </p:spPr>
        <p:txBody>
          <a:bodyPr anchor="ctr">
            <a:noAutofit/>
          </a:bodyPr>
          <a:lstStyle>
            <a:lvl1pPr marL="0" indent="0" algn="ctr">
              <a:buNone/>
              <a:defRPr sz="16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957128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8.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image" Target="../media/image7.png"/><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B25B93-A9B7-49D4-AA21-5D679DBAF6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410CA4-2C49-4600-9F82-764DDEFA80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4540542"/>
      </p:ext>
    </p:extLst>
  </p:cSld>
  <p:clrMap bg1="lt1" tx1="dk1" bg2="lt2" tx2="dk2" accent1="accent1" accent2="accent2" accent3="accent3" accent4="accent4" accent5="accent5" accent6="accent6" hlink="hlink" folHlink="folHlink"/>
  <p:sldLayoutIdLst>
    <p:sldLayoutId id="2147483758" r:id="rId1"/>
    <p:sldLayoutId id="2147483769" r:id="rId2"/>
    <p:sldLayoutId id="2147483784" r:id="rId3"/>
    <p:sldLayoutId id="2147483714" r:id="rId4"/>
    <p:sldLayoutId id="2147483780" r:id="rId5"/>
    <p:sldLayoutId id="2147483783" r:id="rId6"/>
    <p:sldLayoutId id="2147483782" r:id="rId7"/>
    <p:sldLayoutId id="2147483781" r:id="rId8"/>
    <p:sldLayoutId id="2147483789" r:id="rId9"/>
    <p:sldLayoutId id="2147483785" r:id="rId10"/>
    <p:sldLayoutId id="2147483786" r:id="rId11"/>
    <p:sldLayoutId id="2147483787" r:id="rId12"/>
    <p:sldLayoutId id="2147483788" r:id="rId13"/>
    <p:sldLayoutId id="2147483777" r:id="rId14"/>
    <p:sldLayoutId id="214748379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7B3E62-CAB4-FD4E-9AB1-3258EE612A3B}"/>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544CE70-8F6D-D64A-A83E-A88F7F58E65A}"/>
              </a:ext>
            </a:extLst>
          </p:cNvPr>
          <p:cNvSpPr>
            <a:spLocks noGrp="1"/>
          </p:cNvSpPr>
          <p:nvPr>
            <p:ph type="title"/>
          </p:nvPr>
        </p:nvSpPr>
        <p:spPr>
          <a:xfrm>
            <a:off x="301171" y="263526"/>
            <a:ext cx="10515600" cy="7392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00BAA8-30E2-1F45-BAC0-6D1EE50E89AC}"/>
              </a:ext>
            </a:extLst>
          </p:cNvPr>
          <p:cNvSpPr>
            <a:spLocks noGrp="1"/>
          </p:cNvSpPr>
          <p:nvPr>
            <p:ph type="body" idx="1"/>
          </p:nvPr>
        </p:nvSpPr>
        <p:spPr>
          <a:xfrm>
            <a:off x="301171" y="1647332"/>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3126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Lst>
  <p:hf hdr="0" ftr="0" dt="0"/>
  <p:txStyles>
    <p:titleStyle>
      <a:lvl1pPr algn="l" defTabSz="914377"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783" indent="-228594" algn="l" defTabSz="914377" rtl="0" eaLnBrk="1" latinLnBrk="0" hangingPunct="1">
        <a:lnSpc>
          <a:spcPct val="90000"/>
        </a:lnSpc>
        <a:spcBef>
          <a:spcPts val="500"/>
        </a:spcBef>
        <a:buSzPct val="60000"/>
        <a:buFontTx/>
        <a:buBlip>
          <a:blip r:embed="rId12"/>
        </a:buBlip>
        <a:defRPr sz="2400" kern="1200">
          <a:solidFill>
            <a:schemeClr val="accent3"/>
          </a:solidFill>
          <a:latin typeface="+mn-lt"/>
          <a:ea typeface="+mn-ea"/>
          <a:cs typeface="+mn-cs"/>
        </a:defRPr>
      </a:lvl2pPr>
      <a:lvl3pPr marL="1142971" indent="-228594" algn="l" defTabSz="914377" rtl="0" eaLnBrk="1" latinLnBrk="0" hangingPunct="1">
        <a:lnSpc>
          <a:spcPct val="90000"/>
        </a:lnSpc>
        <a:spcBef>
          <a:spcPts val="500"/>
        </a:spcBef>
        <a:buSzPct val="60000"/>
        <a:buFontTx/>
        <a:buBlip>
          <a:blip r:embed="rId12"/>
        </a:buBlip>
        <a:defRPr sz="2000" kern="1200">
          <a:solidFill>
            <a:schemeClr val="accent3"/>
          </a:solidFill>
          <a:latin typeface="+mn-lt"/>
          <a:ea typeface="+mn-ea"/>
          <a:cs typeface="+mn-cs"/>
        </a:defRPr>
      </a:lvl3pPr>
      <a:lvl4pPr marL="1600160" indent="-228594" algn="l" defTabSz="914377" rtl="0" eaLnBrk="1" latinLnBrk="0" hangingPunct="1">
        <a:lnSpc>
          <a:spcPct val="90000"/>
        </a:lnSpc>
        <a:spcBef>
          <a:spcPts val="500"/>
        </a:spcBef>
        <a:buSzPct val="60000"/>
        <a:buFontTx/>
        <a:buBlip>
          <a:blip r:embed="rId12"/>
        </a:buBlip>
        <a:defRPr sz="1800" kern="1200">
          <a:solidFill>
            <a:schemeClr val="accent3"/>
          </a:solidFill>
          <a:latin typeface="+mn-lt"/>
          <a:ea typeface="+mn-ea"/>
          <a:cs typeface="+mn-cs"/>
        </a:defRPr>
      </a:lvl4pPr>
      <a:lvl5pPr marL="2057349" indent="-228594" algn="l" defTabSz="914377" rtl="0" eaLnBrk="1" latinLnBrk="0" hangingPunct="1">
        <a:lnSpc>
          <a:spcPct val="90000"/>
        </a:lnSpc>
        <a:spcBef>
          <a:spcPts val="500"/>
        </a:spcBef>
        <a:buSzPct val="60000"/>
        <a:buFontTx/>
        <a:buBlip>
          <a:blip r:embed="rId12"/>
        </a:buBlip>
        <a:defRPr sz="1800" kern="1200">
          <a:solidFill>
            <a:schemeClr val="accent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agewithoutlimits.org/image-library/search?q=+areaofwork%3AFinance+and+planning&amp;sort=relevance&amp;page=4&amp;resource=877" TargetMode="Externa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agewithoutlimits.org/image-library/search?q=+areaofwork%3AFinance+and+planning&amp;sort=relevance&amp;page=4&amp;resource=87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unsplash.com/@artifactflash" TargetMode="External"/><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hyperlink" Target="https://unsplash.com/photos/silhouette-of-person-standing-on-beach-during-sunset-4bvqQbWUJ5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8.png"/><Relationship Id="rId9"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unsplash.com/@jannerboy62" TargetMode="External"/><Relationship Id="rId2" Type="http://schemas.openxmlformats.org/officeDocument/2006/relationships/image" Target="../media/image66.jpeg"/><Relationship Id="rId1" Type="http://schemas.openxmlformats.org/officeDocument/2006/relationships/slideLayout" Target="../slideLayouts/slideLayout4.xml"/><Relationship Id="rId4" Type="http://schemas.openxmlformats.org/officeDocument/2006/relationships/hyperlink" Target="https://unsplash.com/photos/assorted-title-book-lot-placed-on-white-wooden-shelf-f2Bi-VBs71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svg"/></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D8DCA7-63F4-4B88-9E60-C6BBE0A11581}"/>
              </a:ext>
            </a:extLst>
          </p:cNvPr>
          <p:cNvSpPr>
            <a:spLocks noGrp="1"/>
          </p:cNvSpPr>
          <p:nvPr>
            <p:ph type="body" sz="quarter" idx="10"/>
          </p:nvPr>
        </p:nvSpPr>
        <p:spPr/>
        <p:txBody>
          <a:bodyPr/>
          <a:lstStyle/>
          <a:p>
            <a:r>
              <a:rPr lang="en-GB"/>
              <a:t>Citizen Panel  </a:t>
            </a:r>
          </a:p>
        </p:txBody>
      </p:sp>
      <p:sp>
        <p:nvSpPr>
          <p:cNvPr id="5" name="Text Placeholder 4">
            <a:extLst>
              <a:ext uri="{FF2B5EF4-FFF2-40B4-BE49-F238E27FC236}">
                <a16:creationId xmlns:a16="http://schemas.microsoft.com/office/drawing/2014/main" id="{69917F5C-427E-4DAB-BDBB-EA1BE941DF18}"/>
              </a:ext>
            </a:extLst>
          </p:cNvPr>
          <p:cNvSpPr>
            <a:spLocks noGrp="1"/>
          </p:cNvSpPr>
          <p:nvPr>
            <p:ph type="body" sz="quarter" idx="16"/>
          </p:nvPr>
        </p:nvSpPr>
        <p:spPr/>
        <p:txBody>
          <a:bodyPr/>
          <a:lstStyle/>
          <a:p>
            <a:r>
              <a:rPr lang="en-GB"/>
              <a:t>Wave 3 report: Spring 2026</a:t>
            </a:r>
          </a:p>
        </p:txBody>
      </p:sp>
      <p:sp>
        <p:nvSpPr>
          <p:cNvPr id="6" name="Text Placeholder 5">
            <a:extLst>
              <a:ext uri="{FF2B5EF4-FFF2-40B4-BE49-F238E27FC236}">
                <a16:creationId xmlns:a16="http://schemas.microsoft.com/office/drawing/2014/main" id="{70EDDD18-5CD8-483D-ACC5-035FF3A086CB}"/>
              </a:ext>
            </a:extLst>
          </p:cNvPr>
          <p:cNvSpPr>
            <a:spLocks noGrp="1"/>
          </p:cNvSpPr>
          <p:nvPr>
            <p:ph type="body" sz="quarter" idx="17"/>
          </p:nvPr>
        </p:nvSpPr>
        <p:spPr/>
        <p:txBody>
          <a:bodyPr/>
          <a:lstStyle/>
          <a:p>
            <a:r>
              <a:rPr lang="en-GB"/>
              <a:t>Customer insight on understanding the network charge and the East Coast Hydrogen project</a:t>
            </a:r>
          </a:p>
        </p:txBody>
      </p:sp>
      <p:pic>
        <p:nvPicPr>
          <p:cNvPr id="1026" name="Picture 2" descr="Northern Gas Networks - Resource Centre | Esri UK">
            <a:extLst>
              <a:ext uri="{FF2B5EF4-FFF2-40B4-BE49-F238E27FC236}">
                <a16:creationId xmlns:a16="http://schemas.microsoft.com/office/drawing/2014/main" id="{23FFA4FD-F4D6-68D0-6FCB-AFCD5E32B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00325" cy="1304496"/>
          </a:xfrm>
          <a:prstGeom prst="rect">
            <a:avLst/>
          </a:prstGeom>
          <a:noFill/>
          <a:extLst>
            <a:ext uri="{909E8E84-426E-40DD-AFC4-6F175D3DCCD1}">
              <a14:hiddenFill xmlns:a14="http://schemas.microsoft.com/office/drawing/2010/main">
                <a:solidFill>
                  <a:srgbClr val="FFFFFF"/>
                </a:solidFill>
              </a14:hiddenFill>
            </a:ext>
          </a:extLst>
        </p:spPr>
      </p:pic>
      <p:pic>
        <p:nvPicPr>
          <p:cNvPr id="2" name="0.4ke0p4srpy8" descr="AQR Logo.png">
            <a:extLst>
              <a:ext uri="{FF2B5EF4-FFF2-40B4-BE49-F238E27FC236}">
                <a16:creationId xmlns:a16="http://schemas.microsoft.com/office/drawing/2014/main" id="{7FCA3CFD-E797-EFFE-3DA5-4A7C0AF337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6539" y="118730"/>
            <a:ext cx="2362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9">
            <a:extLst>
              <a:ext uri="{FF2B5EF4-FFF2-40B4-BE49-F238E27FC236}">
                <a16:creationId xmlns:a16="http://schemas.microsoft.com/office/drawing/2014/main" id="{96547755-5979-3030-AED0-F02583EC0520}"/>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26512" b="26512"/>
          <a:stretch>
            <a:fillRect/>
          </a:stretch>
        </p:blipFill>
        <p:spPr>
          <a:prstGeom prst="rect">
            <a:avLst/>
          </a:prstGeom>
        </p:spPr>
      </p:pic>
    </p:spTree>
    <p:extLst>
      <p:ext uri="{BB962C8B-B14F-4D97-AF65-F5344CB8AC3E}">
        <p14:creationId xmlns:p14="http://schemas.microsoft.com/office/powerpoint/2010/main" val="1522307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426722C-98B1-91C2-1631-4B3A3EFEF577}"/>
              </a:ext>
            </a:extLst>
          </p:cNvPr>
          <p:cNvPicPr>
            <a:picLocks noGrp="1" noChangeAspect="1"/>
          </p:cNvPicPr>
          <p:nvPr>
            <p:ph type="pic" sz="quarter" idx="11"/>
          </p:nvPr>
        </p:nvPicPr>
        <p:blipFill>
          <a:blip r:embed="rId2"/>
          <a:srcRect l="12600" r="12600"/>
          <a:stretch>
            <a:fillRect/>
          </a:stretch>
        </p:blipFill>
        <p:spPr>
          <a:prstGeom prst="rect">
            <a:avLst/>
          </a:prstGeom>
        </p:spPr>
      </p:pic>
      <p:sp>
        <p:nvSpPr>
          <p:cNvPr id="3" name="Text Placeholder 2">
            <a:extLst>
              <a:ext uri="{FF2B5EF4-FFF2-40B4-BE49-F238E27FC236}">
                <a16:creationId xmlns:a16="http://schemas.microsoft.com/office/drawing/2014/main" id="{ABB0CAE5-E653-20E3-C938-AEEA59869B44}"/>
              </a:ext>
            </a:extLst>
          </p:cNvPr>
          <p:cNvSpPr>
            <a:spLocks noGrp="1"/>
          </p:cNvSpPr>
          <p:nvPr>
            <p:ph type="body" sz="quarter" idx="10"/>
          </p:nvPr>
        </p:nvSpPr>
        <p:spPr/>
        <p:txBody>
          <a:bodyPr/>
          <a:lstStyle/>
          <a:p>
            <a:r>
              <a:rPr lang="en-GB" sz="4400"/>
              <a:t>Consumer context</a:t>
            </a:r>
          </a:p>
        </p:txBody>
      </p:sp>
      <p:sp>
        <p:nvSpPr>
          <p:cNvPr id="4" name="Text Placeholder 3">
            <a:extLst>
              <a:ext uri="{FF2B5EF4-FFF2-40B4-BE49-F238E27FC236}">
                <a16:creationId xmlns:a16="http://schemas.microsoft.com/office/drawing/2014/main" id="{0425BFB2-D030-E987-C74F-FA5E3F5FF6C7}"/>
              </a:ext>
            </a:extLst>
          </p:cNvPr>
          <p:cNvSpPr>
            <a:spLocks noGrp="1"/>
          </p:cNvSpPr>
          <p:nvPr>
            <p:ph type="body" sz="quarter" idx="14"/>
          </p:nvPr>
        </p:nvSpPr>
        <p:spPr/>
        <p:txBody>
          <a:bodyPr/>
          <a:lstStyle/>
          <a:p>
            <a:r>
              <a:rPr lang="en-GB" sz="1200"/>
              <a:t>Photo by </a:t>
            </a:r>
            <a:r>
              <a:rPr lang="en-GB" sz="1200">
                <a:hlinkClick r:id="rId3"/>
              </a:rPr>
              <a:t>Age Without Limits</a:t>
            </a:r>
            <a:endParaRPr lang="en-GB" sz="1200"/>
          </a:p>
        </p:txBody>
      </p:sp>
    </p:spTree>
    <p:extLst>
      <p:ext uri="{BB962C8B-B14F-4D97-AF65-F5344CB8AC3E}">
        <p14:creationId xmlns:p14="http://schemas.microsoft.com/office/powerpoint/2010/main" val="138927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DEF60-7BC3-2112-E29E-73EA9C78459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B5EF88-3975-A1C7-C5CC-7271E65D26A4}"/>
              </a:ext>
            </a:extLst>
          </p:cNvPr>
          <p:cNvSpPr>
            <a:spLocks noGrp="1"/>
          </p:cNvSpPr>
          <p:nvPr>
            <p:ph type="body" sz="quarter" idx="13"/>
          </p:nvPr>
        </p:nvSpPr>
        <p:spPr>
          <a:xfrm>
            <a:off x="-2" y="-102"/>
            <a:ext cx="12192001" cy="695046"/>
          </a:xfrm>
        </p:spPr>
        <p:txBody>
          <a:bodyPr/>
          <a:lstStyle/>
          <a:p>
            <a:r>
              <a:rPr lang="en-GB" dirty="0"/>
              <a:t>Prolonged cost-of-living pressures have left Members feeling increasingly frustrated and let   down by promises of positive change  </a:t>
            </a:r>
          </a:p>
        </p:txBody>
      </p:sp>
      <p:sp>
        <p:nvSpPr>
          <p:cNvPr id="5" name="Rectangle 4">
            <a:extLst>
              <a:ext uri="{FF2B5EF4-FFF2-40B4-BE49-F238E27FC236}">
                <a16:creationId xmlns:a16="http://schemas.microsoft.com/office/drawing/2014/main" id="{DA5C2866-9078-2A5A-330D-6FDEA36928F4}"/>
              </a:ext>
            </a:extLst>
          </p:cNvPr>
          <p:cNvSpPr/>
          <p:nvPr/>
        </p:nvSpPr>
        <p:spPr>
          <a:xfrm>
            <a:off x="321514" y="4467225"/>
            <a:ext cx="11509703" cy="167592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600"/>
              </a:spcAft>
              <a:buFont typeface="Arial" panose="020B0604020202020204" pitchFamily="34" charset="0"/>
              <a:buChar char="•"/>
            </a:pPr>
            <a:r>
              <a:rPr lang="en-GB" sz="1600" b="1" dirty="0">
                <a:solidFill>
                  <a:schemeClr val="tx1"/>
                </a:solidFill>
              </a:rPr>
              <a:t>Rising fuel prices are a key stress point</a:t>
            </a:r>
            <a:r>
              <a:rPr lang="en-GB" sz="1600" dirty="0">
                <a:solidFill>
                  <a:schemeClr val="tx1"/>
                </a:solidFill>
              </a:rPr>
              <a:t>. For those struggling financially, this is driving acute anxiety about keeping up with bills, potentially needing to cut back their usage or seek support. Those able to absorb an increase feel frustrated that another unfair bill increase is looming, which will hit their quality of life. </a:t>
            </a:r>
          </a:p>
          <a:p>
            <a:pPr marL="285750" indent="-285750">
              <a:spcAft>
                <a:spcPts val="600"/>
              </a:spcAft>
              <a:buFont typeface="Arial" panose="020B0604020202020204" pitchFamily="34" charset="0"/>
              <a:buChar char="•"/>
            </a:pPr>
            <a:r>
              <a:rPr lang="en-GB" sz="1600" b="1" dirty="0">
                <a:solidFill>
                  <a:schemeClr val="tx1"/>
                </a:solidFill>
              </a:rPr>
              <a:t>Many feel resigned to further bill increases stemming from the Iran War</a:t>
            </a:r>
            <a:r>
              <a:rPr lang="en-GB" sz="1600" dirty="0">
                <a:solidFill>
                  <a:schemeClr val="tx1"/>
                </a:solidFill>
              </a:rPr>
              <a:t>, expecting that they will ‘pay what I have to’, even as pressures continue. Those with greater economic security are reluctant to cut back on their energy usage and will look elsewhere to try and make savings next winter.</a:t>
            </a:r>
          </a:p>
        </p:txBody>
      </p:sp>
      <p:sp>
        <p:nvSpPr>
          <p:cNvPr id="6" name="Rectangle 5">
            <a:extLst>
              <a:ext uri="{FF2B5EF4-FFF2-40B4-BE49-F238E27FC236}">
                <a16:creationId xmlns:a16="http://schemas.microsoft.com/office/drawing/2014/main" id="{95FFB110-D1AC-EE3A-DAFD-85615A8163D5}"/>
              </a:ext>
            </a:extLst>
          </p:cNvPr>
          <p:cNvSpPr/>
          <p:nvPr/>
        </p:nvSpPr>
        <p:spPr>
          <a:xfrm>
            <a:off x="321515" y="4072510"/>
            <a:ext cx="11509702" cy="31976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The Iran War is seen as ‘yet another’ crisis impacting the cost of living </a:t>
            </a:r>
          </a:p>
        </p:txBody>
      </p:sp>
      <p:sp>
        <p:nvSpPr>
          <p:cNvPr id="11" name="Rectangle 10">
            <a:extLst>
              <a:ext uri="{FF2B5EF4-FFF2-40B4-BE49-F238E27FC236}">
                <a16:creationId xmlns:a16="http://schemas.microsoft.com/office/drawing/2014/main" id="{6E95A40A-AE9C-464C-367C-3C3E5B6D0271}"/>
              </a:ext>
            </a:extLst>
          </p:cNvPr>
          <p:cNvSpPr/>
          <p:nvPr/>
        </p:nvSpPr>
        <p:spPr>
          <a:xfrm>
            <a:off x="321514" y="1036373"/>
            <a:ext cx="11470436" cy="31976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Members have become more pessimistic since November 2025</a:t>
            </a:r>
          </a:p>
        </p:txBody>
      </p:sp>
      <p:sp>
        <p:nvSpPr>
          <p:cNvPr id="12" name="Rectangle 11">
            <a:extLst>
              <a:ext uri="{FF2B5EF4-FFF2-40B4-BE49-F238E27FC236}">
                <a16:creationId xmlns:a16="http://schemas.microsoft.com/office/drawing/2014/main" id="{51DB07ED-D11E-7FBB-BD70-17F22D09AC60}"/>
              </a:ext>
            </a:extLst>
          </p:cNvPr>
          <p:cNvSpPr/>
          <p:nvPr/>
        </p:nvSpPr>
        <p:spPr>
          <a:xfrm>
            <a:off x="321514" y="1431089"/>
            <a:ext cx="11470436" cy="230516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en-GB" sz="1600">
                <a:solidFill>
                  <a:schemeClr val="tx1"/>
                </a:solidFill>
              </a:rPr>
              <a:t>Due to the cold winter, many Members </a:t>
            </a:r>
            <a:r>
              <a:rPr lang="en-GB" sz="1600" b="1">
                <a:solidFill>
                  <a:schemeClr val="tx1"/>
                </a:solidFill>
              </a:rPr>
              <a:t>continued to use heating </a:t>
            </a:r>
            <a:r>
              <a:rPr lang="en-GB" sz="1600">
                <a:solidFill>
                  <a:schemeClr val="tx1"/>
                </a:solidFill>
              </a:rPr>
              <a:t>to preserve their mental health and maintain their quality of life. A handful made changes over the winter, such as using fewer rooms at home. </a:t>
            </a:r>
          </a:p>
          <a:p>
            <a:pPr marL="285750" indent="-285750">
              <a:spcAft>
                <a:spcPts val="600"/>
              </a:spcAft>
              <a:buFont typeface="Arial" panose="020B0604020202020204" pitchFamily="34" charset="0"/>
              <a:buChar char="•"/>
            </a:pPr>
            <a:r>
              <a:rPr lang="en-GB" sz="1600">
                <a:solidFill>
                  <a:schemeClr val="tx1"/>
                </a:solidFill>
              </a:rPr>
              <a:t>The </a:t>
            </a:r>
            <a:r>
              <a:rPr lang="en-GB" sz="1600" b="1">
                <a:solidFill>
                  <a:schemeClr val="tx1"/>
                </a:solidFill>
              </a:rPr>
              <a:t>cost of living has continued to worsen</a:t>
            </a:r>
            <a:r>
              <a:rPr lang="en-GB" sz="1600">
                <a:solidFill>
                  <a:schemeClr val="tx1"/>
                </a:solidFill>
              </a:rPr>
              <a:t>, with price rises seen as relentless, and unavoidable, reinforcing a shared sense of national decline. Those most impacted are now too stressed to look their smart meter displays.</a:t>
            </a:r>
          </a:p>
          <a:p>
            <a:pPr marL="285750" indent="-285750">
              <a:spcAft>
                <a:spcPts val="600"/>
              </a:spcAft>
              <a:buFont typeface="Arial" panose="020B0604020202020204" pitchFamily="34" charset="0"/>
              <a:buChar char="•"/>
            </a:pPr>
            <a:r>
              <a:rPr lang="en-GB" sz="1600">
                <a:solidFill>
                  <a:schemeClr val="tx1"/>
                </a:solidFill>
              </a:rPr>
              <a:t>Sustained financial pressure is driving fatigue and exasperation with life, which feels increasingly chaotic and difficult to manage. </a:t>
            </a:r>
            <a:r>
              <a:rPr lang="en-GB" sz="1600" b="1">
                <a:solidFill>
                  <a:schemeClr val="tx1"/>
                </a:solidFill>
              </a:rPr>
              <a:t>Few are optimistic </a:t>
            </a:r>
            <a:r>
              <a:rPr lang="en-GB" sz="1600">
                <a:solidFill>
                  <a:schemeClr val="tx1"/>
                </a:solidFill>
              </a:rPr>
              <a:t>that their lives will improve soon.</a:t>
            </a:r>
          </a:p>
          <a:p>
            <a:pPr marL="285750" indent="-285750">
              <a:spcAft>
                <a:spcPts val="600"/>
              </a:spcAft>
              <a:buFont typeface="Arial" panose="020B0604020202020204" pitchFamily="34" charset="0"/>
              <a:buChar char="•"/>
            </a:pPr>
            <a:r>
              <a:rPr lang="en-GB" sz="1600">
                <a:solidFill>
                  <a:schemeClr val="tx1"/>
                </a:solidFill>
              </a:rPr>
              <a:t>This overriding feeling of pessimism is </a:t>
            </a:r>
            <a:r>
              <a:rPr lang="en-GB" sz="1600" b="1">
                <a:solidFill>
                  <a:schemeClr val="tx1"/>
                </a:solidFill>
              </a:rPr>
              <a:t>feeding broader anti-government sentiment*</a:t>
            </a:r>
            <a:r>
              <a:rPr lang="en-GB" sz="1600">
                <a:solidFill>
                  <a:schemeClr val="tx1"/>
                </a:solidFill>
              </a:rPr>
              <a:t>, with a strong desire for the government to ‘get a grip’ and improve living standards. </a:t>
            </a:r>
          </a:p>
        </p:txBody>
      </p:sp>
      <p:sp>
        <p:nvSpPr>
          <p:cNvPr id="3" name="Slide Number Placeholder 3">
            <a:extLst>
              <a:ext uri="{FF2B5EF4-FFF2-40B4-BE49-F238E27FC236}">
                <a16:creationId xmlns:a16="http://schemas.microsoft.com/office/drawing/2014/main" id="{0C779857-210F-06BC-17F1-21E5C58E0775}"/>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11</a:t>
            </a:fld>
            <a:endParaRPr lang="en-GB"/>
          </a:p>
        </p:txBody>
      </p:sp>
      <p:sp>
        <p:nvSpPr>
          <p:cNvPr id="4" name="Rectangle 3">
            <a:extLst>
              <a:ext uri="{FF2B5EF4-FFF2-40B4-BE49-F238E27FC236}">
                <a16:creationId xmlns:a16="http://schemas.microsoft.com/office/drawing/2014/main" id="{A4B22098-396B-4DC6-6290-8FD1BBDAFA23}"/>
              </a:ext>
            </a:extLst>
          </p:cNvPr>
          <p:cNvSpPr/>
          <p:nvPr/>
        </p:nvSpPr>
        <p:spPr>
          <a:xfrm>
            <a:off x="321514" y="6452634"/>
            <a:ext cx="10764819" cy="300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a:solidFill>
                  <a:schemeClr val="tx1"/>
                </a:solidFill>
              </a:rPr>
              <a:t>* For further insights on how anti-government sentiment compares against other energy sector actors, please see the appendix.</a:t>
            </a:r>
          </a:p>
        </p:txBody>
      </p:sp>
    </p:spTree>
    <p:extLst>
      <p:ext uri="{BB962C8B-B14F-4D97-AF65-F5344CB8AC3E}">
        <p14:creationId xmlns:p14="http://schemas.microsoft.com/office/powerpoint/2010/main" val="3201817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657F8-80A4-9095-1BF2-4E4CB6F13209}"/>
            </a:ext>
          </a:extLst>
        </p:cNvPr>
        <p:cNvGrpSpPr/>
        <p:nvPr/>
      </p:nvGrpSpPr>
      <p:grpSpPr>
        <a:xfrm>
          <a:off x="0" y="0"/>
          <a:ext cx="0" cy="0"/>
          <a:chOff x="0" y="0"/>
          <a:chExt cx="0" cy="0"/>
        </a:xfrm>
      </p:grpSpPr>
      <p:sp>
        <p:nvSpPr>
          <p:cNvPr id="38" name="Arrow: Right 37">
            <a:extLst>
              <a:ext uri="{FF2B5EF4-FFF2-40B4-BE49-F238E27FC236}">
                <a16:creationId xmlns:a16="http://schemas.microsoft.com/office/drawing/2014/main" id="{55D311AA-F32C-53FA-0B9F-35A0174821A2}"/>
              </a:ext>
            </a:extLst>
          </p:cNvPr>
          <p:cNvSpPr/>
          <p:nvPr/>
        </p:nvSpPr>
        <p:spPr>
          <a:xfrm>
            <a:off x="2137342" y="4553703"/>
            <a:ext cx="6688797" cy="365700"/>
          </a:xfrm>
          <a:prstGeom prst="rightArrow">
            <a:avLst>
              <a:gd name="adj1" fmla="val 50000"/>
              <a:gd name="adj2" fmla="val 65440"/>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30" name="Arrow: Right 29">
            <a:extLst>
              <a:ext uri="{FF2B5EF4-FFF2-40B4-BE49-F238E27FC236}">
                <a16:creationId xmlns:a16="http://schemas.microsoft.com/office/drawing/2014/main" id="{EEF30926-ABAD-8855-A0EB-7048AA02FDE7}"/>
              </a:ext>
            </a:extLst>
          </p:cNvPr>
          <p:cNvSpPr/>
          <p:nvPr/>
        </p:nvSpPr>
        <p:spPr>
          <a:xfrm>
            <a:off x="2069358" y="3166988"/>
            <a:ext cx="7153278" cy="365700"/>
          </a:xfrm>
          <a:prstGeom prst="rightArrow">
            <a:avLst>
              <a:gd name="adj1" fmla="val 50000"/>
              <a:gd name="adj2" fmla="val 65440"/>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22" name="Arrow: Right 21">
            <a:extLst>
              <a:ext uri="{FF2B5EF4-FFF2-40B4-BE49-F238E27FC236}">
                <a16:creationId xmlns:a16="http://schemas.microsoft.com/office/drawing/2014/main" id="{C3944CC1-0538-6D83-39D2-41F260233844}"/>
              </a:ext>
            </a:extLst>
          </p:cNvPr>
          <p:cNvSpPr/>
          <p:nvPr/>
        </p:nvSpPr>
        <p:spPr>
          <a:xfrm>
            <a:off x="2075946" y="1790099"/>
            <a:ext cx="6688797" cy="365700"/>
          </a:xfrm>
          <a:prstGeom prst="rightArrow">
            <a:avLst>
              <a:gd name="adj1" fmla="val 50000"/>
              <a:gd name="adj2" fmla="val 65440"/>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2" name="Text Placeholder 1">
            <a:extLst>
              <a:ext uri="{FF2B5EF4-FFF2-40B4-BE49-F238E27FC236}">
                <a16:creationId xmlns:a16="http://schemas.microsoft.com/office/drawing/2014/main" id="{EE51A9E6-FCB6-42F9-F537-965D9BEFB3C3}"/>
              </a:ext>
            </a:extLst>
          </p:cNvPr>
          <p:cNvSpPr>
            <a:spLocks noGrp="1"/>
          </p:cNvSpPr>
          <p:nvPr>
            <p:ph type="body" sz="quarter" idx="13"/>
          </p:nvPr>
        </p:nvSpPr>
        <p:spPr/>
        <p:txBody>
          <a:bodyPr/>
          <a:lstStyle/>
          <a:p>
            <a:r>
              <a:rPr lang="en-GB" dirty="0"/>
              <a:t>Members are being more vocal with net zero policy critique than in previous waves</a:t>
            </a:r>
          </a:p>
        </p:txBody>
      </p:sp>
      <p:sp>
        <p:nvSpPr>
          <p:cNvPr id="4" name="Text Placeholder 3">
            <a:extLst>
              <a:ext uri="{FF2B5EF4-FFF2-40B4-BE49-F238E27FC236}">
                <a16:creationId xmlns:a16="http://schemas.microsoft.com/office/drawing/2014/main" id="{3A929E73-41F8-4828-C997-C6CFBA295F6D}"/>
              </a:ext>
            </a:extLst>
          </p:cNvPr>
          <p:cNvSpPr>
            <a:spLocks noGrp="1"/>
          </p:cNvSpPr>
          <p:nvPr>
            <p:ph type="body" sz="quarter" idx="14"/>
          </p:nvPr>
        </p:nvSpPr>
        <p:spPr/>
        <p:txBody>
          <a:bodyPr/>
          <a:lstStyle/>
          <a:p>
            <a:r>
              <a:rPr lang="en-GB"/>
              <a:t>Many say this is because they are focused on more pressing personal priorities and are disillusioned with decision-makers. They feel frustrated with the level of responsibility and potential transition costs placed on individuals.</a:t>
            </a:r>
          </a:p>
        </p:txBody>
      </p:sp>
      <p:grpSp>
        <p:nvGrpSpPr>
          <p:cNvPr id="25" name="Group 24">
            <a:extLst>
              <a:ext uri="{FF2B5EF4-FFF2-40B4-BE49-F238E27FC236}">
                <a16:creationId xmlns:a16="http://schemas.microsoft.com/office/drawing/2014/main" id="{BB34F6DF-091C-DCF6-0A2B-D9FE0F12DD0B}"/>
              </a:ext>
            </a:extLst>
          </p:cNvPr>
          <p:cNvGrpSpPr/>
          <p:nvPr/>
        </p:nvGrpSpPr>
        <p:grpSpPr>
          <a:xfrm>
            <a:off x="9283713" y="2042805"/>
            <a:ext cx="2754821" cy="1956218"/>
            <a:chOff x="9341365" y="2133600"/>
            <a:chExt cx="2754821" cy="1956218"/>
          </a:xfrm>
        </p:grpSpPr>
        <p:sp>
          <p:nvSpPr>
            <p:cNvPr id="35" name="Rectangle 34">
              <a:extLst>
                <a:ext uri="{FF2B5EF4-FFF2-40B4-BE49-F238E27FC236}">
                  <a16:creationId xmlns:a16="http://schemas.microsoft.com/office/drawing/2014/main" id="{04E17673-2B4F-6527-134B-15886C712B33}"/>
                </a:ext>
              </a:extLst>
            </p:cNvPr>
            <p:cNvSpPr/>
            <p:nvPr/>
          </p:nvSpPr>
          <p:spPr>
            <a:xfrm>
              <a:off x="9341365" y="2133600"/>
              <a:ext cx="2754821" cy="162426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9" name="Rectangle 8">
              <a:extLst>
                <a:ext uri="{FF2B5EF4-FFF2-40B4-BE49-F238E27FC236}">
                  <a16:creationId xmlns:a16="http://schemas.microsoft.com/office/drawing/2014/main" id="{55A113C5-9216-49B9-9FAC-E86EE51A02A2}"/>
                </a:ext>
              </a:extLst>
            </p:cNvPr>
            <p:cNvSpPr/>
            <p:nvPr/>
          </p:nvSpPr>
          <p:spPr>
            <a:xfrm>
              <a:off x="9341365" y="3430109"/>
              <a:ext cx="2754821" cy="65970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Frustration with net zero policy</a:t>
              </a:r>
            </a:p>
          </p:txBody>
        </p:sp>
        <p:pic>
          <p:nvPicPr>
            <p:cNvPr id="15" name="Picture 14">
              <a:extLst>
                <a:ext uri="{FF2B5EF4-FFF2-40B4-BE49-F238E27FC236}">
                  <a16:creationId xmlns:a16="http://schemas.microsoft.com/office/drawing/2014/main" id="{81445238-E32B-2607-3B10-921D826A4116}"/>
                </a:ext>
              </a:extLst>
            </p:cNvPr>
            <p:cNvPicPr>
              <a:picLocks noChangeAspect="1"/>
            </p:cNvPicPr>
            <p:nvPr/>
          </p:nvPicPr>
          <p:blipFill>
            <a:blip r:embed="rId2"/>
            <a:stretch>
              <a:fillRect/>
            </a:stretch>
          </p:blipFill>
          <p:spPr>
            <a:xfrm>
              <a:off x="10177192" y="2214397"/>
              <a:ext cx="1161440" cy="1161440"/>
            </a:xfrm>
            <a:prstGeom prst="rect">
              <a:avLst/>
            </a:prstGeom>
          </p:spPr>
        </p:pic>
      </p:grpSp>
      <p:sp>
        <p:nvSpPr>
          <p:cNvPr id="16" name="Rectangle 15">
            <a:extLst>
              <a:ext uri="{FF2B5EF4-FFF2-40B4-BE49-F238E27FC236}">
                <a16:creationId xmlns:a16="http://schemas.microsoft.com/office/drawing/2014/main" id="{EA8086FC-E39A-A8CA-A75F-71EEF728D118}"/>
              </a:ext>
            </a:extLst>
          </p:cNvPr>
          <p:cNvSpPr/>
          <p:nvPr/>
        </p:nvSpPr>
        <p:spPr>
          <a:xfrm>
            <a:off x="228863" y="1719409"/>
            <a:ext cx="2103496" cy="512655"/>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Financial pressures</a:t>
            </a:r>
          </a:p>
        </p:txBody>
      </p:sp>
      <p:sp>
        <p:nvSpPr>
          <p:cNvPr id="17" name="Rectangle 16">
            <a:extLst>
              <a:ext uri="{FF2B5EF4-FFF2-40B4-BE49-F238E27FC236}">
                <a16:creationId xmlns:a16="http://schemas.microsoft.com/office/drawing/2014/main" id="{784995CA-3E45-51E0-9B60-77A82FD7BAF9}"/>
              </a:ext>
            </a:extLst>
          </p:cNvPr>
          <p:cNvSpPr/>
          <p:nvPr/>
        </p:nvSpPr>
        <p:spPr>
          <a:xfrm>
            <a:off x="5652585" y="1511605"/>
            <a:ext cx="3105570" cy="844582"/>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bg1"/>
                </a:solidFill>
              </a:rPr>
              <a:t>Green agenda seen to exacerbate cost of living</a:t>
            </a:r>
            <a:endParaRPr lang="en-US">
              <a:solidFill>
                <a:schemeClr val="bg1"/>
              </a:solidFill>
            </a:endParaRPr>
          </a:p>
        </p:txBody>
      </p:sp>
      <p:sp>
        <p:nvSpPr>
          <p:cNvPr id="18" name="Rectangle 17">
            <a:extLst>
              <a:ext uri="{FF2B5EF4-FFF2-40B4-BE49-F238E27FC236}">
                <a16:creationId xmlns:a16="http://schemas.microsoft.com/office/drawing/2014/main" id="{283B64FD-1726-D2F7-3554-59AB9AE9D8D7}"/>
              </a:ext>
            </a:extLst>
          </p:cNvPr>
          <p:cNvSpPr/>
          <p:nvPr/>
        </p:nvSpPr>
        <p:spPr>
          <a:xfrm>
            <a:off x="222275" y="3069340"/>
            <a:ext cx="2103496" cy="512655"/>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bg1"/>
                </a:solidFill>
              </a:rPr>
              <a:t>Fairness of climate responsibility</a:t>
            </a:r>
          </a:p>
        </p:txBody>
      </p:sp>
      <p:sp>
        <p:nvSpPr>
          <p:cNvPr id="20" name="Rectangle 19">
            <a:extLst>
              <a:ext uri="{FF2B5EF4-FFF2-40B4-BE49-F238E27FC236}">
                <a16:creationId xmlns:a16="http://schemas.microsoft.com/office/drawing/2014/main" id="{1B1A4416-4AB7-02A5-E5B9-9A37CFB1C32D}"/>
              </a:ext>
            </a:extLst>
          </p:cNvPr>
          <p:cNvSpPr/>
          <p:nvPr/>
        </p:nvSpPr>
        <p:spPr>
          <a:xfrm>
            <a:off x="283336" y="4406748"/>
            <a:ext cx="2103496" cy="512655"/>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Institutional mistrust</a:t>
            </a:r>
          </a:p>
        </p:txBody>
      </p:sp>
      <p:sp>
        <p:nvSpPr>
          <p:cNvPr id="21" name="Rectangle 20">
            <a:extLst>
              <a:ext uri="{FF2B5EF4-FFF2-40B4-BE49-F238E27FC236}">
                <a16:creationId xmlns:a16="http://schemas.microsoft.com/office/drawing/2014/main" id="{6427D0AC-B4A0-8BEC-9912-0D853D86A899}"/>
              </a:ext>
            </a:extLst>
          </p:cNvPr>
          <p:cNvSpPr/>
          <p:nvPr/>
        </p:nvSpPr>
        <p:spPr>
          <a:xfrm>
            <a:off x="2761220" y="1524846"/>
            <a:ext cx="2546983" cy="85808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bg1"/>
                </a:solidFill>
              </a:rPr>
              <a:t>Low headspace for environmental issues</a:t>
            </a:r>
            <a:endParaRPr lang="en-US">
              <a:solidFill>
                <a:schemeClr val="bg1"/>
              </a:solidFill>
            </a:endParaRPr>
          </a:p>
        </p:txBody>
      </p:sp>
      <p:sp>
        <p:nvSpPr>
          <p:cNvPr id="23" name="Rectangle 22">
            <a:extLst>
              <a:ext uri="{FF2B5EF4-FFF2-40B4-BE49-F238E27FC236}">
                <a16:creationId xmlns:a16="http://schemas.microsoft.com/office/drawing/2014/main" id="{32C0C77C-200C-7C0A-0CF9-1144ABCF295B}"/>
              </a:ext>
            </a:extLst>
          </p:cNvPr>
          <p:cNvSpPr/>
          <p:nvPr/>
        </p:nvSpPr>
        <p:spPr>
          <a:xfrm>
            <a:off x="2750090" y="2865687"/>
            <a:ext cx="2546983" cy="83871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Environmental issues matter, but individual actions feel pointless </a:t>
            </a:r>
          </a:p>
        </p:txBody>
      </p:sp>
      <p:sp>
        <p:nvSpPr>
          <p:cNvPr id="24" name="Rectangle 23">
            <a:extLst>
              <a:ext uri="{FF2B5EF4-FFF2-40B4-BE49-F238E27FC236}">
                <a16:creationId xmlns:a16="http://schemas.microsoft.com/office/drawing/2014/main" id="{205C4729-6CCF-E370-0F11-B0038CFDD2CF}"/>
              </a:ext>
            </a:extLst>
          </p:cNvPr>
          <p:cNvSpPr/>
          <p:nvPr/>
        </p:nvSpPr>
        <p:spPr>
          <a:xfrm>
            <a:off x="5672055" y="2847232"/>
            <a:ext cx="3086100" cy="838710"/>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Frustration with actions of other countries / large corporations</a:t>
            </a:r>
          </a:p>
        </p:txBody>
      </p:sp>
      <p:sp>
        <p:nvSpPr>
          <p:cNvPr id="26" name="Rectangle 25">
            <a:extLst>
              <a:ext uri="{FF2B5EF4-FFF2-40B4-BE49-F238E27FC236}">
                <a16:creationId xmlns:a16="http://schemas.microsoft.com/office/drawing/2014/main" id="{EC0E8AA6-F953-C8F1-0DCC-1A6CFC9AE8CE}"/>
              </a:ext>
            </a:extLst>
          </p:cNvPr>
          <p:cNvSpPr/>
          <p:nvPr/>
        </p:nvSpPr>
        <p:spPr>
          <a:xfrm>
            <a:off x="2809235" y="4287795"/>
            <a:ext cx="2531153" cy="8387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Perception of broken promises by government</a:t>
            </a:r>
          </a:p>
        </p:txBody>
      </p:sp>
      <p:sp>
        <p:nvSpPr>
          <p:cNvPr id="28" name="Rectangle 27">
            <a:extLst>
              <a:ext uri="{FF2B5EF4-FFF2-40B4-BE49-F238E27FC236}">
                <a16:creationId xmlns:a16="http://schemas.microsoft.com/office/drawing/2014/main" id="{B1B8F9B9-7657-97E0-F98E-EB0A558D562C}"/>
              </a:ext>
            </a:extLst>
          </p:cNvPr>
          <p:cNvSpPr/>
          <p:nvPr/>
        </p:nvSpPr>
        <p:spPr>
          <a:xfrm>
            <a:off x="5740039" y="4287795"/>
            <a:ext cx="3086100" cy="838710"/>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More likely to subscribe to climate misinformation</a:t>
            </a:r>
          </a:p>
        </p:txBody>
      </p:sp>
      <p:pic>
        <p:nvPicPr>
          <p:cNvPr id="33" name="Picture 32">
            <a:extLst>
              <a:ext uri="{FF2B5EF4-FFF2-40B4-BE49-F238E27FC236}">
                <a16:creationId xmlns:a16="http://schemas.microsoft.com/office/drawing/2014/main" id="{B7EF1B8A-090E-8E1C-BC31-61451A4C7C7C}"/>
              </a:ext>
            </a:extLst>
          </p:cNvPr>
          <p:cNvPicPr>
            <a:picLocks noChangeAspect="1"/>
          </p:cNvPicPr>
          <p:nvPr/>
        </p:nvPicPr>
        <p:blipFill>
          <a:blip r:embed="rId3"/>
          <a:stretch>
            <a:fillRect/>
          </a:stretch>
        </p:blipFill>
        <p:spPr>
          <a:xfrm>
            <a:off x="1045244" y="3697189"/>
            <a:ext cx="671319" cy="671319"/>
          </a:xfrm>
          <a:prstGeom prst="rect">
            <a:avLst/>
          </a:prstGeom>
        </p:spPr>
      </p:pic>
      <p:pic>
        <p:nvPicPr>
          <p:cNvPr id="5" name="Picture 4">
            <a:extLst>
              <a:ext uri="{FF2B5EF4-FFF2-40B4-BE49-F238E27FC236}">
                <a16:creationId xmlns:a16="http://schemas.microsoft.com/office/drawing/2014/main" id="{358D71A0-E890-2EC0-78DE-45CC2EA8BA37}"/>
              </a:ext>
            </a:extLst>
          </p:cNvPr>
          <p:cNvPicPr>
            <a:picLocks noChangeAspect="1"/>
          </p:cNvPicPr>
          <p:nvPr/>
        </p:nvPicPr>
        <p:blipFill>
          <a:blip r:embed="rId4"/>
          <a:stretch>
            <a:fillRect/>
          </a:stretch>
        </p:blipFill>
        <p:spPr>
          <a:xfrm>
            <a:off x="938195" y="2382932"/>
            <a:ext cx="657809" cy="657809"/>
          </a:xfrm>
          <a:prstGeom prst="rect">
            <a:avLst/>
          </a:prstGeom>
        </p:spPr>
      </p:pic>
      <p:pic>
        <p:nvPicPr>
          <p:cNvPr id="7" name="Picture 6">
            <a:extLst>
              <a:ext uri="{FF2B5EF4-FFF2-40B4-BE49-F238E27FC236}">
                <a16:creationId xmlns:a16="http://schemas.microsoft.com/office/drawing/2014/main" id="{62DEBE45-1169-DCBE-FD08-8A1FAE694D70}"/>
              </a:ext>
            </a:extLst>
          </p:cNvPr>
          <p:cNvPicPr>
            <a:picLocks noChangeAspect="1"/>
          </p:cNvPicPr>
          <p:nvPr/>
        </p:nvPicPr>
        <p:blipFill>
          <a:blip r:embed="rId5"/>
          <a:stretch>
            <a:fillRect/>
          </a:stretch>
        </p:blipFill>
        <p:spPr>
          <a:xfrm>
            <a:off x="974675" y="1120757"/>
            <a:ext cx="623165" cy="623165"/>
          </a:xfrm>
          <a:prstGeom prst="rect">
            <a:avLst/>
          </a:prstGeom>
        </p:spPr>
      </p:pic>
      <p:sp>
        <p:nvSpPr>
          <p:cNvPr id="3" name="Slide Number Placeholder 3">
            <a:extLst>
              <a:ext uri="{FF2B5EF4-FFF2-40B4-BE49-F238E27FC236}">
                <a16:creationId xmlns:a16="http://schemas.microsoft.com/office/drawing/2014/main" id="{A9B9F7DD-6DD2-DB05-195E-303A53FBFBD8}"/>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12</a:t>
            </a:fld>
            <a:endParaRPr lang="en-GB"/>
          </a:p>
        </p:txBody>
      </p:sp>
      <p:sp>
        <p:nvSpPr>
          <p:cNvPr id="12" name="Rectangle 11">
            <a:extLst>
              <a:ext uri="{FF2B5EF4-FFF2-40B4-BE49-F238E27FC236}">
                <a16:creationId xmlns:a16="http://schemas.microsoft.com/office/drawing/2014/main" id="{35326320-302F-2A0A-1CE7-847A1F5F8E6C}"/>
              </a:ext>
            </a:extLst>
          </p:cNvPr>
          <p:cNvSpPr/>
          <p:nvPr/>
        </p:nvSpPr>
        <p:spPr>
          <a:xfrm>
            <a:off x="228863" y="5781360"/>
            <a:ext cx="7814570" cy="7508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rPr>
              <a:t>When personal financial circumstances combine with varying levels of trust, patterns emerge in members’ responses, forming four distinct attitudinal segments on net zero. These segments help explain views on the issue…</a:t>
            </a:r>
          </a:p>
        </p:txBody>
      </p:sp>
      <p:sp>
        <p:nvSpPr>
          <p:cNvPr id="19" name="TextBox 18">
            <a:extLst>
              <a:ext uri="{FF2B5EF4-FFF2-40B4-BE49-F238E27FC236}">
                <a16:creationId xmlns:a16="http://schemas.microsoft.com/office/drawing/2014/main" id="{C1AE5B4C-2707-C371-6315-FC7687019752}"/>
              </a:ext>
            </a:extLst>
          </p:cNvPr>
          <p:cNvSpPr txBox="1"/>
          <p:nvPr/>
        </p:nvSpPr>
        <p:spPr>
          <a:xfrm>
            <a:off x="9291239" y="4700372"/>
            <a:ext cx="2747295" cy="2035180"/>
          </a:xfrm>
          <a:prstGeom prst="rect">
            <a:avLst/>
          </a:prstGeom>
          <a:solidFill>
            <a:schemeClr val="bg1"/>
          </a:solidFill>
          <a:ln w="38100">
            <a:solidFill>
              <a:srgbClr val="4BACC6"/>
            </a:solidFill>
            <a:prstDash val="sysDash"/>
          </a:ln>
        </p:spPr>
        <p:txBody>
          <a:bodyPr wrap="square" anchor="ctr">
            <a:noAutofit/>
          </a:bodyPr>
          <a:lstStyle/>
          <a:p>
            <a:pPr>
              <a:spcAft>
                <a:spcPts val="600"/>
              </a:spcAft>
            </a:pPr>
            <a:r>
              <a:rPr lang="en-GB" sz="1400" b="1" dirty="0">
                <a:solidFill>
                  <a:schemeClr val="tx2">
                    <a:lumMod val="50000"/>
                  </a:schemeClr>
                </a:solidFill>
              </a:rPr>
              <a:t>Inclusive Panel insight: </a:t>
            </a:r>
          </a:p>
          <a:p>
            <a:pPr>
              <a:spcAft>
                <a:spcPts val="600"/>
              </a:spcAft>
            </a:pPr>
            <a:r>
              <a:rPr lang="en-GB" sz="1400" dirty="0">
                <a:solidFill>
                  <a:schemeClr val="tx2">
                    <a:lumMod val="50000"/>
                  </a:schemeClr>
                </a:solidFill>
              </a:rPr>
              <a:t>This disillusionment with net zero and government is expressed less often among the Inclusive Panel (though the smaller sample size and absence of the group dynamic should be considered).</a:t>
            </a:r>
            <a:endParaRPr lang="en-US" sz="1400" dirty="0">
              <a:solidFill>
                <a:schemeClr val="tx2">
                  <a:lumMod val="50000"/>
                </a:schemeClr>
              </a:solidFill>
            </a:endParaRPr>
          </a:p>
        </p:txBody>
      </p:sp>
      <p:sp>
        <p:nvSpPr>
          <p:cNvPr id="27" name="Arrow: Down 26">
            <a:extLst>
              <a:ext uri="{FF2B5EF4-FFF2-40B4-BE49-F238E27FC236}">
                <a16:creationId xmlns:a16="http://schemas.microsoft.com/office/drawing/2014/main" id="{B02F6B49-DB9C-484D-1683-367C337060E2}"/>
              </a:ext>
            </a:extLst>
          </p:cNvPr>
          <p:cNvSpPr/>
          <p:nvPr/>
        </p:nvSpPr>
        <p:spPr>
          <a:xfrm rot="13454673">
            <a:off x="8736476" y="3947626"/>
            <a:ext cx="464481" cy="952133"/>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29" name="Arrow: Down 28">
            <a:extLst>
              <a:ext uri="{FF2B5EF4-FFF2-40B4-BE49-F238E27FC236}">
                <a16:creationId xmlns:a16="http://schemas.microsoft.com/office/drawing/2014/main" id="{432A153F-7C13-474B-23C3-8D881DB8685A}"/>
              </a:ext>
            </a:extLst>
          </p:cNvPr>
          <p:cNvSpPr/>
          <p:nvPr/>
        </p:nvSpPr>
        <p:spPr>
          <a:xfrm rot="18455221">
            <a:off x="8719634" y="1723831"/>
            <a:ext cx="464481" cy="697765"/>
          </a:xfrm>
          <a:prstGeom prst="downArrow">
            <a:avLst/>
          </a:prstGeom>
          <a:solidFill>
            <a:srgbClr val="2159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Tree>
    <p:extLst>
      <p:ext uri="{BB962C8B-B14F-4D97-AF65-F5344CB8AC3E}">
        <p14:creationId xmlns:p14="http://schemas.microsoft.com/office/powerpoint/2010/main" val="4143016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347F24-91E2-536B-E8D1-2834E54B00B7}"/>
              </a:ext>
            </a:extLst>
          </p:cNvPr>
          <p:cNvSpPr/>
          <p:nvPr/>
        </p:nvSpPr>
        <p:spPr>
          <a:xfrm>
            <a:off x="10467975" y="5829300"/>
            <a:ext cx="1737798" cy="1028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2" name="Text Placeholder 1">
            <a:extLst>
              <a:ext uri="{FF2B5EF4-FFF2-40B4-BE49-F238E27FC236}">
                <a16:creationId xmlns:a16="http://schemas.microsoft.com/office/drawing/2014/main" id="{AF6457DE-F1E4-0C87-0987-8D74ADE19F94}"/>
              </a:ext>
            </a:extLst>
          </p:cNvPr>
          <p:cNvSpPr>
            <a:spLocks noGrp="1"/>
          </p:cNvSpPr>
          <p:nvPr>
            <p:ph type="body" sz="quarter" idx="13"/>
          </p:nvPr>
        </p:nvSpPr>
        <p:spPr/>
        <p:txBody>
          <a:bodyPr/>
          <a:lstStyle/>
          <a:p>
            <a:r>
              <a:rPr lang="en-GB"/>
              <a:t>Support for net zero is heavily influenced by economic security and trust in institutions </a:t>
            </a:r>
          </a:p>
        </p:txBody>
      </p:sp>
      <p:sp>
        <p:nvSpPr>
          <p:cNvPr id="8" name="TextBox 7">
            <a:extLst>
              <a:ext uri="{FF2B5EF4-FFF2-40B4-BE49-F238E27FC236}">
                <a16:creationId xmlns:a16="http://schemas.microsoft.com/office/drawing/2014/main" id="{4814222C-DF69-4CAC-394B-60988EA84DA8}"/>
              </a:ext>
            </a:extLst>
          </p:cNvPr>
          <p:cNvSpPr txBox="1"/>
          <p:nvPr/>
        </p:nvSpPr>
        <p:spPr>
          <a:xfrm>
            <a:off x="6331684" y="1078014"/>
            <a:ext cx="5772531" cy="2477601"/>
          </a:xfrm>
          <a:prstGeom prst="rect">
            <a:avLst/>
          </a:prstGeom>
          <a:solidFill>
            <a:schemeClr val="accent2"/>
          </a:solidFill>
          <a:ln w="28575">
            <a:noFill/>
          </a:ln>
        </p:spPr>
        <p:txBody>
          <a:bodyPr wrap="square" rtlCol="0">
            <a:spAutoFit/>
          </a:bodyPr>
          <a:lstStyle/>
          <a:p>
            <a:pPr algn="ctr" fontAlgn="base">
              <a:spcAft>
                <a:spcPts val="600"/>
              </a:spcAft>
            </a:pPr>
            <a:r>
              <a:rPr lang="en-GB" sz="1500" b="1">
                <a:solidFill>
                  <a:schemeClr val="bg1"/>
                </a:solidFill>
              </a:rPr>
              <a:t>Engaged and stable</a:t>
            </a:r>
          </a:p>
          <a:p>
            <a:pPr marL="285750" indent="-285750" fontAlgn="base">
              <a:spcAft>
                <a:spcPts val="600"/>
              </a:spcAft>
              <a:buFont typeface="Arial" panose="020B0604020202020204" pitchFamily="34" charset="0"/>
              <a:buChar char="•"/>
            </a:pPr>
            <a:r>
              <a:rPr lang="en-GB" sz="1500">
                <a:solidFill>
                  <a:schemeClr val="bg1"/>
                </a:solidFill>
              </a:rPr>
              <a:t>Financially secure and able to absorb costs tied to climate-conscious behaviour change.</a:t>
            </a:r>
          </a:p>
          <a:p>
            <a:pPr marL="285750" indent="-285750" fontAlgn="base">
              <a:spcAft>
                <a:spcPts val="600"/>
              </a:spcAft>
              <a:buFont typeface="Arial" panose="020B0604020202020204" pitchFamily="34" charset="0"/>
              <a:buChar char="•"/>
            </a:pPr>
            <a:r>
              <a:rPr lang="en-GB" sz="1500">
                <a:solidFill>
                  <a:schemeClr val="bg1"/>
                </a:solidFill>
              </a:rPr>
              <a:t>Higher trust in institutions, and the most aligned with net zero policies. </a:t>
            </a:r>
          </a:p>
          <a:p>
            <a:pPr marL="285750" indent="-285750" fontAlgn="base">
              <a:spcAft>
                <a:spcPts val="600"/>
              </a:spcAft>
              <a:buFont typeface="Arial" panose="020B0604020202020204" pitchFamily="34" charset="0"/>
              <a:buChar char="•"/>
            </a:pPr>
            <a:r>
              <a:rPr lang="en-GB" sz="1500">
                <a:solidFill>
                  <a:schemeClr val="bg1"/>
                </a:solidFill>
              </a:rPr>
              <a:t>See environmental action as necessary and urgent. Want it to be a higher priority for government. </a:t>
            </a:r>
          </a:p>
          <a:p>
            <a:pPr marL="285750" indent="-285750" fontAlgn="base">
              <a:spcAft>
                <a:spcPts val="600"/>
              </a:spcAft>
              <a:buFont typeface="Arial" panose="020B0604020202020204" pitchFamily="34" charset="0"/>
              <a:buChar char="•"/>
            </a:pPr>
            <a:r>
              <a:rPr lang="en-GB" sz="1500">
                <a:solidFill>
                  <a:schemeClr val="bg1"/>
                </a:solidFill>
              </a:rPr>
              <a:t>Willing to make sacrifices and pay a premium to support transition to net zero. </a:t>
            </a:r>
          </a:p>
        </p:txBody>
      </p:sp>
      <p:sp>
        <p:nvSpPr>
          <p:cNvPr id="9" name="TextBox 8">
            <a:extLst>
              <a:ext uri="{FF2B5EF4-FFF2-40B4-BE49-F238E27FC236}">
                <a16:creationId xmlns:a16="http://schemas.microsoft.com/office/drawing/2014/main" id="{D058FAFB-A503-B6A5-5581-7F47ACD42DDF}"/>
              </a:ext>
            </a:extLst>
          </p:cNvPr>
          <p:cNvSpPr txBox="1"/>
          <p:nvPr/>
        </p:nvSpPr>
        <p:spPr>
          <a:xfrm>
            <a:off x="87785" y="1078014"/>
            <a:ext cx="5772530" cy="2477601"/>
          </a:xfrm>
          <a:prstGeom prst="rect">
            <a:avLst/>
          </a:prstGeom>
          <a:solidFill>
            <a:schemeClr val="accent2">
              <a:lumMod val="20000"/>
              <a:lumOff val="80000"/>
            </a:schemeClr>
          </a:solidFill>
          <a:ln w="28575">
            <a:noFill/>
          </a:ln>
        </p:spPr>
        <p:txBody>
          <a:bodyPr wrap="square" rtlCol="0">
            <a:spAutoFit/>
          </a:bodyPr>
          <a:lstStyle/>
          <a:p>
            <a:pPr algn="ctr" fontAlgn="base">
              <a:spcAft>
                <a:spcPts val="600"/>
              </a:spcAft>
            </a:pPr>
            <a:r>
              <a:rPr lang="en-GB" sz="1500" b="1"/>
              <a:t>Pressured but eco-conscious</a:t>
            </a:r>
          </a:p>
          <a:p>
            <a:pPr marL="285750" indent="-285750" fontAlgn="base">
              <a:spcAft>
                <a:spcPts val="600"/>
              </a:spcAft>
              <a:buFont typeface="Arial" panose="020B0604020202020204" pitchFamily="34" charset="0"/>
              <a:buChar char="•"/>
            </a:pPr>
            <a:r>
              <a:rPr lang="en-GB" sz="1500"/>
              <a:t>Feel unable to absorb extra costs to change their behaviour but would like to.</a:t>
            </a:r>
          </a:p>
          <a:p>
            <a:pPr marL="285750" indent="-285750" fontAlgn="base">
              <a:spcAft>
                <a:spcPts val="600"/>
              </a:spcAft>
              <a:buFont typeface="Arial" panose="020B0604020202020204" pitchFamily="34" charset="0"/>
              <a:buChar char="•"/>
            </a:pPr>
            <a:r>
              <a:rPr lang="en-GB" sz="1500"/>
              <a:t>Believe action is needed, but “can’t afford for it to be me”.</a:t>
            </a:r>
          </a:p>
          <a:p>
            <a:pPr marL="285750" indent="-285750" fontAlgn="base">
              <a:spcAft>
                <a:spcPts val="600"/>
              </a:spcAft>
              <a:buFont typeface="Arial" panose="020B0604020202020204" pitchFamily="34" charset="0"/>
              <a:buChar char="•"/>
            </a:pPr>
            <a:r>
              <a:rPr lang="en-GB" sz="1500"/>
              <a:t>Expect government and industry to take responsibility for delivering net zero.</a:t>
            </a:r>
          </a:p>
          <a:p>
            <a:pPr marL="285750" indent="-285750" fontAlgn="base">
              <a:spcAft>
                <a:spcPts val="600"/>
              </a:spcAft>
              <a:buFont typeface="Arial" panose="020B0604020202020204" pitchFamily="34" charset="0"/>
              <a:buChar char="•"/>
            </a:pPr>
            <a:r>
              <a:rPr lang="en-GB" sz="1500"/>
              <a:t>‘Who pays’ is critical - they want a fair approach to net zero. </a:t>
            </a:r>
          </a:p>
        </p:txBody>
      </p:sp>
      <p:sp>
        <p:nvSpPr>
          <p:cNvPr id="10" name="TextBox 9">
            <a:extLst>
              <a:ext uri="{FF2B5EF4-FFF2-40B4-BE49-F238E27FC236}">
                <a16:creationId xmlns:a16="http://schemas.microsoft.com/office/drawing/2014/main" id="{8B20328D-735C-6DFF-06E8-D6252A7A5BDE}"/>
              </a:ext>
            </a:extLst>
          </p:cNvPr>
          <p:cNvSpPr txBox="1"/>
          <p:nvPr/>
        </p:nvSpPr>
        <p:spPr>
          <a:xfrm>
            <a:off x="6331685" y="3917093"/>
            <a:ext cx="5784114" cy="2483708"/>
          </a:xfrm>
          <a:prstGeom prst="rect">
            <a:avLst/>
          </a:prstGeom>
          <a:solidFill>
            <a:schemeClr val="accent4"/>
          </a:solidFill>
          <a:ln w="28575">
            <a:noFill/>
          </a:ln>
        </p:spPr>
        <p:txBody>
          <a:bodyPr wrap="square" rtlCol="0">
            <a:noAutofit/>
          </a:bodyPr>
          <a:lstStyle/>
          <a:p>
            <a:pPr algn="ctr" fontAlgn="base">
              <a:spcAft>
                <a:spcPts val="600"/>
              </a:spcAft>
            </a:pPr>
            <a:r>
              <a:rPr lang="en-GB" sz="1500" b="1" dirty="0">
                <a:solidFill>
                  <a:schemeClr val="bg1"/>
                </a:solidFill>
              </a:rPr>
              <a:t>Comfortable but cynical</a:t>
            </a:r>
          </a:p>
          <a:p>
            <a:pPr marL="285750" indent="-285750" fontAlgn="base">
              <a:spcAft>
                <a:spcPts val="600"/>
              </a:spcAft>
              <a:buFont typeface="Arial" panose="020B0604020202020204" pitchFamily="34" charset="0"/>
              <a:buChar char="•"/>
            </a:pPr>
            <a:r>
              <a:rPr lang="en-GB" sz="1500" dirty="0">
                <a:solidFill>
                  <a:schemeClr val="bg1"/>
                </a:solidFill>
              </a:rPr>
              <a:t>Question legitimacy of green agenda but can absorb costs. Opposition driven by principles rather than affordability.</a:t>
            </a:r>
          </a:p>
          <a:p>
            <a:pPr marL="285750" indent="-285750" fontAlgn="base">
              <a:spcAft>
                <a:spcPts val="600"/>
              </a:spcAft>
              <a:buFont typeface="Arial" panose="020B0604020202020204" pitchFamily="34" charset="0"/>
              <a:buChar char="•"/>
            </a:pPr>
            <a:r>
              <a:rPr lang="en-GB" sz="1500" dirty="0">
                <a:solidFill>
                  <a:schemeClr val="bg1"/>
                </a:solidFill>
              </a:rPr>
              <a:t>Not anti-environment, but critical of how policy is delivered. Sceptical of measures e.g. carbon capture.</a:t>
            </a:r>
          </a:p>
          <a:p>
            <a:pPr marL="285750" indent="-285750" fontAlgn="base">
              <a:spcAft>
                <a:spcPts val="600"/>
              </a:spcAft>
              <a:buFont typeface="Arial" panose="020B0604020202020204" pitchFamily="34" charset="0"/>
              <a:buChar char="•"/>
            </a:pPr>
            <a:r>
              <a:rPr lang="en-GB" sz="1500" dirty="0">
                <a:solidFill>
                  <a:schemeClr val="bg1"/>
                </a:solidFill>
              </a:rPr>
              <a:t>Concern that government and institutions are exploiting net zero and do not have best interests of climate at heart.</a:t>
            </a:r>
          </a:p>
        </p:txBody>
      </p:sp>
      <p:sp>
        <p:nvSpPr>
          <p:cNvPr id="11" name="TextBox 10">
            <a:extLst>
              <a:ext uri="{FF2B5EF4-FFF2-40B4-BE49-F238E27FC236}">
                <a16:creationId xmlns:a16="http://schemas.microsoft.com/office/drawing/2014/main" id="{909C2147-B2ED-EADC-B0FE-4B94D3197BB5}"/>
              </a:ext>
            </a:extLst>
          </p:cNvPr>
          <p:cNvSpPr txBox="1"/>
          <p:nvPr/>
        </p:nvSpPr>
        <p:spPr>
          <a:xfrm>
            <a:off x="87784" y="3921481"/>
            <a:ext cx="5772530" cy="2483708"/>
          </a:xfrm>
          <a:prstGeom prst="rect">
            <a:avLst/>
          </a:prstGeom>
          <a:solidFill>
            <a:schemeClr val="accent4">
              <a:lumMod val="20000"/>
              <a:lumOff val="80000"/>
            </a:schemeClr>
          </a:solidFill>
          <a:ln w="28575">
            <a:noFill/>
          </a:ln>
        </p:spPr>
        <p:txBody>
          <a:bodyPr wrap="square" rtlCol="0">
            <a:noAutofit/>
          </a:bodyPr>
          <a:lstStyle/>
          <a:p>
            <a:pPr algn="ctr" fontAlgn="base">
              <a:spcAft>
                <a:spcPts val="600"/>
              </a:spcAft>
            </a:pPr>
            <a:r>
              <a:rPr lang="en-GB" sz="1500" b="1" dirty="0"/>
              <a:t>Struggling and disillusioned</a:t>
            </a:r>
          </a:p>
          <a:p>
            <a:pPr marL="285750" indent="-285750" fontAlgn="base">
              <a:spcAft>
                <a:spcPts val="600"/>
              </a:spcAft>
              <a:buFont typeface="Arial" panose="020B0604020202020204" pitchFamily="34" charset="0"/>
              <a:buChar char="•"/>
            </a:pPr>
            <a:r>
              <a:rPr lang="en-GB" sz="1500" dirty="0"/>
              <a:t>Highly cost sensitive. Focused on getting by in life.</a:t>
            </a:r>
          </a:p>
          <a:p>
            <a:pPr marL="285750" indent="-285750" fontAlgn="base">
              <a:spcAft>
                <a:spcPts val="600"/>
              </a:spcAft>
              <a:buFont typeface="Arial" panose="020B0604020202020204" pitchFamily="34" charset="0"/>
              <a:buChar char="•"/>
            </a:pPr>
            <a:r>
              <a:rPr lang="en-GB" sz="1500" dirty="0"/>
              <a:t>Strong anti-govt / corporate sentiment, as system is seen as rigged. Concerned about net zero putting burden onto ‘working people’.</a:t>
            </a:r>
          </a:p>
          <a:p>
            <a:pPr marL="285750" indent="-285750" fontAlgn="base">
              <a:spcAft>
                <a:spcPts val="600"/>
              </a:spcAft>
              <a:buFont typeface="Arial" panose="020B0604020202020204" pitchFamily="34" charset="0"/>
              <a:buChar char="•"/>
            </a:pPr>
            <a:r>
              <a:rPr lang="en-GB" sz="1500" dirty="0"/>
              <a:t>Care about local environment (e.g. nature, pollution) but not net zero.</a:t>
            </a:r>
          </a:p>
          <a:p>
            <a:pPr marL="285750" indent="-285750" fontAlgn="base">
              <a:spcAft>
                <a:spcPts val="600"/>
              </a:spcAft>
              <a:buFont typeface="Arial" panose="020B0604020202020204" pitchFamily="34" charset="0"/>
              <a:buChar char="•"/>
            </a:pPr>
            <a:r>
              <a:rPr lang="en-GB" sz="1500" dirty="0"/>
              <a:t>Concern rooted in distrust and resentment with UK government and energy companies.</a:t>
            </a:r>
          </a:p>
        </p:txBody>
      </p:sp>
      <p:sp>
        <p:nvSpPr>
          <p:cNvPr id="3" name="Arrow: Left-Right 2">
            <a:extLst>
              <a:ext uri="{FF2B5EF4-FFF2-40B4-BE49-F238E27FC236}">
                <a16:creationId xmlns:a16="http://schemas.microsoft.com/office/drawing/2014/main" id="{B17F5D37-3F88-6F35-56A0-296B0FD763F8}"/>
              </a:ext>
            </a:extLst>
          </p:cNvPr>
          <p:cNvSpPr/>
          <p:nvPr/>
        </p:nvSpPr>
        <p:spPr>
          <a:xfrm>
            <a:off x="2085480" y="3482339"/>
            <a:ext cx="8156448" cy="505853"/>
          </a:xfrm>
          <a:prstGeom prst="lef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500" b="1">
                <a:solidFill>
                  <a:schemeClr val="bg1"/>
                </a:solidFill>
              </a:rPr>
              <a:t>Economic insecurity                                              Economic security</a:t>
            </a:r>
          </a:p>
        </p:txBody>
      </p:sp>
      <p:sp>
        <p:nvSpPr>
          <p:cNvPr id="7" name="Arrow: Left-Right 6">
            <a:extLst>
              <a:ext uri="{FF2B5EF4-FFF2-40B4-BE49-F238E27FC236}">
                <a16:creationId xmlns:a16="http://schemas.microsoft.com/office/drawing/2014/main" id="{CD0AF2A1-07F6-DAB4-3B09-EF4566FCC0F6}"/>
              </a:ext>
            </a:extLst>
          </p:cNvPr>
          <p:cNvSpPr/>
          <p:nvPr/>
        </p:nvSpPr>
        <p:spPr>
          <a:xfrm rot="16200000">
            <a:off x="3335639" y="3510715"/>
            <a:ext cx="5534495" cy="481525"/>
          </a:xfrm>
          <a:prstGeom prst="lef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500" b="1">
                <a:solidFill>
                  <a:schemeClr val="bg1"/>
                </a:solidFill>
              </a:rPr>
              <a:t>Trust in institutions </a:t>
            </a:r>
          </a:p>
        </p:txBody>
      </p:sp>
      <p:sp>
        <p:nvSpPr>
          <p:cNvPr id="12" name="Text Placeholder 3">
            <a:extLst>
              <a:ext uri="{FF2B5EF4-FFF2-40B4-BE49-F238E27FC236}">
                <a16:creationId xmlns:a16="http://schemas.microsoft.com/office/drawing/2014/main" id="{E143FF33-BF12-B7A3-16C5-F3092BB7FEE8}"/>
              </a:ext>
            </a:extLst>
          </p:cNvPr>
          <p:cNvSpPr>
            <a:spLocks noGrp="1"/>
          </p:cNvSpPr>
          <p:nvPr>
            <p:ph type="body" sz="quarter" idx="14"/>
          </p:nvPr>
        </p:nvSpPr>
        <p:spPr>
          <a:xfrm>
            <a:off x="0" y="495295"/>
            <a:ext cx="12192000" cy="505853"/>
          </a:xfrm>
        </p:spPr>
        <p:txBody>
          <a:bodyPr/>
          <a:lstStyle/>
          <a:p>
            <a:r>
              <a:rPr lang="en-GB"/>
              <a:t>Economic security determines who can act and change their own behaviours, while trust in government and institutions shapes willingness to engage and support the transition to net zero. </a:t>
            </a:r>
          </a:p>
        </p:txBody>
      </p:sp>
      <p:sp>
        <p:nvSpPr>
          <p:cNvPr id="4" name="Slide Number Placeholder 3">
            <a:extLst>
              <a:ext uri="{FF2B5EF4-FFF2-40B4-BE49-F238E27FC236}">
                <a16:creationId xmlns:a16="http://schemas.microsoft.com/office/drawing/2014/main" id="{1AEAE3A2-5EF0-9F8F-DD62-9026939787F2}"/>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13</a:t>
            </a:fld>
            <a:endParaRPr lang="en-GB"/>
          </a:p>
        </p:txBody>
      </p:sp>
      <p:sp>
        <p:nvSpPr>
          <p:cNvPr id="5" name="Rectangle 4">
            <a:extLst>
              <a:ext uri="{FF2B5EF4-FFF2-40B4-BE49-F238E27FC236}">
                <a16:creationId xmlns:a16="http://schemas.microsoft.com/office/drawing/2014/main" id="{AFD1BB50-237B-BCF3-11AE-FD65898F1C00}"/>
              </a:ext>
            </a:extLst>
          </p:cNvPr>
          <p:cNvSpPr/>
          <p:nvPr/>
        </p:nvSpPr>
        <p:spPr>
          <a:xfrm>
            <a:off x="0" y="6518452"/>
            <a:ext cx="8039652" cy="300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i="1">
                <a:solidFill>
                  <a:schemeClr val="tx1"/>
                </a:solidFill>
              </a:rPr>
              <a:t>These qualitative insights are drawn from analysis of workshop discussions and Inclusive Panel feedback; however, given the small sample size, we cannot reliably infer prevalence.</a:t>
            </a:r>
          </a:p>
        </p:txBody>
      </p:sp>
    </p:spTree>
    <p:extLst>
      <p:ext uri="{BB962C8B-B14F-4D97-AF65-F5344CB8AC3E}">
        <p14:creationId xmlns:p14="http://schemas.microsoft.com/office/powerpoint/2010/main" val="2229139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1F6D8D-243A-C854-6B7E-FFC5C43659BD}"/>
              </a:ext>
            </a:extLst>
          </p:cNvPr>
          <p:cNvSpPr/>
          <p:nvPr/>
        </p:nvSpPr>
        <p:spPr>
          <a:xfrm>
            <a:off x="135883" y="1039099"/>
            <a:ext cx="5719218" cy="428537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600"/>
              </a:spcAft>
            </a:pPr>
            <a:r>
              <a:rPr lang="en-GB" sz="1500" b="1">
                <a:solidFill>
                  <a:schemeClr val="tx1"/>
                </a:solidFill>
              </a:rPr>
              <a:t>Profile</a:t>
            </a:r>
          </a:p>
          <a:p>
            <a:pPr marL="285750" indent="-285750">
              <a:spcAft>
                <a:spcPts val="600"/>
              </a:spcAft>
              <a:buFont typeface="Arial" panose="020B0604020202020204" pitchFamily="34" charset="0"/>
              <a:buChar char="•"/>
            </a:pPr>
            <a:r>
              <a:rPr lang="en-GB" sz="1500">
                <a:solidFill>
                  <a:schemeClr val="tx1"/>
                </a:solidFill>
              </a:rPr>
              <a:t>Jamal rents a flat and works a zero hours job in a supermarket. His income covers the essentials, but he has little financial flexibility.</a:t>
            </a:r>
          </a:p>
          <a:p>
            <a:pPr>
              <a:spcAft>
                <a:spcPts val="600"/>
              </a:spcAft>
            </a:pPr>
            <a:r>
              <a:rPr lang="en-GB" sz="1500" b="1">
                <a:solidFill>
                  <a:schemeClr val="tx1"/>
                </a:solidFill>
              </a:rPr>
              <a:t>Behaviours</a:t>
            </a:r>
          </a:p>
          <a:p>
            <a:pPr marL="285750" indent="-285750">
              <a:spcAft>
                <a:spcPts val="600"/>
              </a:spcAft>
              <a:buFont typeface="Arial" panose="020B0604020202020204" pitchFamily="34" charset="0"/>
              <a:buChar char="•"/>
            </a:pPr>
            <a:r>
              <a:rPr lang="en-GB" sz="1500">
                <a:solidFill>
                  <a:schemeClr val="tx1"/>
                </a:solidFill>
              </a:rPr>
              <a:t>Jamal is motivated to live sustainably; he recycles and tries to limit energy use. However, structural barriers (renting, upfront costs) prevent him from making the bigger changes he would like to.</a:t>
            </a:r>
          </a:p>
          <a:p>
            <a:pPr marL="285750" indent="-285750">
              <a:spcAft>
                <a:spcPts val="600"/>
              </a:spcAft>
              <a:buFont typeface="Arial" panose="020B0604020202020204" pitchFamily="34" charset="0"/>
              <a:buChar char="•"/>
            </a:pPr>
            <a:r>
              <a:rPr lang="en-GB" sz="1500">
                <a:solidFill>
                  <a:schemeClr val="tx1"/>
                </a:solidFill>
              </a:rPr>
              <a:t>He wants to ‘do the right thing’, but feels the system makes it difficult. He believes responsibility for net zero is unfairly placed on individuals, rather than large companies and government. </a:t>
            </a:r>
          </a:p>
          <a:p>
            <a:pPr marL="285750" indent="-285750">
              <a:spcAft>
                <a:spcPts val="600"/>
              </a:spcAft>
              <a:buFont typeface="Arial" panose="020B0604020202020204" pitchFamily="34" charset="0"/>
              <a:buChar char="•"/>
            </a:pPr>
            <a:r>
              <a:rPr lang="en-GB" sz="1500">
                <a:solidFill>
                  <a:schemeClr val="tx1"/>
                </a:solidFill>
              </a:rPr>
              <a:t>Jamal looks to the government to make greener choices more accessible and affordable for people in his financial situation. </a:t>
            </a:r>
          </a:p>
        </p:txBody>
      </p:sp>
      <p:sp>
        <p:nvSpPr>
          <p:cNvPr id="8" name="TextBox 7">
            <a:extLst>
              <a:ext uri="{FF2B5EF4-FFF2-40B4-BE49-F238E27FC236}">
                <a16:creationId xmlns:a16="http://schemas.microsoft.com/office/drawing/2014/main" id="{D4ECA107-44D3-1B3B-FF92-D924B1790870}"/>
              </a:ext>
            </a:extLst>
          </p:cNvPr>
          <p:cNvSpPr txBox="1"/>
          <p:nvPr/>
        </p:nvSpPr>
        <p:spPr>
          <a:xfrm>
            <a:off x="135882" y="703862"/>
            <a:ext cx="5614309" cy="338554"/>
          </a:xfrm>
          <a:prstGeom prst="rect">
            <a:avLst/>
          </a:prstGeom>
          <a:noFill/>
          <a:ln w="28575">
            <a:noFill/>
          </a:ln>
        </p:spPr>
        <p:txBody>
          <a:bodyPr wrap="square">
            <a:spAutoFit/>
          </a:bodyPr>
          <a:lstStyle/>
          <a:p>
            <a:r>
              <a:rPr lang="en-GB" sz="1600" b="1"/>
              <a:t>Pressured but eco-conscious – Jamal – 29, Newcastle*</a:t>
            </a:r>
          </a:p>
        </p:txBody>
      </p:sp>
      <p:sp>
        <p:nvSpPr>
          <p:cNvPr id="2" name="Text Placeholder 1">
            <a:extLst>
              <a:ext uri="{FF2B5EF4-FFF2-40B4-BE49-F238E27FC236}">
                <a16:creationId xmlns:a16="http://schemas.microsoft.com/office/drawing/2014/main" id="{89A6390E-7CEE-7302-C571-09C32050A76E}"/>
              </a:ext>
            </a:extLst>
          </p:cNvPr>
          <p:cNvSpPr>
            <a:spLocks noGrp="1"/>
          </p:cNvSpPr>
          <p:nvPr>
            <p:ph type="body" sz="quarter" idx="13"/>
          </p:nvPr>
        </p:nvSpPr>
        <p:spPr/>
        <p:txBody>
          <a:bodyPr/>
          <a:lstStyle/>
          <a:p>
            <a:r>
              <a:rPr lang="en-GB"/>
              <a:t>Net zero customer typologies </a:t>
            </a:r>
          </a:p>
        </p:txBody>
      </p:sp>
      <p:sp>
        <p:nvSpPr>
          <p:cNvPr id="5" name="Rectangle 4">
            <a:extLst>
              <a:ext uri="{FF2B5EF4-FFF2-40B4-BE49-F238E27FC236}">
                <a16:creationId xmlns:a16="http://schemas.microsoft.com/office/drawing/2014/main" id="{1D2BB139-9727-8E6E-C3A2-C936EE1A2A7F}"/>
              </a:ext>
            </a:extLst>
          </p:cNvPr>
          <p:cNvSpPr/>
          <p:nvPr/>
        </p:nvSpPr>
        <p:spPr>
          <a:xfrm>
            <a:off x="6336899" y="1049276"/>
            <a:ext cx="5719218" cy="42853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600"/>
              </a:spcAft>
            </a:pPr>
            <a:r>
              <a:rPr lang="en-GB" sz="1500" b="1" dirty="0">
                <a:solidFill>
                  <a:schemeClr val="bg1"/>
                </a:solidFill>
              </a:rPr>
              <a:t>Profile</a:t>
            </a:r>
          </a:p>
          <a:p>
            <a:pPr marL="285750" indent="-285750">
              <a:spcAft>
                <a:spcPts val="600"/>
              </a:spcAft>
              <a:buFont typeface="Arial" panose="020B0604020202020204" pitchFamily="34" charset="0"/>
              <a:buChar char="•"/>
            </a:pPr>
            <a:r>
              <a:rPr lang="en-GB" sz="1500" dirty="0">
                <a:solidFill>
                  <a:schemeClr val="bg1"/>
                </a:solidFill>
              </a:rPr>
              <a:t>Sarah lives with her partner and two children in a semi-detached home. She works in a professional role and has a stable household income.</a:t>
            </a:r>
          </a:p>
          <a:p>
            <a:pPr>
              <a:spcAft>
                <a:spcPts val="600"/>
              </a:spcAft>
            </a:pPr>
            <a:r>
              <a:rPr lang="en-GB" sz="1500" b="1" dirty="0">
                <a:solidFill>
                  <a:schemeClr val="bg1"/>
                </a:solidFill>
              </a:rPr>
              <a:t>Behaviours</a:t>
            </a:r>
          </a:p>
          <a:p>
            <a:pPr marL="285750" indent="-285750">
              <a:spcAft>
                <a:spcPts val="600"/>
              </a:spcAft>
              <a:buFont typeface="Arial" panose="020B0604020202020204" pitchFamily="34" charset="0"/>
              <a:buChar char="•"/>
            </a:pPr>
            <a:r>
              <a:rPr lang="en-GB" sz="1500" dirty="0">
                <a:solidFill>
                  <a:schemeClr val="bg1"/>
                </a:solidFill>
              </a:rPr>
              <a:t>Sarah has already invested in green technologies, including solar panels, and is considering a heat pump. She actively researches energy tariffs and keeps up with climate-related news. She sees her household as part of the solution and is willing to pay more upfront to reduce the long-term impact of her actions.</a:t>
            </a:r>
          </a:p>
          <a:p>
            <a:pPr marL="285750" indent="-285750">
              <a:spcAft>
                <a:spcPts val="600"/>
              </a:spcAft>
              <a:buFont typeface="Arial" panose="020B0604020202020204" pitchFamily="34" charset="0"/>
              <a:buChar char="•"/>
            </a:pPr>
            <a:r>
              <a:rPr lang="en-GB" sz="1500" dirty="0">
                <a:solidFill>
                  <a:schemeClr val="bg1"/>
                </a:solidFill>
              </a:rPr>
              <a:t>For Sarah, climate action is a moral responsibility. She trusts institutions and believes businesses and government broadly want to move in the right direction. She also acts as an advocate within her social circle, encouraging friends and family to make greener choices.</a:t>
            </a:r>
          </a:p>
        </p:txBody>
      </p:sp>
      <p:sp>
        <p:nvSpPr>
          <p:cNvPr id="6" name="TextBox 5">
            <a:extLst>
              <a:ext uri="{FF2B5EF4-FFF2-40B4-BE49-F238E27FC236}">
                <a16:creationId xmlns:a16="http://schemas.microsoft.com/office/drawing/2014/main" id="{5A747F08-78C8-CEFC-17B9-677327318140}"/>
              </a:ext>
            </a:extLst>
          </p:cNvPr>
          <p:cNvSpPr txBox="1"/>
          <p:nvPr/>
        </p:nvSpPr>
        <p:spPr>
          <a:xfrm>
            <a:off x="6336898" y="703862"/>
            <a:ext cx="4984757" cy="338554"/>
          </a:xfrm>
          <a:prstGeom prst="rect">
            <a:avLst/>
          </a:prstGeom>
          <a:noFill/>
          <a:ln w="28575">
            <a:noFill/>
          </a:ln>
        </p:spPr>
        <p:txBody>
          <a:bodyPr wrap="square">
            <a:spAutoFit/>
          </a:bodyPr>
          <a:lstStyle/>
          <a:p>
            <a:r>
              <a:rPr lang="en-GB" sz="1600" b="1"/>
              <a:t>Engaged and stable – Sarah, 42, Leeds*</a:t>
            </a:r>
          </a:p>
        </p:txBody>
      </p:sp>
      <p:sp>
        <p:nvSpPr>
          <p:cNvPr id="9" name="Speech Bubble: Rectangle with Corners Rounded 8">
            <a:extLst>
              <a:ext uri="{FF2B5EF4-FFF2-40B4-BE49-F238E27FC236}">
                <a16:creationId xmlns:a16="http://schemas.microsoft.com/office/drawing/2014/main" id="{7F6B2CA9-492C-8096-047D-B16FAEBEF17E}"/>
              </a:ext>
            </a:extLst>
          </p:cNvPr>
          <p:cNvSpPr/>
          <p:nvPr/>
        </p:nvSpPr>
        <p:spPr>
          <a:xfrm>
            <a:off x="7268910" y="5432683"/>
            <a:ext cx="3855195" cy="772434"/>
          </a:xfrm>
          <a:prstGeom prst="wedgeRoundRectCallout">
            <a:avLst>
              <a:gd name="adj1" fmla="val -42950"/>
              <a:gd name="adj2" fmla="val 62589"/>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lang="en-GB" sz="1200" i="1">
                <a:solidFill>
                  <a:schemeClr val="bg1"/>
                </a:solidFill>
                <a:latin typeface="Century Gothic" panose="020F0302020204030204"/>
              </a:rPr>
              <a:t>“It costs you more to get a heat pump [...] But you get it because you think you're doing the right thing.”</a:t>
            </a:r>
            <a:endPar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endParaRPr>
          </a:p>
        </p:txBody>
      </p:sp>
      <p:sp>
        <p:nvSpPr>
          <p:cNvPr id="10" name="Speech Bubble: Rectangle with Corners Rounded 9">
            <a:extLst>
              <a:ext uri="{FF2B5EF4-FFF2-40B4-BE49-F238E27FC236}">
                <a16:creationId xmlns:a16="http://schemas.microsoft.com/office/drawing/2014/main" id="{B8F2B796-E1CF-8CE4-2B1D-BA7C53EEFB3A}"/>
              </a:ext>
            </a:extLst>
          </p:cNvPr>
          <p:cNvSpPr/>
          <p:nvPr/>
        </p:nvSpPr>
        <p:spPr>
          <a:xfrm>
            <a:off x="1238900" y="5430938"/>
            <a:ext cx="3408272" cy="775925"/>
          </a:xfrm>
          <a:prstGeom prst="wedgeRoundRectCallout">
            <a:avLst>
              <a:gd name="adj1" fmla="val -42700"/>
              <a:gd name="adj2" fmla="val 58531"/>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lang="en-GB" sz="1200" i="1">
                <a:solidFill>
                  <a:schemeClr val="bg1"/>
                </a:solidFill>
                <a:latin typeface="Century Gothic" panose="020F0302020204030204"/>
              </a:rPr>
              <a:t>“I do everything I can — but it always seems to be the little people that get slammed with bills.”</a:t>
            </a:r>
            <a:endPar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8811532F-1DB9-DE92-4D66-F430BE4C7C00}"/>
              </a:ext>
            </a:extLst>
          </p:cNvPr>
          <p:cNvSpPr/>
          <p:nvPr/>
        </p:nvSpPr>
        <p:spPr>
          <a:xfrm>
            <a:off x="0" y="6507098"/>
            <a:ext cx="8715376" cy="350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00" i="1">
                <a:solidFill>
                  <a:schemeClr val="tx1"/>
                </a:solidFill>
              </a:rPr>
              <a:t>*These profiles are illustrative typologies and do not represent any single panellist. They synthesise perspectives and characteristics from multiple individuals within each segment.</a:t>
            </a:r>
          </a:p>
        </p:txBody>
      </p:sp>
    </p:spTree>
    <p:extLst>
      <p:ext uri="{BB962C8B-B14F-4D97-AF65-F5344CB8AC3E}">
        <p14:creationId xmlns:p14="http://schemas.microsoft.com/office/powerpoint/2010/main" val="1631054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48D39-0314-8718-4BD5-2E0A46FDD7A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7D29B2E-1C41-DFC0-F3CA-8664915601AF}"/>
              </a:ext>
            </a:extLst>
          </p:cNvPr>
          <p:cNvSpPr/>
          <p:nvPr/>
        </p:nvSpPr>
        <p:spPr>
          <a:xfrm>
            <a:off x="155446" y="1030923"/>
            <a:ext cx="5719218" cy="427450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600"/>
              </a:spcAft>
            </a:pPr>
            <a:r>
              <a:rPr lang="en-GB" sz="1500" b="1">
                <a:solidFill>
                  <a:schemeClr val="tx1"/>
                </a:solidFill>
              </a:rPr>
              <a:t>Profile</a:t>
            </a:r>
          </a:p>
          <a:p>
            <a:pPr marL="285750" indent="-285750">
              <a:spcAft>
                <a:spcPts val="600"/>
              </a:spcAft>
              <a:buFont typeface="Arial" panose="020B0604020202020204" pitchFamily="34" charset="0"/>
              <a:buChar char="•"/>
            </a:pPr>
            <a:r>
              <a:rPr lang="en-GB" sz="1500">
                <a:solidFill>
                  <a:schemeClr val="tx1"/>
                </a:solidFill>
              </a:rPr>
              <a:t>Lisa is a single parent working part-time. She has caring responsibilities for her son, who is autistic.</a:t>
            </a:r>
          </a:p>
          <a:p>
            <a:pPr>
              <a:spcAft>
                <a:spcPts val="600"/>
              </a:spcAft>
            </a:pPr>
            <a:r>
              <a:rPr lang="en-GB" sz="1500" b="1">
                <a:solidFill>
                  <a:schemeClr val="tx1"/>
                </a:solidFill>
              </a:rPr>
              <a:t>Behaviours</a:t>
            </a:r>
          </a:p>
          <a:p>
            <a:pPr marL="285750" indent="-285750">
              <a:spcAft>
                <a:spcPts val="600"/>
              </a:spcAft>
              <a:buFont typeface="Arial" panose="020B0604020202020204" pitchFamily="34" charset="0"/>
              <a:buChar char="•"/>
            </a:pPr>
            <a:r>
              <a:rPr lang="en-GB" sz="1500">
                <a:solidFill>
                  <a:schemeClr val="tx1"/>
                </a:solidFill>
              </a:rPr>
              <a:t>Her focus is on getting through each month, keeping the home warm and supporting her children.</a:t>
            </a:r>
          </a:p>
          <a:p>
            <a:pPr marL="285750" indent="-285750">
              <a:spcAft>
                <a:spcPts val="600"/>
              </a:spcAft>
              <a:buFont typeface="Arial" panose="020B0604020202020204" pitchFamily="34" charset="0"/>
              <a:buChar char="•"/>
            </a:pPr>
            <a:r>
              <a:rPr lang="en-GB" sz="1500">
                <a:solidFill>
                  <a:schemeClr val="tx1"/>
                </a:solidFill>
              </a:rPr>
              <a:t>Lisa feels disconnected from conversations around net zero, which she sees as distant from her day-to-day reality. She sees the system as unfair and stacked against people like her. </a:t>
            </a:r>
          </a:p>
          <a:p>
            <a:pPr marL="285750" indent="-285750">
              <a:spcAft>
                <a:spcPts val="600"/>
              </a:spcAft>
              <a:buFont typeface="Arial" panose="020B0604020202020204" pitchFamily="34" charset="0"/>
              <a:buChar char="•"/>
            </a:pPr>
            <a:r>
              <a:rPr lang="en-GB" sz="1500">
                <a:solidFill>
                  <a:schemeClr val="tx1"/>
                </a:solidFill>
              </a:rPr>
              <a:t>She feels the government is out of touch with the realities of everyday life, and that energy companies prioritise profit over fairness. There is little evidence to Lisa that institutions listen to or act on people’s concerns. </a:t>
            </a:r>
          </a:p>
        </p:txBody>
      </p:sp>
      <p:sp>
        <p:nvSpPr>
          <p:cNvPr id="8" name="TextBox 7">
            <a:extLst>
              <a:ext uri="{FF2B5EF4-FFF2-40B4-BE49-F238E27FC236}">
                <a16:creationId xmlns:a16="http://schemas.microsoft.com/office/drawing/2014/main" id="{322EC575-17F4-8FE9-5081-47AD5EEC855F}"/>
              </a:ext>
            </a:extLst>
          </p:cNvPr>
          <p:cNvSpPr txBox="1"/>
          <p:nvPr/>
        </p:nvSpPr>
        <p:spPr>
          <a:xfrm>
            <a:off x="155445" y="692370"/>
            <a:ext cx="5719217" cy="338554"/>
          </a:xfrm>
          <a:prstGeom prst="rect">
            <a:avLst/>
          </a:prstGeom>
          <a:noFill/>
          <a:ln w="28575">
            <a:noFill/>
          </a:ln>
        </p:spPr>
        <p:txBody>
          <a:bodyPr wrap="square">
            <a:spAutoFit/>
          </a:bodyPr>
          <a:lstStyle/>
          <a:p>
            <a:r>
              <a:rPr lang="en-GB" sz="1600" b="1">
                <a:solidFill>
                  <a:schemeClr val="tx1"/>
                </a:solidFill>
              </a:rPr>
              <a:t>Struggling </a:t>
            </a:r>
            <a:r>
              <a:rPr lang="en-GB" sz="1600" b="1"/>
              <a:t>and disillusioned</a:t>
            </a:r>
            <a:r>
              <a:rPr lang="en-GB" sz="1600" b="1">
                <a:solidFill>
                  <a:schemeClr val="tx1"/>
                </a:solidFill>
              </a:rPr>
              <a:t> – Lisa, 34, Sunderland*</a:t>
            </a:r>
          </a:p>
        </p:txBody>
      </p:sp>
      <p:sp>
        <p:nvSpPr>
          <p:cNvPr id="3" name="Rectangle 2">
            <a:extLst>
              <a:ext uri="{FF2B5EF4-FFF2-40B4-BE49-F238E27FC236}">
                <a16:creationId xmlns:a16="http://schemas.microsoft.com/office/drawing/2014/main" id="{E775FBCD-F05C-15E4-0EF2-F04F4C1F5D8D}"/>
              </a:ext>
            </a:extLst>
          </p:cNvPr>
          <p:cNvSpPr/>
          <p:nvPr/>
        </p:nvSpPr>
        <p:spPr>
          <a:xfrm>
            <a:off x="6317336" y="1030923"/>
            <a:ext cx="5719218" cy="427450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600"/>
              </a:spcAft>
            </a:pPr>
            <a:r>
              <a:rPr lang="en-GB" sz="1500" b="1" dirty="0">
                <a:solidFill>
                  <a:schemeClr val="bg1"/>
                </a:solidFill>
              </a:rPr>
              <a:t>Profile</a:t>
            </a:r>
          </a:p>
          <a:p>
            <a:pPr marL="285750" indent="-285750">
              <a:spcAft>
                <a:spcPts val="600"/>
              </a:spcAft>
              <a:buFont typeface="Arial" panose="020B0604020202020204" pitchFamily="34" charset="0"/>
              <a:buChar char="•"/>
            </a:pPr>
            <a:r>
              <a:rPr lang="en-GB" sz="1500" dirty="0">
                <a:solidFill>
                  <a:schemeClr val="bg1"/>
                </a:solidFill>
              </a:rPr>
              <a:t>David is retired, owns his home outright and is financially comfortable.</a:t>
            </a:r>
          </a:p>
          <a:p>
            <a:pPr>
              <a:spcAft>
                <a:spcPts val="600"/>
              </a:spcAft>
            </a:pPr>
            <a:r>
              <a:rPr lang="en-GB" sz="1500" b="1" dirty="0">
                <a:solidFill>
                  <a:schemeClr val="bg1"/>
                </a:solidFill>
              </a:rPr>
              <a:t>Behaviours</a:t>
            </a:r>
          </a:p>
          <a:p>
            <a:pPr marL="285750" indent="-285750">
              <a:spcAft>
                <a:spcPts val="600"/>
              </a:spcAft>
              <a:buFont typeface="Arial" panose="020B0604020202020204" pitchFamily="34" charset="0"/>
              <a:buChar char="•"/>
            </a:pPr>
            <a:r>
              <a:rPr lang="en-GB" sz="1500" dirty="0">
                <a:solidFill>
                  <a:schemeClr val="bg1"/>
                </a:solidFill>
              </a:rPr>
              <a:t>He recycles and supports local environmental initiatives, but dislikes broader net zero policies – particularly those that require lifestyle changes.</a:t>
            </a:r>
          </a:p>
          <a:p>
            <a:pPr marL="285750" indent="-285750">
              <a:spcAft>
                <a:spcPts val="600"/>
              </a:spcAft>
              <a:buFont typeface="Arial" panose="020B0604020202020204" pitchFamily="34" charset="0"/>
              <a:buChar char="•"/>
            </a:pPr>
            <a:r>
              <a:rPr lang="en-GB" sz="1500" dirty="0">
                <a:solidFill>
                  <a:schemeClr val="bg1"/>
                </a:solidFill>
              </a:rPr>
              <a:t>David is sceptical about the motives behind net zero. He questions whether government and large companies are acting in the public interest or are protecting their image and enhancing their profits. </a:t>
            </a:r>
          </a:p>
          <a:p>
            <a:pPr marL="285750" indent="-285750">
              <a:spcAft>
                <a:spcPts val="600"/>
              </a:spcAft>
              <a:buFont typeface="Arial" panose="020B0604020202020204" pitchFamily="34" charset="0"/>
              <a:buChar char="•"/>
            </a:pPr>
            <a:r>
              <a:rPr lang="en-GB" sz="1500" dirty="0">
                <a:solidFill>
                  <a:schemeClr val="bg1"/>
                </a:solidFill>
              </a:rPr>
              <a:t>He supports the principle of protecting and enhancing the environment, but distrusts the mechanisms being used to achieve it. The 2050 target is seen as an overpromise, with changing government policies and mixed messaging eroding his trust in them. </a:t>
            </a:r>
          </a:p>
        </p:txBody>
      </p:sp>
      <p:sp>
        <p:nvSpPr>
          <p:cNvPr id="2" name="Text Placeholder 1">
            <a:extLst>
              <a:ext uri="{FF2B5EF4-FFF2-40B4-BE49-F238E27FC236}">
                <a16:creationId xmlns:a16="http://schemas.microsoft.com/office/drawing/2014/main" id="{AE4D35F1-953E-6831-B573-1513D25A279C}"/>
              </a:ext>
            </a:extLst>
          </p:cNvPr>
          <p:cNvSpPr>
            <a:spLocks noGrp="1"/>
          </p:cNvSpPr>
          <p:nvPr>
            <p:ph type="body" sz="quarter" idx="13"/>
          </p:nvPr>
        </p:nvSpPr>
        <p:spPr/>
        <p:txBody>
          <a:bodyPr/>
          <a:lstStyle/>
          <a:p>
            <a:r>
              <a:rPr lang="en-GB"/>
              <a:t>Net zero customer typologies </a:t>
            </a:r>
          </a:p>
        </p:txBody>
      </p:sp>
      <p:sp>
        <p:nvSpPr>
          <p:cNvPr id="6" name="TextBox 5">
            <a:extLst>
              <a:ext uri="{FF2B5EF4-FFF2-40B4-BE49-F238E27FC236}">
                <a16:creationId xmlns:a16="http://schemas.microsoft.com/office/drawing/2014/main" id="{25D01947-8F78-6312-51FC-95E6435A3302}"/>
              </a:ext>
            </a:extLst>
          </p:cNvPr>
          <p:cNvSpPr txBox="1"/>
          <p:nvPr/>
        </p:nvSpPr>
        <p:spPr>
          <a:xfrm>
            <a:off x="6317335" y="692369"/>
            <a:ext cx="5719218" cy="338554"/>
          </a:xfrm>
          <a:prstGeom prst="rect">
            <a:avLst/>
          </a:prstGeom>
          <a:noFill/>
          <a:ln w="28575">
            <a:noFill/>
          </a:ln>
        </p:spPr>
        <p:txBody>
          <a:bodyPr wrap="square">
            <a:spAutoFit/>
          </a:bodyPr>
          <a:lstStyle/>
          <a:p>
            <a:r>
              <a:rPr lang="en-GB" sz="1600" b="1"/>
              <a:t>Comfortable but cynical – David, 70, Northumberland*</a:t>
            </a:r>
          </a:p>
        </p:txBody>
      </p:sp>
      <p:sp>
        <p:nvSpPr>
          <p:cNvPr id="4" name="Speech Bubble: Rectangle with Corners Rounded 3">
            <a:extLst>
              <a:ext uri="{FF2B5EF4-FFF2-40B4-BE49-F238E27FC236}">
                <a16:creationId xmlns:a16="http://schemas.microsoft.com/office/drawing/2014/main" id="{770DA2CC-AE14-2067-4A9B-926B311A4E71}"/>
              </a:ext>
            </a:extLst>
          </p:cNvPr>
          <p:cNvSpPr/>
          <p:nvPr/>
        </p:nvSpPr>
        <p:spPr>
          <a:xfrm>
            <a:off x="634275" y="5424380"/>
            <a:ext cx="4761555" cy="741250"/>
          </a:xfrm>
          <a:prstGeom prst="wedgeRoundRectCallout">
            <a:avLst>
              <a:gd name="adj1" fmla="val -41911"/>
              <a:gd name="adj2" fmla="val 62921"/>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pPr>
            <a:r>
              <a:rPr lang="en-GB" sz="1200" i="1">
                <a:solidFill>
                  <a:schemeClr val="bg1"/>
                </a:solidFill>
                <a:latin typeface="Century Gothic" panose="020F0302020204030204"/>
              </a:rPr>
              <a:t>“I’m not a big believer that [climate change] has the adverse effects that we're all told it does. It’s being slipped in under taxes and stuff.”</a:t>
            </a:r>
          </a:p>
        </p:txBody>
      </p:sp>
      <p:sp>
        <p:nvSpPr>
          <p:cNvPr id="11" name="Speech Bubble: Rectangle with Corners Rounded 10">
            <a:extLst>
              <a:ext uri="{FF2B5EF4-FFF2-40B4-BE49-F238E27FC236}">
                <a16:creationId xmlns:a16="http://schemas.microsoft.com/office/drawing/2014/main" id="{19438757-2218-B183-F868-4B2C7519B5B1}"/>
              </a:ext>
            </a:extLst>
          </p:cNvPr>
          <p:cNvSpPr/>
          <p:nvPr/>
        </p:nvSpPr>
        <p:spPr>
          <a:xfrm>
            <a:off x="7262496" y="5424380"/>
            <a:ext cx="3828895" cy="741250"/>
          </a:xfrm>
          <a:prstGeom prst="wedgeRoundRectCallout">
            <a:avLst>
              <a:gd name="adj1" fmla="val -38563"/>
              <a:gd name="adj2" fmla="val 65366"/>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pPr>
            <a:r>
              <a:rPr lang="en-GB" sz="1200" i="1">
                <a:solidFill>
                  <a:schemeClr val="bg1"/>
                </a:solidFill>
                <a:latin typeface="Century Gothic" panose="020F0302020204030204"/>
              </a:rPr>
              <a:t>“I just think that people have had enough of it, and we don't see this as important as a lot of other things going on in the world.”</a:t>
            </a:r>
          </a:p>
        </p:txBody>
      </p:sp>
      <p:sp>
        <p:nvSpPr>
          <p:cNvPr id="5" name="Rectangle 4">
            <a:extLst>
              <a:ext uri="{FF2B5EF4-FFF2-40B4-BE49-F238E27FC236}">
                <a16:creationId xmlns:a16="http://schemas.microsoft.com/office/drawing/2014/main" id="{2333DAC1-5D27-9FBB-191A-C23F93A809FF}"/>
              </a:ext>
            </a:extLst>
          </p:cNvPr>
          <p:cNvSpPr/>
          <p:nvPr/>
        </p:nvSpPr>
        <p:spPr>
          <a:xfrm>
            <a:off x="0" y="6507098"/>
            <a:ext cx="8715376" cy="350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00" i="1">
                <a:solidFill>
                  <a:schemeClr val="tx1"/>
                </a:solidFill>
              </a:rPr>
              <a:t>*These profiles are illustrative typologies and do not represent any single panellist. They synthesise perspectives and characteristics from multiple individuals within each segment.</a:t>
            </a:r>
          </a:p>
        </p:txBody>
      </p:sp>
    </p:spTree>
    <p:extLst>
      <p:ext uri="{BB962C8B-B14F-4D97-AF65-F5344CB8AC3E}">
        <p14:creationId xmlns:p14="http://schemas.microsoft.com/office/powerpoint/2010/main" val="3059564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9BFF3-92ED-302C-6D5B-E389F217CA3E}"/>
            </a:ext>
          </a:extLst>
        </p:cNvPr>
        <p:cNvGrpSpPr/>
        <p:nvPr/>
      </p:nvGrpSpPr>
      <p:grpSpPr>
        <a:xfrm>
          <a:off x="0" y="0"/>
          <a:ext cx="0" cy="0"/>
          <a:chOff x="0" y="0"/>
          <a:chExt cx="0" cy="0"/>
        </a:xfrm>
      </p:grpSpPr>
      <p:pic>
        <p:nvPicPr>
          <p:cNvPr id="14" name="Picture Placeholder 1">
            <a:extLst>
              <a:ext uri="{FF2B5EF4-FFF2-40B4-BE49-F238E27FC236}">
                <a16:creationId xmlns:a16="http://schemas.microsoft.com/office/drawing/2014/main" id="{07C28E50-DA8A-C069-B6C7-C63327C6E976}"/>
              </a:ext>
            </a:extLst>
          </p:cNvPr>
          <p:cNvPicPr>
            <a:picLocks noGrp="1" noChangeAspect="1"/>
          </p:cNvPicPr>
          <p:nvPr>
            <p:ph type="pic" sz="quarter" idx="11"/>
          </p:nvPr>
        </p:nvPicPr>
        <p:blipFill>
          <a:blip r:embed="rId3"/>
          <a:srcRect l="12600" r="12600"/>
          <a:stretch>
            <a:fillRect/>
          </a:stretch>
        </p:blipFill>
        <p:spPr>
          <a:xfrm>
            <a:off x="0" y="0"/>
            <a:ext cx="7694613" cy="6858000"/>
          </a:xfrm>
          <a:prstGeom prst="rect">
            <a:avLst/>
          </a:prstGeom>
        </p:spPr>
      </p:pic>
      <p:sp>
        <p:nvSpPr>
          <p:cNvPr id="3" name="Text Placeholder 2">
            <a:extLst>
              <a:ext uri="{FF2B5EF4-FFF2-40B4-BE49-F238E27FC236}">
                <a16:creationId xmlns:a16="http://schemas.microsoft.com/office/drawing/2014/main" id="{AB0D9031-DA34-AED8-8139-19927011F42F}"/>
              </a:ext>
            </a:extLst>
          </p:cNvPr>
          <p:cNvSpPr>
            <a:spLocks noGrp="1"/>
          </p:cNvSpPr>
          <p:nvPr>
            <p:ph type="body" sz="quarter" idx="10"/>
          </p:nvPr>
        </p:nvSpPr>
        <p:spPr>
          <a:xfrm>
            <a:off x="7592603" y="1974272"/>
            <a:ext cx="4599398" cy="2909454"/>
          </a:xfrm>
        </p:spPr>
        <p:txBody>
          <a:bodyPr anchor="ctr">
            <a:noAutofit/>
          </a:bodyPr>
          <a:lstStyle/>
          <a:p>
            <a:r>
              <a:rPr lang="en-GB" sz="4400"/>
              <a:t>Communicating the network charge</a:t>
            </a:r>
          </a:p>
        </p:txBody>
      </p:sp>
      <p:sp>
        <p:nvSpPr>
          <p:cNvPr id="17" name="Text Placeholder 3">
            <a:extLst>
              <a:ext uri="{FF2B5EF4-FFF2-40B4-BE49-F238E27FC236}">
                <a16:creationId xmlns:a16="http://schemas.microsoft.com/office/drawing/2014/main" id="{FC526258-C07E-23F1-63F9-4DBD59353A08}"/>
              </a:ext>
            </a:extLst>
          </p:cNvPr>
          <p:cNvSpPr>
            <a:spLocks noGrp="1"/>
          </p:cNvSpPr>
          <p:nvPr>
            <p:ph type="body" sz="quarter" idx="14"/>
          </p:nvPr>
        </p:nvSpPr>
        <p:spPr>
          <a:xfrm>
            <a:off x="190500" y="6365875"/>
            <a:ext cx="2776538" cy="257175"/>
          </a:xfrm>
        </p:spPr>
        <p:txBody>
          <a:bodyPr/>
          <a:lstStyle/>
          <a:p>
            <a:r>
              <a:rPr lang="en-GB" sz="1200"/>
              <a:t>Photo by </a:t>
            </a:r>
            <a:r>
              <a:rPr lang="en-GB" sz="1200">
                <a:hlinkClick r:id="rId4"/>
              </a:rPr>
              <a:t>Age Without Limits</a:t>
            </a:r>
            <a:endParaRPr lang="en-GB" sz="1200"/>
          </a:p>
        </p:txBody>
      </p:sp>
    </p:spTree>
    <p:extLst>
      <p:ext uri="{BB962C8B-B14F-4D97-AF65-F5344CB8AC3E}">
        <p14:creationId xmlns:p14="http://schemas.microsoft.com/office/powerpoint/2010/main" val="3072218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FBDA08-7568-8009-ED5D-67458F6FF545}"/>
              </a:ext>
            </a:extLst>
          </p:cNvPr>
          <p:cNvSpPr>
            <a:spLocks noGrp="1"/>
          </p:cNvSpPr>
          <p:nvPr>
            <p:ph type="body" sz="quarter" idx="13"/>
          </p:nvPr>
        </p:nvSpPr>
        <p:spPr/>
        <p:txBody>
          <a:bodyPr/>
          <a:lstStyle/>
          <a:p>
            <a:r>
              <a:rPr lang="en-US" dirty="0">
                <a:latin typeface="Century Gothic"/>
              </a:rPr>
              <a:t>Members’ top priority for the webpage is the total cost for NGN’s charge and its breakdown</a:t>
            </a:r>
            <a:endParaRPr lang="en-US" dirty="0"/>
          </a:p>
        </p:txBody>
      </p:sp>
      <p:sp>
        <p:nvSpPr>
          <p:cNvPr id="4" name="Text Placeholder 3">
            <a:extLst>
              <a:ext uri="{FF2B5EF4-FFF2-40B4-BE49-F238E27FC236}">
                <a16:creationId xmlns:a16="http://schemas.microsoft.com/office/drawing/2014/main" id="{95658509-AE4C-CDCC-7BBC-42A1E1CD7D4C}"/>
              </a:ext>
            </a:extLst>
          </p:cNvPr>
          <p:cNvSpPr>
            <a:spLocks noGrp="1"/>
          </p:cNvSpPr>
          <p:nvPr>
            <p:ph type="body" sz="quarter" idx="14"/>
          </p:nvPr>
        </p:nvSpPr>
        <p:spPr/>
        <p:txBody>
          <a:bodyPr/>
          <a:lstStyle/>
          <a:p>
            <a:r>
              <a:rPr lang="en-GB" dirty="0">
                <a:latin typeface="Century Gothic"/>
              </a:rPr>
              <a:t>In a cost-sensitive context with low brand familiarity, Members think customers want clear understanding of how bills are used (to assess value) and reassurance that NGN is properly monitored and funds are used fairly.</a:t>
            </a:r>
            <a:endParaRPr lang="en-US" dirty="0"/>
          </a:p>
        </p:txBody>
      </p:sp>
      <p:sp>
        <p:nvSpPr>
          <p:cNvPr id="8" name="Rectangle 7">
            <a:extLst>
              <a:ext uri="{FF2B5EF4-FFF2-40B4-BE49-F238E27FC236}">
                <a16:creationId xmlns:a16="http://schemas.microsoft.com/office/drawing/2014/main" id="{1970C717-62B3-5163-3548-D188F5E60768}"/>
              </a:ext>
            </a:extLst>
          </p:cNvPr>
          <p:cNvSpPr/>
          <p:nvPr/>
        </p:nvSpPr>
        <p:spPr>
          <a:xfrm>
            <a:off x="1508407" y="1682601"/>
            <a:ext cx="4423145" cy="1056168"/>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bg1"/>
                </a:solidFill>
              </a:rPr>
              <a:t>Total cost of NGN charges: </a:t>
            </a:r>
            <a:r>
              <a:rPr lang="en-US" sz="1600" dirty="0">
                <a:solidFill>
                  <a:schemeClr val="bg1"/>
                </a:solidFill>
              </a:rPr>
              <a:t>the most important information about bill charges is how much the NGN portion is, and how stable this price is going forward. </a:t>
            </a:r>
          </a:p>
        </p:txBody>
      </p:sp>
      <p:sp>
        <p:nvSpPr>
          <p:cNvPr id="9" name="Rectangle 8">
            <a:extLst>
              <a:ext uri="{FF2B5EF4-FFF2-40B4-BE49-F238E27FC236}">
                <a16:creationId xmlns:a16="http://schemas.microsoft.com/office/drawing/2014/main" id="{B9BEA3A1-8624-50B6-7B54-74C3EE7C0F60}"/>
              </a:ext>
            </a:extLst>
          </p:cNvPr>
          <p:cNvSpPr/>
          <p:nvPr/>
        </p:nvSpPr>
        <p:spPr>
          <a:xfrm>
            <a:off x="1508407" y="2831508"/>
            <a:ext cx="4423145" cy="105616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accent4">
                    <a:lumMod val="50000"/>
                  </a:schemeClr>
                </a:solidFill>
              </a:rPr>
              <a:t>What NGN do for customers: </a:t>
            </a:r>
            <a:r>
              <a:rPr lang="en-US" sz="1600">
                <a:solidFill>
                  <a:schemeClr val="accent4">
                    <a:lumMod val="50000"/>
                  </a:schemeClr>
                </a:solidFill>
              </a:rPr>
              <a:t>although Members are familiar with NGN, most customers will need a clear succinct summary of NGN's role. </a:t>
            </a:r>
          </a:p>
        </p:txBody>
      </p:sp>
      <p:sp>
        <p:nvSpPr>
          <p:cNvPr id="10" name="Rectangle 9">
            <a:extLst>
              <a:ext uri="{FF2B5EF4-FFF2-40B4-BE49-F238E27FC236}">
                <a16:creationId xmlns:a16="http://schemas.microsoft.com/office/drawing/2014/main" id="{EE0CE364-D6B4-12C0-8ACA-04CC036689CC}"/>
              </a:ext>
            </a:extLst>
          </p:cNvPr>
          <p:cNvSpPr/>
          <p:nvPr/>
        </p:nvSpPr>
        <p:spPr>
          <a:xfrm>
            <a:off x="1508407" y="3980415"/>
            <a:ext cx="4423145" cy="105616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182132"/>
                </a:solidFill>
              </a:rPr>
              <a:t>How NGN deliver good value for money: </a:t>
            </a:r>
            <a:r>
              <a:rPr lang="en-US" sz="1600">
                <a:solidFill>
                  <a:srgbClr val="182132"/>
                </a:solidFill>
              </a:rPr>
              <a:t>lead with the 24hr safety service (seen as NGN's key offering) and follow with a breakdown of how the charge is spent. </a:t>
            </a:r>
          </a:p>
        </p:txBody>
      </p:sp>
      <p:sp>
        <p:nvSpPr>
          <p:cNvPr id="11" name="Rectangle 10">
            <a:extLst>
              <a:ext uri="{FF2B5EF4-FFF2-40B4-BE49-F238E27FC236}">
                <a16:creationId xmlns:a16="http://schemas.microsoft.com/office/drawing/2014/main" id="{19BFF2A1-13C5-92EC-D5AF-5F063F2BE1AB}"/>
              </a:ext>
            </a:extLst>
          </p:cNvPr>
          <p:cNvSpPr/>
          <p:nvPr/>
        </p:nvSpPr>
        <p:spPr>
          <a:xfrm>
            <a:off x="1508407" y="5129322"/>
            <a:ext cx="4423145" cy="1056168"/>
          </a:xfrm>
          <a:prstGeom prst="rect">
            <a:avLst/>
          </a:prstGeom>
          <a:solidFill>
            <a:srgbClr val="EBEEF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182132"/>
                </a:solidFill>
              </a:rPr>
              <a:t> How NGN are staying fair, honest and accountable:</a:t>
            </a:r>
            <a:r>
              <a:rPr lang="en-US" sz="1600" dirty="0">
                <a:solidFill>
                  <a:srgbClr val="182132"/>
                </a:solidFill>
              </a:rPr>
              <a:t> high-level summary of funding, regulation and comparison to other GDNs. In short – why trust NGN? </a:t>
            </a:r>
          </a:p>
        </p:txBody>
      </p:sp>
      <p:sp>
        <p:nvSpPr>
          <p:cNvPr id="12" name="Rectangle 11">
            <a:extLst>
              <a:ext uri="{FF2B5EF4-FFF2-40B4-BE49-F238E27FC236}">
                <a16:creationId xmlns:a16="http://schemas.microsoft.com/office/drawing/2014/main" id="{DCA9F9C9-84FF-85E6-529E-4045D79480BF}"/>
              </a:ext>
            </a:extLst>
          </p:cNvPr>
          <p:cNvSpPr/>
          <p:nvPr/>
        </p:nvSpPr>
        <p:spPr>
          <a:xfrm>
            <a:off x="214049" y="1222963"/>
            <a:ext cx="5723971" cy="35508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bg1"/>
                </a:solidFill>
              </a:rPr>
              <a:t>Key information to include on the webpage</a:t>
            </a:r>
            <a:endParaRPr lang="en-US" sz="1600">
              <a:solidFill>
                <a:schemeClr val="bg1"/>
              </a:solidFill>
            </a:endParaRPr>
          </a:p>
        </p:txBody>
      </p:sp>
      <p:sp>
        <p:nvSpPr>
          <p:cNvPr id="13" name="Rectangle 12">
            <a:extLst>
              <a:ext uri="{FF2B5EF4-FFF2-40B4-BE49-F238E27FC236}">
                <a16:creationId xmlns:a16="http://schemas.microsoft.com/office/drawing/2014/main" id="{97F014D1-EED0-3324-74DB-5BE3A1EDDD05}"/>
              </a:ext>
            </a:extLst>
          </p:cNvPr>
          <p:cNvSpPr/>
          <p:nvPr/>
        </p:nvSpPr>
        <p:spPr>
          <a:xfrm>
            <a:off x="6042173" y="1682601"/>
            <a:ext cx="5663609" cy="1056168"/>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bg1"/>
                </a:solidFill>
              </a:rPr>
              <a:t>High sensitivity to bill increases. Most unaware and unable to separate energy bills into stable set charges vs parts which fluctuate with the market. It is important to be clear and reassuring about NGN’s fixed portion.</a:t>
            </a:r>
            <a:endParaRPr lang="en-US" dirty="0">
              <a:solidFill>
                <a:schemeClr val="bg1"/>
              </a:solidFill>
            </a:endParaRPr>
          </a:p>
        </p:txBody>
      </p:sp>
      <p:sp>
        <p:nvSpPr>
          <p:cNvPr id="14" name="Rectangle 13">
            <a:extLst>
              <a:ext uri="{FF2B5EF4-FFF2-40B4-BE49-F238E27FC236}">
                <a16:creationId xmlns:a16="http://schemas.microsoft.com/office/drawing/2014/main" id="{5B1B5087-BDA5-6706-E976-E4D70EC53B66}"/>
              </a:ext>
            </a:extLst>
          </p:cNvPr>
          <p:cNvSpPr/>
          <p:nvPr/>
        </p:nvSpPr>
        <p:spPr>
          <a:xfrm>
            <a:off x="6042173" y="2831508"/>
            <a:ext cx="5663609" cy="105616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accent4">
                    <a:lumMod val="50000"/>
                  </a:schemeClr>
                </a:solidFill>
              </a:rPr>
              <a:t>Believe most will be unaware of why NGN are a necessary and important part of the system, having rarely come across them. Unless this is explained, some may be unhappy to learn of the network cost.</a:t>
            </a:r>
          </a:p>
        </p:txBody>
      </p:sp>
      <p:sp>
        <p:nvSpPr>
          <p:cNvPr id="15" name="Rectangle 14">
            <a:extLst>
              <a:ext uri="{FF2B5EF4-FFF2-40B4-BE49-F238E27FC236}">
                <a16:creationId xmlns:a16="http://schemas.microsoft.com/office/drawing/2014/main" id="{506A42AE-EC24-C4D6-DDF7-18B8C5EFE026}"/>
              </a:ext>
            </a:extLst>
          </p:cNvPr>
          <p:cNvSpPr/>
          <p:nvPr/>
        </p:nvSpPr>
        <p:spPr>
          <a:xfrm>
            <a:off x="6042173" y="3980415"/>
            <a:ext cx="5663609" cy="105616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182132"/>
                </a:solidFill>
              </a:rPr>
              <a:t>Members want reassurance that their money is being spent wisely, efficiently and on areas that they agree are important such as safety. They want reassurance that their priorities match NGN's priorities for spending.</a:t>
            </a:r>
          </a:p>
        </p:txBody>
      </p:sp>
      <p:sp>
        <p:nvSpPr>
          <p:cNvPr id="16" name="Rectangle 15">
            <a:extLst>
              <a:ext uri="{FF2B5EF4-FFF2-40B4-BE49-F238E27FC236}">
                <a16:creationId xmlns:a16="http://schemas.microsoft.com/office/drawing/2014/main" id="{CC1D5A25-ADEC-E555-9B5D-7571D9BF467C}"/>
              </a:ext>
            </a:extLst>
          </p:cNvPr>
          <p:cNvSpPr/>
          <p:nvPr/>
        </p:nvSpPr>
        <p:spPr>
          <a:xfrm>
            <a:off x="6042173" y="5129322"/>
            <a:ext cx="5663609" cy="1056168"/>
          </a:xfrm>
          <a:prstGeom prst="rect">
            <a:avLst/>
          </a:prstGeom>
          <a:solidFill>
            <a:srgbClr val="EBEEF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rgbClr val="182132"/>
                </a:solidFill>
              </a:rPr>
              <a:t>Most Members are keen to see reassurance that NGN is regulated and held accountable to high standards without going into too much detail. This could help address institutional mistrust. </a:t>
            </a:r>
          </a:p>
        </p:txBody>
      </p:sp>
      <p:sp>
        <p:nvSpPr>
          <p:cNvPr id="17" name="Rectangle 16">
            <a:extLst>
              <a:ext uri="{FF2B5EF4-FFF2-40B4-BE49-F238E27FC236}">
                <a16:creationId xmlns:a16="http://schemas.microsoft.com/office/drawing/2014/main" id="{0E586F3F-A9B9-9B36-1688-8428AAA5DBCA}"/>
              </a:ext>
            </a:extLst>
          </p:cNvPr>
          <p:cNvSpPr/>
          <p:nvPr/>
        </p:nvSpPr>
        <p:spPr>
          <a:xfrm>
            <a:off x="6042171" y="1222963"/>
            <a:ext cx="5663609" cy="35508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bg1"/>
                </a:solidFill>
              </a:rPr>
              <a:t>Why this information is important</a:t>
            </a:r>
          </a:p>
        </p:txBody>
      </p:sp>
      <p:sp>
        <p:nvSpPr>
          <p:cNvPr id="3" name="Rectangle 2">
            <a:extLst>
              <a:ext uri="{FF2B5EF4-FFF2-40B4-BE49-F238E27FC236}">
                <a16:creationId xmlns:a16="http://schemas.microsoft.com/office/drawing/2014/main" id="{3B812BDD-4463-556E-035A-1AABF57CD758}"/>
              </a:ext>
            </a:extLst>
          </p:cNvPr>
          <p:cNvSpPr/>
          <p:nvPr/>
        </p:nvSpPr>
        <p:spPr>
          <a:xfrm>
            <a:off x="218879" y="1682600"/>
            <a:ext cx="1184645" cy="1056168"/>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b="1">
                <a:solidFill>
                  <a:schemeClr val="bg1"/>
                </a:solidFill>
              </a:rPr>
              <a:t>Price</a:t>
            </a:r>
          </a:p>
        </p:txBody>
      </p:sp>
      <p:sp>
        <p:nvSpPr>
          <p:cNvPr id="5" name="Rectangle 4">
            <a:extLst>
              <a:ext uri="{FF2B5EF4-FFF2-40B4-BE49-F238E27FC236}">
                <a16:creationId xmlns:a16="http://schemas.microsoft.com/office/drawing/2014/main" id="{D2E09253-E7E2-06F9-2EF5-81611739C2E0}"/>
              </a:ext>
            </a:extLst>
          </p:cNvPr>
          <p:cNvSpPr/>
          <p:nvPr/>
        </p:nvSpPr>
        <p:spPr>
          <a:xfrm>
            <a:off x="218879" y="2825600"/>
            <a:ext cx="1184645" cy="105616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b="1">
                <a:solidFill>
                  <a:schemeClr val="accent4">
                    <a:lumMod val="50000"/>
                  </a:schemeClr>
                </a:solidFill>
              </a:rPr>
              <a:t>Role</a:t>
            </a:r>
            <a:endParaRPr lang="en-US" b="1">
              <a:solidFill>
                <a:schemeClr val="accent4">
                  <a:lumMod val="50000"/>
                </a:schemeClr>
              </a:solidFill>
            </a:endParaRPr>
          </a:p>
        </p:txBody>
      </p:sp>
      <p:sp>
        <p:nvSpPr>
          <p:cNvPr id="6" name="Rectangle 5">
            <a:extLst>
              <a:ext uri="{FF2B5EF4-FFF2-40B4-BE49-F238E27FC236}">
                <a16:creationId xmlns:a16="http://schemas.microsoft.com/office/drawing/2014/main" id="{2C30046C-582E-C484-E24C-E12C8A97596E}"/>
              </a:ext>
            </a:extLst>
          </p:cNvPr>
          <p:cNvSpPr/>
          <p:nvPr/>
        </p:nvSpPr>
        <p:spPr>
          <a:xfrm>
            <a:off x="218879" y="3978125"/>
            <a:ext cx="1184645" cy="105616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b="1">
                <a:solidFill>
                  <a:srgbClr val="182132"/>
                </a:solidFill>
              </a:rPr>
              <a:t>VFM</a:t>
            </a:r>
            <a:endParaRPr lang="en-US" b="1">
              <a:solidFill>
                <a:srgbClr val="182132"/>
              </a:solidFill>
            </a:endParaRPr>
          </a:p>
        </p:txBody>
      </p:sp>
      <p:sp>
        <p:nvSpPr>
          <p:cNvPr id="7" name="Rectangle 6">
            <a:extLst>
              <a:ext uri="{FF2B5EF4-FFF2-40B4-BE49-F238E27FC236}">
                <a16:creationId xmlns:a16="http://schemas.microsoft.com/office/drawing/2014/main" id="{B565FC2B-BF87-5E71-2587-C927733D9D6E}"/>
              </a:ext>
            </a:extLst>
          </p:cNvPr>
          <p:cNvSpPr/>
          <p:nvPr/>
        </p:nvSpPr>
        <p:spPr>
          <a:xfrm>
            <a:off x="218879" y="5121125"/>
            <a:ext cx="1184645" cy="1056168"/>
          </a:xfrm>
          <a:prstGeom prst="rect">
            <a:avLst/>
          </a:prstGeom>
          <a:solidFill>
            <a:srgbClr val="EBEEF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b="1">
                <a:solidFill>
                  <a:srgbClr val="182132"/>
                </a:solidFill>
              </a:rPr>
              <a:t>Trust</a:t>
            </a:r>
          </a:p>
        </p:txBody>
      </p:sp>
      <p:pic>
        <p:nvPicPr>
          <p:cNvPr id="19" name="Graphic 18" descr="Coins with solid fill">
            <a:extLst>
              <a:ext uri="{FF2B5EF4-FFF2-40B4-BE49-F238E27FC236}">
                <a16:creationId xmlns:a16="http://schemas.microsoft.com/office/drawing/2014/main" id="{B2F661A5-F2F9-6720-9F7D-EE9E3A3FF80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68552" y="1956018"/>
            <a:ext cx="768263" cy="778701"/>
          </a:xfrm>
          <a:prstGeom prst="rect">
            <a:avLst/>
          </a:prstGeom>
        </p:spPr>
      </p:pic>
      <p:pic>
        <p:nvPicPr>
          <p:cNvPr id="20" name="Picture 19" descr="A blue icon with a question mark&#10;&#10;AI-generated content may be incorrect.">
            <a:extLst>
              <a:ext uri="{FF2B5EF4-FFF2-40B4-BE49-F238E27FC236}">
                <a16:creationId xmlns:a16="http://schemas.microsoft.com/office/drawing/2014/main" id="{8A119B0C-0FDA-F097-EDA6-78B53A197334}"/>
              </a:ext>
            </a:extLst>
          </p:cNvPr>
          <p:cNvPicPr>
            <a:picLocks noChangeAspect="1"/>
          </p:cNvPicPr>
          <p:nvPr/>
        </p:nvPicPr>
        <p:blipFill>
          <a:blip r:embed="rId3"/>
          <a:srcRect l="-3578" t="16832" r="-4482" b="7880"/>
          <a:stretch>
            <a:fillRect/>
          </a:stretch>
        </p:blipFill>
        <p:spPr>
          <a:xfrm>
            <a:off x="214049" y="3092038"/>
            <a:ext cx="1189722" cy="798167"/>
          </a:xfrm>
          <a:prstGeom prst="rect">
            <a:avLst/>
          </a:prstGeom>
        </p:spPr>
      </p:pic>
      <p:pic>
        <p:nvPicPr>
          <p:cNvPr id="22" name="Picture 21" descr="A blue line on a black background&#10;&#10;AI-generated content may be incorrect.">
            <a:extLst>
              <a:ext uri="{FF2B5EF4-FFF2-40B4-BE49-F238E27FC236}">
                <a16:creationId xmlns:a16="http://schemas.microsoft.com/office/drawing/2014/main" id="{7C92616F-DC81-A164-2EFF-222EC2267013}"/>
              </a:ext>
            </a:extLst>
          </p:cNvPr>
          <p:cNvPicPr>
            <a:picLocks noChangeAspect="1"/>
          </p:cNvPicPr>
          <p:nvPr/>
        </p:nvPicPr>
        <p:blipFill>
          <a:blip r:embed="rId4"/>
          <a:stretch>
            <a:fillRect/>
          </a:stretch>
        </p:blipFill>
        <p:spPr>
          <a:xfrm>
            <a:off x="510958" y="4263546"/>
            <a:ext cx="669099" cy="669099"/>
          </a:xfrm>
          <a:prstGeom prst="rect">
            <a:avLst/>
          </a:prstGeom>
        </p:spPr>
      </p:pic>
      <p:pic>
        <p:nvPicPr>
          <p:cNvPr id="23" name="Picture 22" descr="A blue and black thumb up and stars&#10;&#10;AI-generated content may be incorrect.">
            <a:extLst>
              <a:ext uri="{FF2B5EF4-FFF2-40B4-BE49-F238E27FC236}">
                <a16:creationId xmlns:a16="http://schemas.microsoft.com/office/drawing/2014/main" id="{19154C76-87C5-3DF3-1A0E-D7107EED6CEC}"/>
              </a:ext>
            </a:extLst>
          </p:cNvPr>
          <p:cNvPicPr>
            <a:picLocks noChangeAspect="1"/>
          </p:cNvPicPr>
          <p:nvPr/>
        </p:nvPicPr>
        <p:blipFill>
          <a:blip r:embed="rId5"/>
          <a:stretch>
            <a:fillRect/>
          </a:stretch>
        </p:blipFill>
        <p:spPr>
          <a:xfrm>
            <a:off x="382958" y="5315080"/>
            <a:ext cx="852031" cy="852031"/>
          </a:xfrm>
          <a:prstGeom prst="rect">
            <a:avLst/>
          </a:prstGeom>
        </p:spPr>
      </p:pic>
      <p:sp>
        <p:nvSpPr>
          <p:cNvPr id="18" name="Slide Number Placeholder 3">
            <a:extLst>
              <a:ext uri="{FF2B5EF4-FFF2-40B4-BE49-F238E27FC236}">
                <a16:creationId xmlns:a16="http://schemas.microsoft.com/office/drawing/2014/main" id="{F491B348-D944-B19F-27B4-9689814777A1}"/>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17</a:t>
            </a:fld>
            <a:endParaRPr lang="en-GB"/>
          </a:p>
        </p:txBody>
      </p:sp>
    </p:spTree>
    <p:extLst>
      <p:ext uri="{BB962C8B-B14F-4D97-AF65-F5344CB8AC3E}">
        <p14:creationId xmlns:p14="http://schemas.microsoft.com/office/powerpoint/2010/main" val="360081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67693-AB46-8786-B7A3-3BF791C255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E2C46A6-C6C6-3007-C8C8-362FC6D61E19}"/>
              </a:ext>
            </a:extLst>
          </p:cNvPr>
          <p:cNvSpPr>
            <a:spLocks noGrp="1"/>
          </p:cNvSpPr>
          <p:nvPr>
            <p:ph type="body" sz="quarter" idx="13"/>
          </p:nvPr>
        </p:nvSpPr>
        <p:spPr/>
        <p:txBody>
          <a:bodyPr/>
          <a:lstStyle/>
          <a:p>
            <a:r>
              <a:rPr lang="en-US" dirty="0">
                <a:latin typeface="Century Gothic"/>
              </a:rPr>
              <a:t>Members’ top priority for the webpage is the total cost for NGN’s charge and its breakdown</a:t>
            </a:r>
            <a:endParaRPr lang="en-US" dirty="0"/>
          </a:p>
        </p:txBody>
      </p:sp>
      <p:sp>
        <p:nvSpPr>
          <p:cNvPr id="4" name="Text Placeholder 3">
            <a:extLst>
              <a:ext uri="{FF2B5EF4-FFF2-40B4-BE49-F238E27FC236}">
                <a16:creationId xmlns:a16="http://schemas.microsoft.com/office/drawing/2014/main" id="{3A318D4F-BC54-5E4A-5E8A-3778F03A32D0}"/>
              </a:ext>
            </a:extLst>
          </p:cNvPr>
          <p:cNvSpPr>
            <a:spLocks noGrp="1"/>
          </p:cNvSpPr>
          <p:nvPr>
            <p:ph type="body" sz="quarter" idx="14"/>
          </p:nvPr>
        </p:nvSpPr>
        <p:spPr/>
        <p:txBody>
          <a:bodyPr/>
          <a:lstStyle/>
          <a:p>
            <a:r>
              <a:rPr lang="en-GB">
                <a:latin typeface="Century Gothic"/>
              </a:rPr>
              <a:t>In a cost-sensitive context with low brand familiarity, members think customers want clear understanding of how costs are used (to assess value) and reassurance that NGN is properly monitored and funds are used fairly.</a:t>
            </a:r>
            <a:endParaRPr lang="en-US" dirty="0"/>
          </a:p>
        </p:txBody>
      </p:sp>
      <p:sp>
        <p:nvSpPr>
          <p:cNvPr id="12" name="Rectangle 11">
            <a:extLst>
              <a:ext uri="{FF2B5EF4-FFF2-40B4-BE49-F238E27FC236}">
                <a16:creationId xmlns:a16="http://schemas.microsoft.com/office/drawing/2014/main" id="{CB3D1BAA-52B3-7A19-9F10-88BAC5260681}"/>
              </a:ext>
            </a:extLst>
          </p:cNvPr>
          <p:cNvSpPr/>
          <p:nvPr/>
        </p:nvSpPr>
        <p:spPr>
          <a:xfrm>
            <a:off x="214049" y="1222963"/>
            <a:ext cx="5723971" cy="35508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bg1"/>
                </a:solidFill>
              </a:rPr>
              <a:t>Key information to include on the webpage</a:t>
            </a:r>
            <a:endParaRPr lang="en-US" sz="1600">
              <a:solidFill>
                <a:schemeClr val="bg1"/>
              </a:solidFill>
            </a:endParaRPr>
          </a:p>
        </p:txBody>
      </p:sp>
      <p:sp>
        <p:nvSpPr>
          <p:cNvPr id="17" name="Rectangle 16">
            <a:extLst>
              <a:ext uri="{FF2B5EF4-FFF2-40B4-BE49-F238E27FC236}">
                <a16:creationId xmlns:a16="http://schemas.microsoft.com/office/drawing/2014/main" id="{BA47A73E-567A-BD69-8CC6-CEB0EB0E723C}"/>
              </a:ext>
            </a:extLst>
          </p:cNvPr>
          <p:cNvSpPr/>
          <p:nvPr/>
        </p:nvSpPr>
        <p:spPr>
          <a:xfrm>
            <a:off x="6042171" y="1222963"/>
            <a:ext cx="5663609" cy="35508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bg1"/>
                </a:solidFill>
              </a:rPr>
              <a:t>Why this information is important</a:t>
            </a:r>
          </a:p>
        </p:txBody>
      </p:sp>
      <p:sp>
        <p:nvSpPr>
          <p:cNvPr id="3" name="Rectangle 2">
            <a:extLst>
              <a:ext uri="{FF2B5EF4-FFF2-40B4-BE49-F238E27FC236}">
                <a16:creationId xmlns:a16="http://schemas.microsoft.com/office/drawing/2014/main" id="{B8E8B7B6-0DEB-4D9E-FAE1-EBEE325FB30B}"/>
              </a:ext>
            </a:extLst>
          </p:cNvPr>
          <p:cNvSpPr/>
          <p:nvPr/>
        </p:nvSpPr>
        <p:spPr>
          <a:xfrm>
            <a:off x="218879" y="1682600"/>
            <a:ext cx="1184645" cy="1056168"/>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b="1">
                <a:solidFill>
                  <a:schemeClr val="bg1"/>
                </a:solidFill>
              </a:rPr>
              <a:t>Price</a:t>
            </a:r>
          </a:p>
        </p:txBody>
      </p:sp>
      <p:sp>
        <p:nvSpPr>
          <p:cNvPr id="5" name="Rectangle 4">
            <a:extLst>
              <a:ext uri="{FF2B5EF4-FFF2-40B4-BE49-F238E27FC236}">
                <a16:creationId xmlns:a16="http://schemas.microsoft.com/office/drawing/2014/main" id="{C599E0BB-B617-8D4C-4852-3FEDD4AFA095}"/>
              </a:ext>
            </a:extLst>
          </p:cNvPr>
          <p:cNvSpPr/>
          <p:nvPr/>
        </p:nvSpPr>
        <p:spPr>
          <a:xfrm>
            <a:off x="218879" y="2825600"/>
            <a:ext cx="1184645" cy="105616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b="1">
                <a:solidFill>
                  <a:schemeClr val="accent4">
                    <a:lumMod val="50000"/>
                  </a:schemeClr>
                </a:solidFill>
              </a:rPr>
              <a:t>Role</a:t>
            </a:r>
            <a:endParaRPr lang="en-US" b="1">
              <a:solidFill>
                <a:schemeClr val="accent4">
                  <a:lumMod val="50000"/>
                </a:schemeClr>
              </a:solidFill>
            </a:endParaRPr>
          </a:p>
        </p:txBody>
      </p:sp>
      <p:sp>
        <p:nvSpPr>
          <p:cNvPr id="6" name="Rectangle 5">
            <a:extLst>
              <a:ext uri="{FF2B5EF4-FFF2-40B4-BE49-F238E27FC236}">
                <a16:creationId xmlns:a16="http://schemas.microsoft.com/office/drawing/2014/main" id="{18DD2177-1377-926E-1929-D6431BB4ED7C}"/>
              </a:ext>
            </a:extLst>
          </p:cNvPr>
          <p:cNvSpPr/>
          <p:nvPr/>
        </p:nvSpPr>
        <p:spPr>
          <a:xfrm>
            <a:off x="218879" y="3978125"/>
            <a:ext cx="1184645" cy="105616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b="1">
                <a:solidFill>
                  <a:srgbClr val="182132"/>
                </a:solidFill>
              </a:rPr>
              <a:t>VFM</a:t>
            </a:r>
            <a:endParaRPr lang="en-US" b="1">
              <a:solidFill>
                <a:srgbClr val="182132"/>
              </a:solidFill>
            </a:endParaRPr>
          </a:p>
        </p:txBody>
      </p:sp>
      <p:sp>
        <p:nvSpPr>
          <p:cNvPr id="7" name="Rectangle 6">
            <a:extLst>
              <a:ext uri="{FF2B5EF4-FFF2-40B4-BE49-F238E27FC236}">
                <a16:creationId xmlns:a16="http://schemas.microsoft.com/office/drawing/2014/main" id="{2A433DE1-654E-81DF-449F-4C3CEF8EC0D1}"/>
              </a:ext>
            </a:extLst>
          </p:cNvPr>
          <p:cNvSpPr/>
          <p:nvPr/>
        </p:nvSpPr>
        <p:spPr>
          <a:xfrm>
            <a:off x="218879" y="5121125"/>
            <a:ext cx="1184645" cy="1056168"/>
          </a:xfrm>
          <a:prstGeom prst="rect">
            <a:avLst/>
          </a:prstGeom>
          <a:solidFill>
            <a:srgbClr val="EBEEF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b="1">
                <a:solidFill>
                  <a:srgbClr val="182132"/>
                </a:solidFill>
              </a:rPr>
              <a:t>Trust</a:t>
            </a:r>
          </a:p>
        </p:txBody>
      </p:sp>
      <p:pic>
        <p:nvPicPr>
          <p:cNvPr id="19" name="Graphic 18" descr="Coins with solid fill">
            <a:extLst>
              <a:ext uri="{FF2B5EF4-FFF2-40B4-BE49-F238E27FC236}">
                <a16:creationId xmlns:a16="http://schemas.microsoft.com/office/drawing/2014/main" id="{5DB9447F-7AF7-558B-0D16-A5DA9FBEF95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68552" y="1956018"/>
            <a:ext cx="768263" cy="778701"/>
          </a:xfrm>
          <a:prstGeom prst="rect">
            <a:avLst/>
          </a:prstGeom>
        </p:spPr>
      </p:pic>
      <p:pic>
        <p:nvPicPr>
          <p:cNvPr id="20" name="Picture 19" descr="A blue icon with a question mark&#10;&#10;AI-generated content may be incorrect.">
            <a:extLst>
              <a:ext uri="{FF2B5EF4-FFF2-40B4-BE49-F238E27FC236}">
                <a16:creationId xmlns:a16="http://schemas.microsoft.com/office/drawing/2014/main" id="{C90EA5E7-152E-9C12-1B99-014C71030D56}"/>
              </a:ext>
            </a:extLst>
          </p:cNvPr>
          <p:cNvPicPr>
            <a:picLocks noChangeAspect="1"/>
          </p:cNvPicPr>
          <p:nvPr/>
        </p:nvPicPr>
        <p:blipFill>
          <a:blip r:embed="rId3"/>
          <a:srcRect l="-3578" t="16832" r="-4482" b="7880"/>
          <a:stretch>
            <a:fillRect/>
          </a:stretch>
        </p:blipFill>
        <p:spPr>
          <a:xfrm>
            <a:off x="214049" y="3092038"/>
            <a:ext cx="1189722" cy="798167"/>
          </a:xfrm>
          <a:prstGeom prst="rect">
            <a:avLst/>
          </a:prstGeom>
        </p:spPr>
      </p:pic>
      <p:pic>
        <p:nvPicPr>
          <p:cNvPr id="22" name="Picture 21" descr="A blue line on a black background&#10;&#10;AI-generated content may be incorrect.">
            <a:extLst>
              <a:ext uri="{FF2B5EF4-FFF2-40B4-BE49-F238E27FC236}">
                <a16:creationId xmlns:a16="http://schemas.microsoft.com/office/drawing/2014/main" id="{47E5CD90-F74A-AC3F-251A-3DE4335B2240}"/>
              </a:ext>
            </a:extLst>
          </p:cNvPr>
          <p:cNvPicPr>
            <a:picLocks noChangeAspect="1"/>
          </p:cNvPicPr>
          <p:nvPr/>
        </p:nvPicPr>
        <p:blipFill>
          <a:blip r:embed="rId4"/>
          <a:stretch>
            <a:fillRect/>
          </a:stretch>
        </p:blipFill>
        <p:spPr>
          <a:xfrm>
            <a:off x="510958" y="4263546"/>
            <a:ext cx="669099" cy="669099"/>
          </a:xfrm>
          <a:prstGeom prst="rect">
            <a:avLst/>
          </a:prstGeom>
        </p:spPr>
      </p:pic>
      <p:pic>
        <p:nvPicPr>
          <p:cNvPr id="23" name="Picture 22" descr="A blue and black thumb up and stars&#10;&#10;AI-generated content may be incorrect.">
            <a:extLst>
              <a:ext uri="{FF2B5EF4-FFF2-40B4-BE49-F238E27FC236}">
                <a16:creationId xmlns:a16="http://schemas.microsoft.com/office/drawing/2014/main" id="{AC42FA29-EDA9-0179-2900-E6E8A458B33C}"/>
              </a:ext>
            </a:extLst>
          </p:cNvPr>
          <p:cNvPicPr>
            <a:picLocks noChangeAspect="1"/>
          </p:cNvPicPr>
          <p:nvPr/>
        </p:nvPicPr>
        <p:blipFill>
          <a:blip r:embed="rId5"/>
          <a:stretch>
            <a:fillRect/>
          </a:stretch>
        </p:blipFill>
        <p:spPr>
          <a:xfrm>
            <a:off x="382958" y="5315080"/>
            <a:ext cx="852031" cy="852031"/>
          </a:xfrm>
          <a:prstGeom prst="rect">
            <a:avLst/>
          </a:prstGeom>
        </p:spPr>
      </p:pic>
      <p:sp>
        <p:nvSpPr>
          <p:cNvPr id="18" name="Slide Number Placeholder 3">
            <a:extLst>
              <a:ext uri="{FF2B5EF4-FFF2-40B4-BE49-F238E27FC236}">
                <a16:creationId xmlns:a16="http://schemas.microsoft.com/office/drawing/2014/main" id="{4D016CC4-17AE-AB6B-950C-EA6CB94CBEF1}"/>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18</a:t>
            </a:fld>
            <a:endParaRPr lang="en-GB"/>
          </a:p>
        </p:txBody>
      </p:sp>
      <p:sp>
        <p:nvSpPr>
          <p:cNvPr id="21" name="Speech Bubble: Rectangle with Corners Rounded 20">
            <a:extLst>
              <a:ext uri="{FF2B5EF4-FFF2-40B4-BE49-F238E27FC236}">
                <a16:creationId xmlns:a16="http://schemas.microsoft.com/office/drawing/2014/main" id="{9DD4E83A-C4A1-E61F-C710-06DB9191F05E}"/>
              </a:ext>
            </a:extLst>
          </p:cNvPr>
          <p:cNvSpPr/>
          <p:nvPr/>
        </p:nvSpPr>
        <p:spPr>
          <a:xfrm>
            <a:off x="1653197" y="1695762"/>
            <a:ext cx="3855195" cy="849553"/>
          </a:xfrm>
          <a:prstGeom prst="wedgeRoundRectCallout">
            <a:avLst>
              <a:gd name="adj1" fmla="val -40047"/>
              <a:gd name="adj2" fmla="val 62722"/>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defRPr/>
            </a:pPr>
            <a:r>
              <a:rPr lang="en-GB" sz="1200" i="1">
                <a:solidFill>
                  <a:schemeClr val="bg1"/>
                </a:solidFill>
              </a:rPr>
              <a:t>“I feel it doesn't make my blood boil when I see the bill because I now know… when it says standing charge, this is how much you paid for it.”</a:t>
            </a:r>
          </a:p>
        </p:txBody>
      </p:sp>
      <p:sp>
        <p:nvSpPr>
          <p:cNvPr id="24" name="Speech Bubble: Rectangle with Corners Rounded 23">
            <a:extLst>
              <a:ext uri="{FF2B5EF4-FFF2-40B4-BE49-F238E27FC236}">
                <a16:creationId xmlns:a16="http://schemas.microsoft.com/office/drawing/2014/main" id="{15786A1D-827A-B3D3-4142-B88BFB0EF6BF}"/>
              </a:ext>
            </a:extLst>
          </p:cNvPr>
          <p:cNvSpPr/>
          <p:nvPr/>
        </p:nvSpPr>
        <p:spPr>
          <a:xfrm>
            <a:off x="6946377" y="1695762"/>
            <a:ext cx="3855195" cy="849553"/>
          </a:xfrm>
          <a:prstGeom prst="wedgeRoundRectCallout">
            <a:avLst>
              <a:gd name="adj1" fmla="val -61334"/>
              <a:gd name="adj2" fmla="val 50302"/>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defRPr/>
            </a:pPr>
            <a:r>
              <a:rPr lang="en-GB" sz="1200" i="1" dirty="0">
                <a:solidFill>
                  <a:schemeClr val="bg1"/>
                </a:solidFill>
              </a:rPr>
              <a:t>“Most people look at the bills and they don't look at the breakdown… [the breakdown] is totally irrelevant to the majority of people.”</a:t>
            </a:r>
          </a:p>
        </p:txBody>
      </p:sp>
      <p:sp>
        <p:nvSpPr>
          <p:cNvPr id="8" name="Speech Bubble: Rectangle with Corners Rounded 7">
            <a:extLst>
              <a:ext uri="{FF2B5EF4-FFF2-40B4-BE49-F238E27FC236}">
                <a16:creationId xmlns:a16="http://schemas.microsoft.com/office/drawing/2014/main" id="{F3372D83-B4DA-FC18-E429-73D70F97AE2B}"/>
              </a:ext>
            </a:extLst>
          </p:cNvPr>
          <p:cNvSpPr/>
          <p:nvPr/>
        </p:nvSpPr>
        <p:spPr>
          <a:xfrm>
            <a:off x="1653197" y="2928909"/>
            <a:ext cx="3855195" cy="849553"/>
          </a:xfrm>
          <a:prstGeom prst="wedgeRoundRectCallout">
            <a:avLst>
              <a:gd name="adj1" fmla="val 34153"/>
              <a:gd name="adj2" fmla="val -65492"/>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pPr>
            <a:r>
              <a:rPr lang="en-GB" sz="1200" i="1">
                <a:solidFill>
                  <a:schemeClr val="bg1"/>
                </a:solidFill>
                <a:latin typeface="Century Gothic" panose="020F0302020204030204"/>
              </a:rPr>
              <a:t>“They need to show how big the actual organisation is, where the boundaries are and how many households it serves.”</a:t>
            </a:r>
          </a:p>
        </p:txBody>
      </p:sp>
      <p:sp>
        <p:nvSpPr>
          <p:cNvPr id="9" name="Speech Bubble: Rectangle with Corners Rounded 8">
            <a:extLst>
              <a:ext uri="{FF2B5EF4-FFF2-40B4-BE49-F238E27FC236}">
                <a16:creationId xmlns:a16="http://schemas.microsoft.com/office/drawing/2014/main" id="{62567EC3-5DCC-776F-DA3C-7F86EEEC4EAD}"/>
              </a:ext>
            </a:extLst>
          </p:cNvPr>
          <p:cNvSpPr/>
          <p:nvPr/>
        </p:nvSpPr>
        <p:spPr>
          <a:xfrm>
            <a:off x="6946377" y="2825601"/>
            <a:ext cx="3855195" cy="1056168"/>
          </a:xfrm>
          <a:prstGeom prst="wedgeRoundRectCallout">
            <a:avLst>
              <a:gd name="adj1" fmla="val 60909"/>
              <a:gd name="adj2" fmla="val -48035"/>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defRPr/>
            </a:pPr>
            <a:r>
              <a:rPr lang="en-GB" sz="1200" i="1">
                <a:solidFill>
                  <a:schemeClr val="bg1"/>
                </a:solidFill>
              </a:rPr>
              <a:t>“What does the normal person need to know, and they may need to know more than that [the pie chart]… we find out more as we're here and we discuss it and we're part of the decision-making.”</a:t>
            </a:r>
          </a:p>
        </p:txBody>
      </p:sp>
      <p:sp>
        <p:nvSpPr>
          <p:cNvPr id="10" name="Speech Bubble: Rectangle with Corners Rounded 9">
            <a:extLst>
              <a:ext uri="{FF2B5EF4-FFF2-40B4-BE49-F238E27FC236}">
                <a16:creationId xmlns:a16="http://schemas.microsoft.com/office/drawing/2014/main" id="{35BB1B38-2BBB-68CF-6DD4-1B0455BE0C07}"/>
              </a:ext>
            </a:extLst>
          </p:cNvPr>
          <p:cNvSpPr/>
          <p:nvPr/>
        </p:nvSpPr>
        <p:spPr>
          <a:xfrm>
            <a:off x="1653197" y="4118688"/>
            <a:ext cx="3855195" cy="745452"/>
          </a:xfrm>
          <a:prstGeom prst="wedgeRoundRectCallout">
            <a:avLst>
              <a:gd name="adj1" fmla="val -42480"/>
              <a:gd name="adj2" fmla="val 69621"/>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defRPr/>
            </a:pPr>
            <a:r>
              <a:rPr lang="en-GB" sz="1200" i="1">
                <a:solidFill>
                  <a:schemeClr val="bg1"/>
                </a:solidFill>
              </a:rPr>
              <a:t>“It needs some sort of pie chart, it doesn't show what of that is going into each budget, and I think that's important for people to know.”</a:t>
            </a:r>
          </a:p>
        </p:txBody>
      </p:sp>
      <p:sp>
        <p:nvSpPr>
          <p:cNvPr id="11" name="Speech Bubble: Rectangle with Corners Rounded 10">
            <a:extLst>
              <a:ext uri="{FF2B5EF4-FFF2-40B4-BE49-F238E27FC236}">
                <a16:creationId xmlns:a16="http://schemas.microsoft.com/office/drawing/2014/main" id="{D61BB891-B6C8-4602-7FA3-725BD20132F6}"/>
              </a:ext>
            </a:extLst>
          </p:cNvPr>
          <p:cNvSpPr/>
          <p:nvPr/>
        </p:nvSpPr>
        <p:spPr>
          <a:xfrm>
            <a:off x="6946377" y="4118688"/>
            <a:ext cx="3855195" cy="745452"/>
          </a:xfrm>
          <a:prstGeom prst="wedgeRoundRectCallout">
            <a:avLst>
              <a:gd name="adj1" fmla="val -42480"/>
              <a:gd name="adj2" fmla="val 69621"/>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defRPr/>
            </a:pPr>
            <a:r>
              <a:rPr lang="en-GB" sz="1200" i="1">
                <a:solidFill>
                  <a:schemeClr val="bg1"/>
                </a:solidFill>
              </a:rPr>
              <a:t>“The fact that 55p covers all of that, possibly save your life and continuity of service — not a bad price.”</a:t>
            </a:r>
          </a:p>
        </p:txBody>
      </p:sp>
      <p:sp>
        <p:nvSpPr>
          <p:cNvPr id="13" name="Speech Bubble: Rectangle with Corners Rounded 12">
            <a:extLst>
              <a:ext uri="{FF2B5EF4-FFF2-40B4-BE49-F238E27FC236}">
                <a16:creationId xmlns:a16="http://schemas.microsoft.com/office/drawing/2014/main" id="{CEE7E1FB-2C7F-8FFA-6308-399612BA3FBE}"/>
              </a:ext>
            </a:extLst>
          </p:cNvPr>
          <p:cNvSpPr/>
          <p:nvPr/>
        </p:nvSpPr>
        <p:spPr>
          <a:xfrm>
            <a:off x="1653197" y="5196933"/>
            <a:ext cx="3855195" cy="904551"/>
          </a:xfrm>
          <a:prstGeom prst="wedgeRoundRectCallout">
            <a:avLst>
              <a:gd name="adj1" fmla="val 56652"/>
              <a:gd name="adj2" fmla="val -36652"/>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defRPr/>
            </a:pPr>
            <a:r>
              <a:rPr lang="en-GB" sz="1200" i="1">
                <a:solidFill>
                  <a:schemeClr val="bg1"/>
                </a:solidFill>
              </a:rPr>
              <a:t>“Maybe just a sentence — 'we work with a number of stakeholders including overseas investors, click here if you want any more information’.”</a:t>
            </a:r>
          </a:p>
        </p:txBody>
      </p:sp>
      <p:sp>
        <p:nvSpPr>
          <p:cNvPr id="14" name="Speech Bubble: Rectangle with Corners Rounded 13">
            <a:extLst>
              <a:ext uri="{FF2B5EF4-FFF2-40B4-BE49-F238E27FC236}">
                <a16:creationId xmlns:a16="http://schemas.microsoft.com/office/drawing/2014/main" id="{C978FB85-8EE3-739B-F6E3-88CD13C54043}"/>
              </a:ext>
            </a:extLst>
          </p:cNvPr>
          <p:cNvSpPr/>
          <p:nvPr/>
        </p:nvSpPr>
        <p:spPr>
          <a:xfrm>
            <a:off x="6946377" y="5196934"/>
            <a:ext cx="3855195" cy="904550"/>
          </a:xfrm>
          <a:prstGeom prst="wedgeRoundRectCallout">
            <a:avLst>
              <a:gd name="adj1" fmla="val 4521"/>
              <a:gd name="adj2" fmla="val 62265"/>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pPr>
            <a:r>
              <a:rPr lang="en-GB" sz="1200" i="1">
                <a:solidFill>
                  <a:schemeClr val="bg1"/>
                </a:solidFill>
                <a:latin typeface="Century Gothic" panose="020F0302020204030204"/>
              </a:rPr>
              <a:t>“It helps you to feel like the companies aren’t being greedy and just charging me through the nose.”</a:t>
            </a:r>
          </a:p>
        </p:txBody>
      </p:sp>
    </p:spTree>
    <p:extLst>
      <p:ext uri="{BB962C8B-B14F-4D97-AF65-F5344CB8AC3E}">
        <p14:creationId xmlns:p14="http://schemas.microsoft.com/office/powerpoint/2010/main" val="3750758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757B64-5E3E-4B59-C849-77BF64CC2FDD}"/>
              </a:ext>
            </a:extLst>
          </p:cNvPr>
          <p:cNvSpPr>
            <a:spLocks noGrp="1"/>
          </p:cNvSpPr>
          <p:nvPr>
            <p:ph type="body" sz="quarter" idx="13"/>
          </p:nvPr>
        </p:nvSpPr>
        <p:spPr/>
        <p:txBody>
          <a:bodyPr/>
          <a:lstStyle/>
          <a:p>
            <a:r>
              <a:rPr lang="en-US">
                <a:latin typeface="Century Gothic"/>
              </a:rPr>
              <a:t>Webpage focus point: Price – what is the total cost of NGN charges?</a:t>
            </a:r>
            <a:endParaRPr lang="en-US"/>
          </a:p>
        </p:txBody>
      </p:sp>
      <p:sp>
        <p:nvSpPr>
          <p:cNvPr id="3" name="Content Placeholder 2">
            <a:extLst>
              <a:ext uri="{FF2B5EF4-FFF2-40B4-BE49-F238E27FC236}">
                <a16:creationId xmlns:a16="http://schemas.microsoft.com/office/drawing/2014/main" id="{61D2F019-8B53-B6AE-851C-AFEBDF66B2A1}"/>
              </a:ext>
            </a:extLst>
          </p:cNvPr>
          <p:cNvSpPr>
            <a:spLocks noGrp="1"/>
          </p:cNvSpPr>
          <p:nvPr>
            <p:ph sz="quarter" idx="12"/>
          </p:nvPr>
        </p:nvSpPr>
        <p:spPr>
          <a:xfrm>
            <a:off x="146649" y="1935944"/>
            <a:ext cx="4193128" cy="4766781"/>
          </a:xfrm>
          <a:solidFill>
            <a:schemeClr val="accent4">
              <a:lumMod val="60000"/>
              <a:lumOff val="40000"/>
            </a:schemeClr>
          </a:solidFill>
        </p:spPr>
        <p:txBody>
          <a:bodyPr vert="horz" lIns="91440" tIns="45720" rIns="91440" bIns="45720" rtlCol="0" anchor="t">
            <a:noAutofit/>
          </a:bodyPr>
          <a:lstStyle/>
          <a:p>
            <a:pPr marL="0" indent="0">
              <a:spcBef>
                <a:spcPts val="600"/>
              </a:spcBef>
              <a:buNone/>
            </a:pPr>
            <a:r>
              <a:rPr lang="en-US" sz="1600" b="1" dirty="0">
                <a:solidFill>
                  <a:schemeClr val="bg1"/>
                </a:solidFill>
                <a:latin typeface="Century Gothic"/>
              </a:rPr>
              <a:t>What to cover </a:t>
            </a:r>
          </a:p>
          <a:p>
            <a:pPr>
              <a:spcBef>
                <a:spcPts val="600"/>
              </a:spcBef>
            </a:pPr>
            <a:r>
              <a:rPr lang="en-US" sz="1600" dirty="0">
                <a:solidFill>
                  <a:schemeClr val="bg1"/>
                </a:solidFill>
                <a:latin typeface="Century Gothic"/>
              </a:rPr>
              <a:t>Total proportion of average energy bill that goes to NGN - £199 or </a:t>
            </a:r>
            <a:r>
              <a:rPr lang="en-US" sz="1600" dirty="0">
                <a:solidFill>
                  <a:schemeClr val="bg1"/>
                </a:solidFill>
              </a:rPr>
              <a:t>55p a day perceived as good value. </a:t>
            </a:r>
          </a:p>
          <a:p>
            <a:pPr>
              <a:spcBef>
                <a:spcPts val="600"/>
              </a:spcBef>
            </a:pPr>
            <a:r>
              <a:rPr lang="en-US" sz="1600" dirty="0">
                <a:solidFill>
                  <a:schemeClr val="bg1"/>
                </a:solidFill>
              </a:rPr>
              <a:t>A link to learn more about total energy bill breakdown. </a:t>
            </a:r>
          </a:p>
          <a:p>
            <a:pPr>
              <a:spcBef>
                <a:spcPts val="600"/>
              </a:spcBef>
            </a:pPr>
            <a:r>
              <a:rPr lang="en-US" sz="1600" dirty="0">
                <a:solidFill>
                  <a:schemeClr val="bg1"/>
                </a:solidFill>
              </a:rPr>
              <a:t>How stable is the NGN portion, how often does it change and who / what decides if they are increases?</a:t>
            </a:r>
          </a:p>
          <a:p>
            <a:pPr marL="0" indent="0">
              <a:spcBef>
                <a:spcPts val="600"/>
              </a:spcBef>
              <a:buNone/>
            </a:pPr>
            <a:r>
              <a:rPr lang="en-US" sz="1600" b="1" dirty="0">
                <a:solidFill>
                  <a:schemeClr val="bg1"/>
                </a:solidFill>
                <a:latin typeface="Century Gothic"/>
              </a:rPr>
              <a:t>What isn't needed</a:t>
            </a:r>
          </a:p>
          <a:p>
            <a:pPr>
              <a:spcBef>
                <a:spcPts val="600"/>
              </a:spcBef>
            </a:pPr>
            <a:r>
              <a:rPr lang="en-US" sz="1600" dirty="0">
                <a:solidFill>
                  <a:schemeClr val="bg1"/>
                </a:solidFill>
                <a:latin typeface="Century Gothic"/>
              </a:rPr>
              <a:t>Detailed breakdown of entire energy bill – can be distracting e.g. why pay VAT? What is green levy?</a:t>
            </a:r>
          </a:p>
          <a:p>
            <a:pPr>
              <a:spcBef>
                <a:spcPts val="600"/>
              </a:spcBef>
            </a:pPr>
            <a:r>
              <a:rPr lang="en-US" sz="1600" dirty="0">
                <a:solidFill>
                  <a:schemeClr val="bg1"/>
                </a:solidFill>
              </a:rPr>
              <a:t>Details on what costs have to be covered e.g., ‘how network charges are set’ stimulus slide*.</a:t>
            </a:r>
          </a:p>
          <a:p>
            <a:pPr>
              <a:spcBef>
                <a:spcPts val="600"/>
              </a:spcBef>
            </a:pPr>
            <a:r>
              <a:rPr lang="en-US" sz="1600" dirty="0">
                <a:solidFill>
                  <a:schemeClr val="bg1"/>
                </a:solidFill>
              </a:rPr>
              <a:t>‘How NGN are paid’ – too many organisations involved, ends up being confusing / distracting.</a:t>
            </a:r>
          </a:p>
        </p:txBody>
      </p:sp>
      <p:sp>
        <p:nvSpPr>
          <p:cNvPr id="4" name="Text Placeholder 3">
            <a:extLst>
              <a:ext uri="{FF2B5EF4-FFF2-40B4-BE49-F238E27FC236}">
                <a16:creationId xmlns:a16="http://schemas.microsoft.com/office/drawing/2014/main" id="{F87C488A-8763-AF7F-CC41-64E8A32E75F2}"/>
              </a:ext>
            </a:extLst>
          </p:cNvPr>
          <p:cNvSpPr>
            <a:spLocks noGrp="1"/>
          </p:cNvSpPr>
          <p:nvPr>
            <p:ph type="body" sz="quarter" idx="14"/>
          </p:nvPr>
        </p:nvSpPr>
        <p:spPr/>
        <p:txBody>
          <a:bodyPr/>
          <a:lstStyle/>
          <a:p>
            <a:r>
              <a:rPr lang="en-US" dirty="0">
                <a:latin typeface="Century Gothic"/>
              </a:rPr>
              <a:t>Members want to understand the total cost and future stability of the NGN bill portion</a:t>
            </a:r>
            <a:r>
              <a:rPr lang="en-US">
                <a:latin typeface="Century Gothic"/>
              </a:rPr>
              <a:t> – especially in a volatile global context</a:t>
            </a:r>
            <a:r>
              <a:rPr lang="en-US" dirty="0">
                <a:latin typeface="Century Gothic"/>
              </a:rPr>
              <a:t>.</a:t>
            </a:r>
            <a:endParaRPr lang="en-US" dirty="0"/>
          </a:p>
        </p:txBody>
      </p:sp>
      <p:sp>
        <p:nvSpPr>
          <p:cNvPr id="10" name="TextBox 9">
            <a:extLst>
              <a:ext uri="{FF2B5EF4-FFF2-40B4-BE49-F238E27FC236}">
                <a16:creationId xmlns:a16="http://schemas.microsoft.com/office/drawing/2014/main" id="{0550915B-B4E7-B77D-46EA-DD4B00200CB5}"/>
              </a:ext>
            </a:extLst>
          </p:cNvPr>
          <p:cNvSpPr txBox="1"/>
          <p:nvPr/>
        </p:nvSpPr>
        <p:spPr>
          <a:xfrm>
            <a:off x="8424546" y="1409566"/>
            <a:ext cx="3387237" cy="1974236"/>
          </a:xfrm>
          <a:prstGeom prst="rect">
            <a:avLst/>
          </a:prstGeom>
          <a:noFill/>
          <a:ln w="28575">
            <a:solidFill>
              <a:schemeClr val="accent2"/>
            </a:solidFill>
          </a:ln>
        </p:spPr>
        <p:txBody>
          <a:bodyPr wrap="square" lIns="91440" tIns="45720" rIns="91440" bIns="45720" rtlCol="0" anchor="t">
            <a:noAutofit/>
          </a:bodyPr>
          <a:lstStyle/>
          <a:p>
            <a:pPr algn="ctr" fontAlgn="base">
              <a:spcAft>
                <a:spcPts val="600"/>
              </a:spcAft>
            </a:pPr>
            <a:r>
              <a:rPr lang="en-GB" sz="1600" b="1"/>
              <a:t>Engaged &amp; stable</a:t>
            </a:r>
          </a:p>
          <a:p>
            <a:pPr algn="ctr"/>
            <a:r>
              <a:rPr lang="en-GB" sz="1600"/>
              <a:t>Most likely to engage with detail and read further about how NGN fits into wider system. Want transparency on costs and how investment supports net zero and future energy transition. </a:t>
            </a:r>
          </a:p>
        </p:txBody>
      </p:sp>
      <p:sp>
        <p:nvSpPr>
          <p:cNvPr id="12" name="TextBox 11">
            <a:extLst>
              <a:ext uri="{FF2B5EF4-FFF2-40B4-BE49-F238E27FC236}">
                <a16:creationId xmlns:a16="http://schemas.microsoft.com/office/drawing/2014/main" id="{9F49E62D-CD87-5CBC-189F-CFED83647F0F}"/>
              </a:ext>
            </a:extLst>
          </p:cNvPr>
          <p:cNvSpPr txBox="1"/>
          <p:nvPr/>
        </p:nvSpPr>
        <p:spPr>
          <a:xfrm>
            <a:off x="4474249" y="1414032"/>
            <a:ext cx="3366162" cy="1969770"/>
          </a:xfrm>
          <a:prstGeom prst="rect">
            <a:avLst/>
          </a:prstGeom>
          <a:noFill/>
          <a:ln w="28575">
            <a:solidFill>
              <a:schemeClr val="accent2">
                <a:lumMod val="20000"/>
                <a:lumOff val="80000"/>
              </a:schemeClr>
            </a:solidFill>
          </a:ln>
        </p:spPr>
        <p:txBody>
          <a:bodyPr wrap="square" lIns="91440" tIns="45720" rIns="91440" bIns="45720" rtlCol="0" anchor="t">
            <a:noAutofit/>
          </a:bodyPr>
          <a:lstStyle/>
          <a:p>
            <a:pPr algn="ctr" fontAlgn="base">
              <a:spcAft>
                <a:spcPts val="600"/>
              </a:spcAft>
            </a:pPr>
            <a:r>
              <a:rPr lang="en-GB" sz="1600" b="1" dirty="0"/>
              <a:t>Struggling but eco-conscious</a:t>
            </a:r>
          </a:p>
          <a:p>
            <a:pPr algn="ctr">
              <a:spcAft>
                <a:spcPts val="600"/>
              </a:spcAft>
            </a:pPr>
            <a:r>
              <a:rPr lang="en-GB" sz="1600" dirty="0"/>
              <a:t>Interested in cost, but primarily from an affordability and fairness perspective. Want simple, clear explanation of what they’re paying and why.</a:t>
            </a:r>
          </a:p>
          <a:p>
            <a:pPr algn="ctr">
              <a:spcAft>
                <a:spcPts val="600"/>
              </a:spcAft>
            </a:pPr>
            <a:endParaRPr lang="en-GB" sz="1600" dirty="0"/>
          </a:p>
        </p:txBody>
      </p:sp>
      <p:sp>
        <p:nvSpPr>
          <p:cNvPr id="14" name="TextBox 13">
            <a:extLst>
              <a:ext uri="{FF2B5EF4-FFF2-40B4-BE49-F238E27FC236}">
                <a16:creationId xmlns:a16="http://schemas.microsoft.com/office/drawing/2014/main" id="{469EA8AF-3726-E624-7086-A539BD27FE55}"/>
              </a:ext>
            </a:extLst>
          </p:cNvPr>
          <p:cNvSpPr txBox="1"/>
          <p:nvPr/>
        </p:nvSpPr>
        <p:spPr>
          <a:xfrm>
            <a:off x="8434984" y="4148860"/>
            <a:ext cx="3387236" cy="1892826"/>
          </a:xfrm>
          <a:prstGeom prst="rect">
            <a:avLst/>
          </a:prstGeom>
          <a:noFill/>
          <a:ln w="28575">
            <a:solidFill>
              <a:schemeClr val="accent4"/>
            </a:solidFill>
          </a:ln>
        </p:spPr>
        <p:txBody>
          <a:bodyPr wrap="square" lIns="91440" tIns="45720" rIns="91440" bIns="45720" rtlCol="0" anchor="t">
            <a:noAutofit/>
          </a:bodyPr>
          <a:lstStyle/>
          <a:p>
            <a:pPr algn="ctr" fontAlgn="base">
              <a:spcAft>
                <a:spcPts val="600"/>
              </a:spcAft>
            </a:pPr>
            <a:r>
              <a:rPr lang="en-GB" sz="1600" b="1"/>
              <a:t>Comfortable but cynical</a:t>
            </a:r>
          </a:p>
          <a:p>
            <a:pPr algn="ctr"/>
            <a:r>
              <a:rPr lang="en-GB" sz="1600"/>
              <a:t>Likely to scrutinise costs and question whether extra charges (e.g. green levy) are justified. Want reassurance that NGN is not passing on unnecessary costs to customers.</a:t>
            </a:r>
          </a:p>
        </p:txBody>
      </p:sp>
      <p:sp>
        <p:nvSpPr>
          <p:cNvPr id="16" name="TextBox 15">
            <a:extLst>
              <a:ext uri="{FF2B5EF4-FFF2-40B4-BE49-F238E27FC236}">
                <a16:creationId xmlns:a16="http://schemas.microsoft.com/office/drawing/2014/main" id="{9B942EA7-0C78-FF72-E965-852FCC18E890}"/>
              </a:ext>
            </a:extLst>
          </p:cNvPr>
          <p:cNvSpPr txBox="1"/>
          <p:nvPr/>
        </p:nvSpPr>
        <p:spPr>
          <a:xfrm>
            <a:off x="4485364" y="4151213"/>
            <a:ext cx="3366162" cy="1892826"/>
          </a:xfrm>
          <a:prstGeom prst="rect">
            <a:avLst/>
          </a:prstGeom>
          <a:noFill/>
          <a:ln w="28575">
            <a:solidFill>
              <a:schemeClr val="accent4">
                <a:lumMod val="20000"/>
                <a:lumOff val="80000"/>
              </a:schemeClr>
            </a:solidFill>
          </a:ln>
        </p:spPr>
        <p:txBody>
          <a:bodyPr wrap="square" lIns="91440" tIns="45720" rIns="91440" bIns="45720" rtlCol="0" anchor="t">
            <a:noAutofit/>
          </a:bodyPr>
          <a:lstStyle/>
          <a:p>
            <a:pPr algn="ctr" fontAlgn="base">
              <a:spcAft>
                <a:spcPts val="600"/>
              </a:spcAft>
            </a:pPr>
            <a:r>
              <a:rPr lang="en-GB" sz="1600" b="1"/>
              <a:t>Struggling &amp; disillusioned</a:t>
            </a:r>
          </a:p>
          <a:p>
            <a:pPr algn="ctr"/>
            <a:r>
              <a:rPr lang="en-GB" sz="1600"/>
              <a:t>Highly sensitive to cost, with strong concern about affordability. Want simple reassurance that charges are fair and necessary, and not likely to rapidly increase.</a:t>
            </a:r>
          </a:p>
        </p:txBody>
      </p:sp>
      <p:pic>
        <p:nvPicPr>
          <p:cNvPr id="18" name="Graphic 17" descr="Coins with solid fill">
            <a:extLst>
              <a:ext uri="{FF2B5EF4-FFF2-40B4-BE49-F238E27FC236}">
                <a16:creationId xmlns:a16="http://schemas.microsoft.com/office/drawing/2014/main" id="{9E0115E3-1405-B1D8-FC0F-412A8A0CB21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846415" y="1079196"/>
            <a:ext cx="768263" cy="778701"/>
          </a:xfrm>
          <a:prstGeom prst="rect">
            <a:avLst/>
          </a:prstGeom>
        </p:spPr>
      </p:pic>
      <p:sp>
        <p:nvSpPr>
          <p:cNvPr id="5" name="Arrow: Left-Right 4">
            <a:extLst>
              <a:ext uri="{FF2B5EF4-FFF2-40B4-BE49-F238E27FC236}">
                <a16:creationId xmlns:a16="http://schemas.microsoft.com/office/drawing/2014/main" id="{79AA3BE7-FA2E-30CB-3429-419879EBBD54}"/>
              </a:ext>
            </a:extLst>
          </p:cNvPr>
          <p:cNvSpPr/>
          <p:nvPr/>
        </p:nvSpPr>
        <p:spPr>
          <a:xfrm>
            <a:off x="4583117" y="3620807"/>
            <a:ext cx="7123051" cy="370155"/>
          </a:xfrm>
          <a:prstGeom prst="lef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bg1"/>
                </a:solidFill>
              </a:rPr>
              <a:t>Economic insecurity                         Economic security</a:t>
            </a:r>
          </a:p>
        </p:txBody>
      </p:sp>
      <p:sp>
        <p:nvSpPr>
          <p:cNvPr id="7" name="Arrow: Left-Right 6">
            <a:extLst>
              <a:ext uri="{FF2B5EF4-FFF2-40B4-BE49-F238E27FC236}">
                <a16:creationId xmlns:a16="http://schemas.microsoft.com/office/drawing/2014/main" id="{E8A9DCD5-3E59-2996-7029-398BFC49E9D2}"/>
              </a:ext>
            </a:extLst>
          </p:cNvPr>
          <p:cNvSpPr/>
          <p:nvPr/>
        </p:nvSpPr>
        <p:spPr>
          <a:xfrm rot="16200000">
            <a:off x="5540125" y="3648123"/>
            <a:ext cx="5174946" cy="345827"/>
          </a:xfrm>
          <a:prstGeom prst="lef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bg1"/>
                </a:solidFill>
              </a:rPr>
              <a:t>Trust in institutions </a:t>
            </a:r>
            <a:endParaRPr lang="en-US" sz="1400" b="1">
              <a:solidFill>
                <a:schemeClr val="bg1"/>
              </a:solidFill>
            </a:endParaRPr>
          </a:p>
        </p:txBody>
      </p:sp>
      <p:sp>
        <p:nvSpPr>
          <p:cNvPr id="6" name="Slide Number Placeholder 3">
            <a:extLst>
              <a:ext uri="{FF2B5EF4-FFF2-40B4-BE49-F238E27FC236}">
                <a16:creationId xmlns:a16="http://schemas.microsoft.com/office/drawing/2014/main" id="{BE9025BB-6BE5-8DA0-C8C9-12F660940D73}"/>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19</a:t>
            </a:fld>
            <a:endParaRPr lang="en-GB"/>
          </a:p>
        </p:txBody>
      </p:sp>
      <p:sp>
        <p:nvSpPr>
          <p:cNvPr id="8" name="Rectangle 7">
            <a:extLst>
              <a:ext uri="{FF2B5EF4-FFF2-40B4-BE49-F238E27FC236}">
                <a16:creationId xmlns:a16="http://schemas.microsoft.com/office/drawing/2014/main" id="{17E08670-DDF9-A751-9786-DDBE68BCFC67}"/>
              </a:ext>
            </a:extLst>
          </p:cNvPr>
          <p:cNvSpPr/>
          <p:nvPr/>
        </p:nvSpPr>
        <p:spPr>
          <a:xfrm>
            <a:off x="4474249" y="6507099"/>
            <a:ext cx="3158678" cy="350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00" i="1" dirty="0">
                <a:solidFill>
                  <a:schemeClr val="tx1"/>
                </a:solidFill>
              </a:rPr>
              <a:t>*</a:t>
            </a:r>
            <a:r>
              <a:rPr lang="en-GB" sz="1000" i="1">
                <a:solidFill>
                  <a:schemeClr val="tx1"/>
                </a:solidFill>
              </a:rPr>
              <a:t>All</a:t>
            </a:r>
            <a:r>
              <a:rPr lang="en-GB" sz="1000" i="1" dirty="0">
                <a:solidFill>
                  <a:schemeClr val="tx1"/>
                </a:solidFill>
              </a:rPr>
              <a:t> stimulus has been included in Appendix 3.</a:t>
            </a:r>
          </a:p>
        </p:txBody>
      </p:sp>
    </p:spTree>
    <p:extLst>
      <p:ext uri="{BB962C8B-B14F-4D97-AF65-F5344CB8AC3E}">
        <p14:creationId xmlns:p14="http://schemas.microsoft.com/office/powerpoint/2010/main" val="1843568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8AF68065-5332-48C5-32F4-6D626E6138D0}"/>
              </a:ext>
            </a:extLst>
          </p:cNvPr>
          <p:cNvSpPr txBox="1">
            <a:spLocks/>
          </p:cNvSpPr>
          <p:nvPr/>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AutoShape 10">
            <a:extLst>
              <a:ext uri="{FF2B5EF4-FFF2-40B4-BE49-F238E27FC236}">
                <a16:creationId xmlns:a16="http://schemas.microsoft.com/office/drawing/2014/main" id="{425B2B8F-B213-F2F5-225C-86C52466D90F}"/>
              </a:ext>
            </a:extLst>
          </p:cNvPr>
          <p:cNvSpPr>
            <a:spLocks noChangeArrowheads="1"/>
          </p:cNvSpPr>
          <p:nvPr/>
        </p:nvSpPr>
        <p:spPr bwMode="auto">
          <a:xfrm>
            <a:off x="-9131" y="0"/>
            <a:ext cx="12193615" cy="505854"/>
          </a:xfrm>
          <a:prstGeom prst="rect">
            <a:avLst/>
          </a:prstGeom>
          <a:solidFill>
            <a:srgbClr val="84ACB6"/>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en-US" sz="2400" b="1" i="0" kern="0">
                <a:solidFill>
                  <a:prstClr val="white"/>
                </a:solidFill>
                <a:latin typeface="Century Gothic" panose="020B0502020202020204" pitchFamily="34" charset="0"/>
              </a:rPr>
              <a:t>Contents </a:t>
            </a:r>
            <a:endParaRPr kumimoji="0" lang="en-GB" sz="2400" b="1" i="0" u="none" strike="noStrike" kern="0" cap="none" spc="0" normalizeH="0" baseline="0" noProof="0">
              <a:ln>
                <a:noFill/>
              </a:ln>
              <a:solidFill>
                <a:prstClr val="white"/>
              </a:solidFill>
              <a:effectLst/>
              <a:uLnTx/>
              <a:uFillTx/>
              <a:latin typeface="Century Gothic" panose="020B0502020202020204" pitchFamily="34" charset="0"/>
              <a:cs typeface="Arial" panose="020B0604020202020204" pitchFamily="34" charset="0"/>
            </a:endParaRPr>
          </a:p>
        </p:txBody>
      </p:sp>
      <p:sp>
        <p:nvSpPr>
          <p:cNvPr id="1035" name="Text Placeholder 8">
            <a:extLst>
              <a:ext uri="{FF2B5EF4-FFF2-40B4-BE49-F238E27FC236}">
                <a16:creationId xmlns:a16="http://schemas.microsoft.com/office/drawing/2014/main" id="{203E290C-4947-F0AB-7442-BEE01AEB2825}"/>
              </a:ext>
            </a:extLst>
          </p:cNvPr>
          <p:cNvSpPr txBox="1">
            <a:spLocks noChangeAspect="1"/>
          </p:cNvSpPr>
          <p:nvPr/>
        </p:nvSpPr>
        <p:spPr>
          <a:xfrm>
            <a:off x="492637" y="3433779"/>
            <a:ext cx="436874" cy="376250"/>
          </a:xfrm>
          <a:prstGeom prst="rect">
            <a:avLst/>
          </a:prstGeom>
          <a:solidFill>
            <a:srgbClr val="4BACC6"/>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4</a:t>
            </a:r>
          </a:p>
        </p:txBody>
      </p:sp>
      <p:sp>
        <p:nvSpPr>
          <p:cNvPr id="1037" name="Text Placeholder 8">
            <a:extLst>
              <a:ext uri="{FF2B5EF4-FFF2-40B4-BE49-F238E27FC236}">
                <a16:creationId xmlns:a16="http://schemas.microsoft.com/office/drawing/2014/main" id="{EE524B54-ACC1-8426-46CD-4364E81E95C4}"/>
              </a:ext>
            </a:extLst>
          </p:cNvPr>
          <p:cNvSpPr txBox="1">
            <a:spLocks noChangeAspect="1"/>
          </p:cNvSpPr>
          <p:nvPr/>
        </p:nvSpPr>
        <p:spPr>
          <a:xfrm>
            <a:off x="492637" y="4195873"/>
            <a:ext cx="436874" cy="369288"/>
          </a:xfrm>
          <a:prstGeom prst="rect">
            <a:avLst/>
          </a:prstGeom>
          <a:solidFill>
            <a:srgbClr val="4BACC6">
              <a:lumMod val="60000"/>
              <a:lumOff val="40000"/>
            </a:srgb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5</a:t>
            </a:r>
          </a:p>
        </p:txBody>
      </p:sp>
      <p:sp>
        <p:nvSpPr>
          <p:cNvPr id="1038" name="Text Placeholder 8">
            <a:extLst>
              <a:ext uri="{FF2B5EF4-FFF2-40B4-BE49-F238E27FC236}">
                <a16:creationId xmlns:a16="http://schemas.microsoft.com/office/drawing/2014/main" id="{75C20B27-9B79-960E-492D-D8805AE64870}"/>
              </a:ext>
            </a:extLst>
          </p:cNvPr>
          <p:cNvSpPr txBox="1">
            <a:spLocks noChangeAspect="1"/>
          </p:cNvSpPr>
          <p:nvPr/>
        </p:nvSpPr>
        <p:spPr>
          <a:xfrm>
            <a:off x="492637" y="1145765"/>
            <a:ext cx="436874" cy="376250"/>
          </a:xfrm>
          <a:prstGeom prst="rect">
            <a:avLst/>
          </a:prstGeom>
          <a:solidFill>
            <a:srgbClr val="4BACC6">
              <a:lumMod val="50000"/>
            </a:srgb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2" name="Text Placeholder 8">
            <a:extLst>
              <a:ext uri="{FF2B5EF4-FFF2-40B4-BE49-F238E27FC236}">
                <a16:creationId xmlns:a16="http://schemas.microsoft.com/office/drawing/2014/main" id="{083C9FD3-11B1-6F6E-5E66-4E1E4315D1ED}"/>
              </a:ext>
            </a:extLst>
          </p:cNvPr>
          <p:cNvSpPr txBox="1">
            <a:spLocks noChangeAspect="1"/>
          </p:cNvSpPr>
          <p:nvPr/>
        </p:nvSpPr>
        <p:spPr>
          <a:xfrm>
            <a:off x="492637" y="2670985"/>
            <a:ext cx="436874" cy="376250"/>
          </a:xfrm>
          <a:prstGeom prst="rect">
            <a:avLst/>
          </a:prstGeom>
          <a:solidFill>
            <a:srgbClr val="32879E"/>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3" name="Text Placeholder 8">
            <a:extLst>
              <a:ext uri="{FF2B5EF4-FFF2-40B4-BE49-F238E27FC236}">
                <a16:creationId xmlns:a16="http://schemas.microsoft.com/office/drawing/2014/main" id="{3DA69FDA-FD5B-1965-FA1F-47013D4F30AB}"/>
              </a:ext>
            </a:extLst>
          </p:cNvPr>
          <p:cNvSpPr txBox="1">
            <a:spLocks noChangeAspect="1"/>
          </p:cNvSpPr>
          <p:nvPr/>
        </p:nvSpPr>
        <p:spPr>
          <a:xfrm>
            <a:off x="492637" y="1910514"/>
            <a:ext cx="436874" cy="376250"/>
          </a:xfrm>
          <a:prstGeom prst="rect">
            <a:avLst/>
          </a:prstGeom>
          <a:solidFill>
            <a:srgbClr val="297083"/>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graphicFrame>
        <p:nvGraphicFramePr>
          <p:cNvPr id="6" name="Table 7">
            <a:extLst>
              <a:ext uri="{FF2B5EF4-FFF2-40B4-BE49-F238E27FC236}">
                <a16:creationId xmlns:a16="http://schemas.microsoft.com/office/drawing/2014/main" id="{814AF40F-213B-15F9-DC80-F779940C5D6D}"/>
              </a:ext>
            </a:extLst>
          </p:cNvPr>
          <p:cNvGraphicFramePr>
            <a:graphicFrameLocks noGrp="1"/>
          </p:cNvGraphicFramePr>
          <p:nvPr>
            <p:extLst>
              <p:ext uri="{D42A27DB-BD31-4B8C-83A1-F6EECF244321}">
                <p14:modId xmlns:p14="http://schemas.microsoft.com/office/powerpoint/2010/main" val="2846352981"/>
              </p:ext>
            </p:extLst>
          </p:nvPr>
        </p:nvGraphicFramePr>
        <p:xfrm>
          <a:off x="1092253" y="891093"/>
          <a:ext cx="5003746" cy="3934573"/>
        </p:xfrm>
        <a:graphic>
          <a:graphicData uri="http://schemas.openxmlformats.org/drawingml/2006/table">
            <a:tbl>
              <a:tblPr firstRow="1" bandRow="1">
                <a:tableStyleId>{073A0DAA-6AF3-43AB-8588-CEC1D06C72B9}</a:tableStyleId>
              </a:tblPr>
              <a:tblGrid>
                <a:gridCol w="5003746">
                  <a:extLst>
                    <a:ext uri="{9D8B030D-6E8A-4147-A177-3AD203B41FA5}">
                      <a16:colId xmlns:a16="http://schemas.microsoft.com/office/drawing/2014/main" val="2804676622"/>
                    </a:ext>
                  </a:extLst>
                </a:gridCol>
              </a:tblGrid>
              <a:tr h="798225">
                <a:tc>
                  <a:txBody>
                    <a:bodyPr/>
                    <a:lstStyle/>
                    <a:p>
                      <a:pPr>
                        <a:spcAft>
                          <a:spcPts val="600"/>
                        </a:spcAft>
                      </a:pPr>
                      <a:r>
                        <a:rPr lang="en-GB" sz="1600" b="1">
                          <a:solidFill>
                            <a:schemeClr val="tx1"/>
                          </a:solidFill>
                        </a:rPr>
                        <a:t>Key findings</a:t>
                      </a:r>
                      <a:endParaRPr lang="en-GB" sz="1600" b="1">
                        <a:solidFill>
                          <a:schemeClr val="tx1"/>
                        </a:solidFill>
                        <a:latin typeface="Century Gothic" panose="020B0502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538317"/>
                  </a:ext>
                </a:extLst>
              </a:tr>
              <a:tr h="726362">
                <a:tc>
                  <a:txBody>
                    <a:bodyPr/>
                    <a:lstStyle/>
                    <a:p>
                      <a:pPr>
                        <a:spcAft>
                          <a:spcPts val="600"/>
                        </a:spcAft>
                      </a:pPr>
                      <a:r>
                        <a:rPr lang="en-GB" sz="1600" b="1">
                          <a:solidFill>
                            <a:schemeClr val="tx1"/>
                          </a:solidFill>
                        </a:rPr>
                        <a:t>Consumer context</a:t>
                      </a:r>
                      <a:endParaRPr lang="en-GB" sz="1600" b="1">
                        <a:solidFill>
                          <a:schemeClr val="tx1"/>
                        </a:solidFill>
                        <a:latin typeface="Century Gothic" panose="020B0502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7251555"/>
                  </a:ext>
                </a:extLst>
              </a:tr>
              <a:tr h="787131">
                <a:tc>
                  <a:txBody>
                    <a:bodyPr/>
                    <a:lstStyle/>
                    <a:p>
                      <a:pPr>
                        <a:spcAft>
                          <a:spcPts val="600"/>
                        </a:spcAft>
                      </a:pPr>
                      <a:r>
                        <a:rPr lang="en-GB" sz="1600" b="1">
                          <a:solidFill>
                            <a:schemeClr val="tx1"/>
                          </a:solidFill>
                          <a:latin typeface="Century Gothic" panose="020B0502020202020204" pitchFamily="34" charset="0"/>
                        </a:rPr>
                        <a:t>Communicating the network charge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02597539"/>
                  </a:ext>
                </a:extLst>
              </a:tr>
              <a:tr h="82192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b="1">
                          <a:solidFill>
                            <a:schemeClr val="tx1"/>
                          </a:solidFill>
                          <a:latin typeface="Century Gothic" panose="020B0502020202020204" pitchFamily="34" charset="0"/>
                        </a:rPr>
                        <a:t>East Coast Hydrogen project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2251129"/>
                  </a:ext>
                </a:extLst>
              </a:tr>
              <a:tr h="80093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b="1">
                          <a:solidFill>
                            <a:schemeClr val="tx1"/>
                          </a:solidFill>
                        </a:rPr>
                        <a:t>Appendix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1629099"/>
                  </a:ext>
                </a:extLst>
              </a:tr>
            </a:tbl>
          </a:graphicData>
        </a:graphic>
      </p:graphicFrame>
      <p:sp>
        <p:nvSpPr>
          <p:cNvPr id="4" name="Slide Number Placeholder 3">
            <a:extLst>
              <a:ext uri="{FF2B5EF4-FFF2-40B4-BE49-F238E27FC236}">
                <a16:creationId xmlns:a16="http://schemas.microsoft.com/office/drawing/2014/main" id="{A2A315B2-68D7-BC30-BD16-C391A76B6D8A}"/>
              </a:ext>
            </a:extLst>
          </p:cNvPr>
          <p:cNvSpPr txBox="1">
            <a:spLocks/>
          </p:cNvSpPr>
          <p:nvPr/>
        </p:nvSpPr>
        <p:spPr>
          <a:xfrm>
            <a:off x="11280100" y="92881"/>
            <a:ext cx="794631" cy="4114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17C9725-CDDF-4E1F-A5C1-71F9C95A39C6}" type="slidenum">
              <a:rPr lang="en-GB" sz="1200" b="1" smtClean="0">
                <a:solidFill>
                  <a:schemeClr val="bg1"/>
                </a:solidFill>
                <a:latin typeface="Century Gothic" panose="020B0502020202020204" pitchFamily="34" charset="0"/>
              </a:rPr>
              <a:pPr algn="r">
                <a:defRPr/>
              </a:pPr>
              <a:t>2</a:t>
            </a:fld>
            <a:endParaRPr lang="en-GB" sz="1200" b="1">
              <a:solidFill>
                <a:schemeClr val="bg1"/>
              </a:solidFill>
              <a:latin typeface="Century Gothic" panose="020B0502020202020204" pitchFamily="34" charset="0"/>
            </a:endParaRPr>
          </a:p>
        </p:txBody>
      </p:sp>
      <p:sp>
        <p:nvSpPr>
          <p:cNvPr id="10" name="Slide Number Placeholder 3">
            <a:extLst>
              <a:ext uri="{FF2B5EF4-FFF2-40B4-BE49-F238E27FC236}">
                <a16:creationId xmlns:a16="http://schemas.microsoft.com/office/drawing/2014/main" id="{18B7CA7C-07F2-C289-B728-9F4A422EF799}"/>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2</a:t>
            </a:fld>
            <a:endParaRPr lang="en-GB"/>
          </a:p>
        </p:txBody>
      </p:sp>
      <p:sp>
        <p:nvSpPr>
          <p:cNvPr id="13" name="Text Placeholder 12">
            <a:extLst>
              <a:ext uri="{FF2B5EF4-FFF2-40B4-BE49-F238E27FC236}">
                <a16:creationId xmlns:a16="http://schemas.microsoft.com/office/drawing/2014/main" id="{C2996A0D-E6F4-329C-AFA6-5F5D18C0031D}"/>
              </a:ext>
            </a:extLst>
          </p:cNvPr>
          <p:cNvSpPr>
            <a:spLocks noGrp="1"/>
          </p:cNvSpPr>
          <p:nvPr>
            <p:ph type="body" sz="quarter" idx="13"/>
          </p:nvPr>
        </p:nvSpPr>
        <p:spPr/>
        <p:txBody>
          <a:bodyPr/>
          <a:lstStyle/>
          <a:p>
            <a:r>
              <a:rPr lang="en-GB"/>
              <a:t>Content</a:t>
            </a:r>
          </a:p>
        </p:txBody>
      </p:sp>
      <p:sp>
        <p:nvSpPr>
          <p:cNvPr id="15" name="Slide Number Placeholder 3">
            <a:extLst>
              <a:ext uri="{FF2B5EF4-FFF2-40B4-BE49-F238E27FC236}">
                <a16:creationId xmlns:a16="http://schemas.microsoft.com/office/drawing/2014/main" id="{13579F9B-EAAB-ACD9-B75E-DC07BF9DF055}"/>
              </a:ext>
            </a:extLst>
          </p:cNvPr>
          <p:cNvSpPr txBox="1">
            <a:spLocks/>
          </p:cNvSpPr>
          <p:nvPr/>
        </p:nvSpPr>
        <p:spPr>
          <a:xfrm>
            <a:off x="11508466" y="406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2</a:t>
            </a:fld>
            <a:endParaRPr lang="en-GB"/>
          </a:p>
        </p:txBody>
      </p:sp>
      <p:pic>
        <p:nvPicPr>
          <p:cNvPr id="18" name="Picture 17">
            <a:extLst>
              <a:ext uri="{FF2B5EF4-FFF2-40B4-BE49-F238E27FC236}">
                <a16:creationId xmlns:a16="http://schemas.microsoft.com/office/drawing/2014/main" id="{60BFC3FA-CAE5-C65A-1A29-6FF1E394D0CE}"/>
              </a:ext>
            </a:extLst>
          </p:cNvPr>
          <p:cNvPicPr>
            <a:picLocks noChangeAspect="1"/>
          </p:cNvPicPr>
          <p:nvPr/>
        </p:nvPicPr>
        <p:blipFill>
          <a:blip r:embed="rId3"/>
          <a:stretch>
            <a:fillRect/>
          </a:stretch>
        </p:blipFill>
        <p:spPr>
          <a:xfrm>
            <a:off x="7947817" y="509501"/>
            <a:ext cx="4236667" cy="6355001"/>
          </a:xfrm>
          <a:prstGeom prst="rect">
            <a:avLst/>
          </a:prstGeom>
        </p:spPr>
      </p:pic>
    </p:spTree>
    <p:extLst>
      <p:ext uri="{BB962C8B-B14F-4D97-AF65-F5344CB8AC3E}">
        <p14:creationId xmlns:p14="http://schemas.microsoft.com/office/powerpoint/2010/main" val="881028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C0EF4-EC43-989E-A795-67799EBE16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53F9C64-B21D-005A-C52E-4978F007A0C7}"/>
              </a:ext>
            </a:extLst>
          </p:cNvPr>
          <p:cNvSpPr>
            <a:spLocks noGrp="1"/>
          </p:cNvSpPr>
          <p:nvPr>
            <p:ph type="body" sz="quarter" idx="13"/>
          </p:nvPr>
        </p:nvSpPr>
        <p:spPr/>
        <p:txBody>
          <a:bodyPr/>
          <a:lstStyle/>
          <a:p>
            <a:r>
              <a:rPr lang="en-US">
                <a:latin typeface="Century Gothic"/>
              </a:rPr>
              <a:t>Webpage focus point: Role – who are NGN and why are they important?</a:t>
            </a:r>
            <a:endParaRPr lang="en-US"/>
          </a:p>
        </p:txBody>
      </p:sp>
      <p:sp>
        <p:nvSpPr>
          <p:cNvPr id="4" name="Text Placeholder 3">
            <a:extLst>
              <a:ext uri="{FF2B5EF4-FFF2-40B4-BE49-F238E27FC236}">
                <a16:creationId xmlns:a16="http://schemas.microsoft.com/office/drawing/2014/main" id="{A125E4F0-DE9E-AEE0-1D43-459ECA5A4B66}"/>
              </a:ext>
            </a:extLst>
          </p:cNvPr>
          <p:cNvSpPr>
            <a:spLocks noGrp="1"/>
          </p:cNvSpPr>
          <p:nvPr>
            <p:ph type="body" sz="quarter" idx="14"/>
          </p:nvPr>
        </p:nvSpPr>
        <p:spPr/>
        <p:txBody>
          <a:bodyPr/>
          <a:lstStyle/>
          <a:p>
            <a:r>
              <a:rPr lang="en-US" dirty="0">
                <a:latin typeface="Century Gothic"/>
              </a:rPr>
              <a:t>Members feel wider customers will need a simple explanation of NGN's important role in safe gas distribution.</a:t>
            </a:r>
            <a:endParaRPr lang="en-US" dirty="0"/>
          </a:p>
        </p:txBody>
      </p:sp>
      <p:pic>
        <p:nvPicPr>
          <p:cNvPr id="7" name="Picture 6" descr="A blue icon with a question mark&#10;&#10;AI-generated content may be incorrect.">
            <a:extLst>
              <a:ext uri="{FF2B5EF4-FFF2-40B4-BE49-F238E27FC236}">
                <a16:creationId xmlns:a16="http://schemas.microsoft.com/office/drawing/2014/main" id="{82C6CEF8-6DAB-0B81-4D7A-A95D5DBC2E23}"/>
              </a:ext>
            </a:extLst>
          </p:cNvPr>
          <p:cNvPicPr>
            <a:picLocks noChangeAspect="1"/>
          </p:cNvPicPr>
          <p:nvPr/>
        </p:nvPicPr>
        <p:blipFill>
          <a:blip r:embed="rId3"/>
          <a:srcRect l="-3578" t="16832" r="-4482" b="7880"/>
          <a:stretch>
            <a:fillRect/>
          </a:stretch>
        </p:blipFill>
        <p:spPr>
          <a:xfrm>
            <a:off x="1529282" y="1108750"/>
            <a:ext cx="1189722" cy="798167"/>
          </a:xfrm>
          <a:prstGeom prst="rect">
            <a:avLst/>
          </a:prstGeom>
        </p:spPr>
      </p:pic>
      <p:sp>
        <p:nvSpPr>
          <p:cNvPr id="5" name="Arrow: Left-Right 4">
            <a:extLst>
              <a:ext uri="{FF2B5EF4-FFF2-40B4-BE49-F238E27FC236}">
                <a16:creationId xmlns:a16="http://schemas.microsoft.com/office/drawing/2014/main" id="{69FF2A57-32C1-87BE-01C0-D7B076C40FAD}"/>
              </a:ext>
            </a:extLst>
          </p:cNvPr>
          <p:cNvSpPr/>
          <p:nvPr/>
        </p:nvSpPr>
        <p:spPr>
          <a:xfrm>
            <a:off x="4583117" y="3620807"/>
            <a:ext cx="7123051" cy="370155"/>
          </a:xfrm>
          <a:prstGeom prst="lef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bg1"/>
                </a:solidFill>
              </a:rPr>
              <a:t>Economic insecurity                         Economic security</a:t>
            </a:r>
          </a:p>
        </p:txBody>
      </p:sp>
      <p:sp>
        <p:nvSpPr>
          <p:cNvPr id="9" name="Arrow: Left-Right 8">
            <a:extLst>
              <a:ext uri="{FF2B5EF4-FFF2-40B4-BE49-F238E27FC236}">
                <a16:creationId xmlns:a16="http://schemas.microsoft.com/office/drawing/2014/main" id="{58D7B881-2949-800C-6608-C730EA83EE7F}"/>
              </a:ext>
            </a:extLst>
          </p:cNvPr>
          <p:cNvSpPr/>
          <p:nvPr/>
        </p:nvSpPr>
        <p:spPr>
          <a:xfrm rot="16200000">
            <a:off x="5540125" y="3648123"/>
            <a:ext cx="5174946" cy="345827"/>
          </a:xfrm>
          <a:prstGeom prst="lef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bg1"/>
                </a:solidFill>
              </a:rPr>
              <a:t>Trust in institutions </a:t>
            </a:r>
            <a:endParaRPr lang="en-US" sz="1400" b="1">
              <a:solidFill>
                <a:schemeClr val="bg1"/>
              </a:solidFill>
            </a:endParaRPr>
          </a:p>
        </p:txBody>
      </p:sp>
      <p:sp>
        <p:nvSpPr>
          <p:cNvPr id="6" name="TextBox 5">
            <a:extLst>
              <a:ext uri="{FF2B5EF4-FFF2-40B4-BE49-F238E27FC236}">
                <a16:creationId xmlns:a16="http://schemas.microsoft.com/office/drawing/2014/main" id="{285C9F82-B19F-204C-A2A9-190210CA57FB}"/>
              </a:ext>
            </a:extLst>
          </p:cNvPr>
          <p:cNvSpPr txBox="1"/>
          <p:nvPr/>
        </p:nvSpPr>
        <p:spPr>
          <a:xfrm>
            <a:off x="8424546" y="1409566"/>
            <a:ext cx="3387237" cy="2139047"/>
          </a:xfrm>
          <a:prstGeom prst="rect">
            <a:avLst/>
          </a:prstGeom>
          <a:noFill/>
          <a:ln w="28575">
            <a:solidFill>
              <a:schemeClr val="accent2"/>
            </a:solidFill>
          </a:ln>
        </p:spPr>
        <p:txBody>
          <a:bodyPr wrap="square" lIns="91440" tIns="45720" rIns="91440" bIns="45720" rtlCol="0" anchor="t">
            <a:noAutofit/>
          </a:bodyPr>
          <a:lstStyle/>
          <a:p>
            <a:pPr algn="ctr" fontAlgn="base">
              <a:spcAft>
                <a:spcPts val="600"/>
              </a:spcAft>
            </a:pPr>
            <a:r>
              <a:rPr lang="en-GB" sz="1600" b="1"/>
              <a:t>Engaged &amp; stable</a:t>
            </a:r>
          </a:p>
          <a:p>
            <a:pPr algn="ctr"/>
            <a:r>
              <a:rPr lang="en-GB" sz="1600"/>
              <a:t>Reasonably good awareness of the energy system, but some are critical of using natural gas as a fuel. May want to see references to future-proofing or repurposing the network. </a:t>
            </a:r>
          </a:p>
        </p:txBody>
      </p:sp>
      <p:sp>
        <p:nvSpPr>
          <p:cNvPr id="8" name="TextBox 7">
            <a:extLst>
              <a:ext uri="{FF2B5EF4-FFF2-40B4-BE49-F238E27FC236}">
                <a16:creationId xmlns:a16="http://schemas.microsoft.com/office/drawing/2014/main" id="{F986A3D0-3060-1377-5AE1-3E9C85E0A155}"/>
              </a:ext>
            </a:extLst>
          </p:cNvPr>
          <p:cNvSpPr txBox="1"/>
          <p:nvPr/>
        </p:nvSpPr>
        <p:spPr>
          <a:xfrm>
            <a:off x="4474249" y="1414032"/>
            <a:ext cx="3366162" cy="2139047"/>
          </a:xfrm>
          <a:prstGeom prst="rect">
            <a:avLst/>
          </a:prstGeom>
          <a:noFill/>
          <a:ln w="28575">
            <a:solidFill>
              <a:schemeClr val="accent2">
                <a:lumMod val="20000"/>
                <a:lumOff val="80000"/>
              </a:schemeClr>
            </a:solidFill>
          </a:ln>
        </p:spPr>
        <p:txBody>
          <a:bodyPr wrap="square" lIns="91440" tIns="45720" rIns="91440" bIns="45720" rtlCol="0" anchor="t">
            <a:noAutofit/>
          </a:bodyPr>
          <a:lstStyle/>
          <a:p>
            <a:pPr algn="ctr" fontAlgn="base">
              <a:spcAft>
                <a:spcPts val="600"/>
              </a:spcAft>
            </a:pPr>
            <a:r>
              <a:rPr lang="en-GB" sz="1600" b="1"/>
              <a:t>Struggling but eco-conscious</a:t>
            </a:r>
          </a:p>
          <a:p>
            <a:pPr algn="ctr">
              <a:spcAft>
                <a:spcPts val="600"/>
              </a:spcAft>
            </a:pPr>
            <a:r>
              <a:rPr lang="en-GB" sz="1600"/>
              <a:t>Unlikely to have a strong understanding of network due to limited headspace. Keen to know the high-level workings of gas supply but generally trust the system to supply safe energy.</a:t>
            </a:r>
          </a:p>
        </p:txBody>
      </p:sp>
      <p:sp>
        <p:nvSpPr>
          <p:cNvPr id="11" name="TextBox 10">
            <a:extLst>
              <a:ext uri="{FF2B5EF4-FFF2-40B4-BE49-F238E27FC236}">
                <a16:creationId xmlns:a16="http://schemas.microsoft.com/office/drawing/2014/main" id="{5E17C855-F602-E43F-352C-0F9033364D6E}"/>
              </a:ext>
            </a:extLst>
          </p:cNvPr>
          <p:cNvSpPr txBox="1"/>
          <p:nvPr/>
        </p:nvSpPr>
        <p:spPr>
          <a:xfrm>
            <a:off x="8434984" y="4148859"/>
            <a:ext cx="3387236" cy="2019413"/>
          </a:xfrm>
          <a:prstGeom prst="rect">
            <a:avLst/>
          </a:prstGeom>
          <a:noFill/>
          <a:ln w="28575">
            <a:solidFill>
              <a:schemeClr val="accent4"/>
            </a:solidFill>
          </a:ln>
        </p:spPr>
        <p:txBody>
          <a:bodyPr wrap="square" lIns="91440" tIns="45720" rIns="91440" bIns="45720" rtlCol="0" anchor="t">
            <a:noAutofit/>
          </a:bodyPr>
          <a:lstStyle/>
          <a:p>
            <a:pPr algn="ctr" fontAlgn="base">
              <a:spcAft>
                <a:spcPts val="600"/>
              </a:spcAft>
            </a:pPr>
            <a:r>
              <a:rPr lang="en-GB" sz="1600" b="1"/>
              <a:t>Comfortable but cynical</a:t>
            </a:r>
          </a:p>
          <a:p>
            <a:pPr algn="ctr"/>
            <a:r>
              <a:rPr lang="en-GB" sz="1600"/>
              <a:t>May approach NGN’s role and motives with scepticism. Will want a transparent explanation of what NGN does and why it matters for consumers.</a:t>
            </a:r>
          </a:p>
        </p:txBody>
      </p:sp>
      <p:sp>
        <p:nvSpPr>
          <p:cNvPr id="13" name="TextBox 12">
            <a:extLst>
              <a:ext uri="{FF2B5EF4-FFF2-40B4-BE49-F238E27FC236}">
                <a16:creationId xmlns:a16="http://schemas.microsoft.com/office/drawing/2014/main" id="{8A1C643D-DCA1-46F8-5500-400AE2A311D2}"/>
              </a:ext>
            </a:extLst>
          </p:cNvPr>
          <p:cNvSpPr txBox="1"/>
          <p:nvPr/>
        </p:nvSpPr>
        <p:spPr>
          <a:xfrm>
            <a:off x="4485364" y="4151213"/>
            <a:ext cx="3366162" cy="2385268"/>
          </a:xfrm>
          <a:prstGeom prst="rect">
            <a:avLst/>
          </a:prstGeom>
          <a:noFill/>
          <a:ln w="28575">
            <a:solidFill>
              <a:schemeClr val="accent4">
                <a:lumMod val="20000"/>
                <a:lumOff val="80000"/>
              </a:schemeClr>
            </a:solidFill>
          </a:ln>
        </p:spPr>
        <p:txBody>
          <a:bodyPr wrap="square" lIns="91440" tIns="45720" rIns="91440" bIns="45720" rtlCol="0" anchor="t">
            <a:noAutofit/>
          </a:bodyPr>
          <a:lstStyle/>
          <a:p>
            <a:pPr algn="ctr" fontAlgn="base">
              <a:spcAft>
                <a:spcPts val="600"/>
              </a:spcAft>
            </a:pPr>
            <a:r>
              <a:rPr lang="en-GB" sz="1600" b="1"/>
              <a:t>Struggling &amp; disillusioned</a:t>
            </a:r>
          </a:p>
          <a:p>
            <a:pPr algn="ctr"/>
            <a:r>
              <a:rPr lang="en-GB" sz="1600"/>
              <a:t>Customers not aware of NGN already may react negatively to another corporation ‘taking their money’. Need reassurance that NGN are delivering an essential service and have for many years, even if they were unaware of it.</a:t>
            </a:r>
            <a:endParaRPr lang="en-GB" sz="1600" b="1"/>
          </a:p>
        </p:txBody>
      </p:sp>
      <p:sp>
        <p:nvSpPr>
          <p:cNvPr id="18" name="Content Placeholder 2">
            <a:extLst>
              <a:ext uri="{FF2B5EF4-FFF2-40B4-BE49-F238E27FC236}">
                <a16:creationId xmlns:a16="http://schemas.microsoft.com/office/drawing/2014/main" id="{A1E56924-B17E-E9A7-898F-A38DDD51B265}"/>
              </a:ext>
            </a:extLst>
          </p:cNvPr>
          <p:cNvSpPr>
            <a:spLocks noGrp="1"/>
          </p:cNvSpPr>
          <p:nvPr>
            <p:ph sz="quarter" idx="12"/>
          </p:nvPr>
        </p:nvSpPr>
        <p:spPr>
          <a:xfrm>
            <a:off x="146649" y="1935944"/>
            <a:ext cx="4193128" cy="4766781"/>
          </a:xfrm>
          <a:solidFill>
            <a:schemeClr val="accent4">
              <a:lumMod val="40000"/>
              <a:lumOff val="60000"/>
            </a:schemeClr>
          </a:solidFill>
        </p:spPr>
        <p:txBody>
          <a:bodyPr vert="horz" lIns="91440" tIns="45720" rIns="91440" bIns="45720" rtlCol="0" anchor="t">
            <a:noAutofit/>
          </a:bodyPr>
          <a:lstStyle/>
          <a:p>
            <a:pPr marL="0" indent="0">
              <a:spcBef>
                <a:spcPts val="600"/>
              </a:spcBef>
              <a:buNone/>
            </a:pPr>
            <a:r>
              <a:rPr lang="en-US" sz="1600" b="1" dirty="0">
                <a:latin typeface="Century Gothic"/>
              </a:rPr>
              <a:t>What to cover </a:t>
            </a:r>
          </a:p>
          <a:p>
            <a:pPr>
              <a:spcBef>
                <a:spcPts val="600"/>
              </a:spcBef>
            </a:pPr>
            <a:r>
              <a:rPr lang="en-US" sz="1600" dirty="0">
                <a:latin typeface="Century Gothic"/>
              </a:rPr>
              <a:t>Who are Northern Gas Networks?</a:t>
            </a:r>
          </a:p>
          <a:p>
            <a:pPr>
              <a:spcBef>
                <a:spcPts val="600"/>
              </a:spcBef>
            </a:pPr>
            <a:r>
              <a:rPr lang="en-US" sz="1600" dirty="0">
                <a:latin typeface="Century Gothic"/>
              </a:rPr>
              <a:t>How do NGN fit into the energy network and what is their role? Use simple diagram similar to stimulus</a:t>
            </a:r>
            <a:r>
              <a:rPr lang="en-US" sz="1600">
                <a:latin typeface="Century Gothic"/>
              </a:rPr>
              <a:t>*.</a:t>
            </a:r>
            <a:endParaRPr lang="en-US" sz="1600" dirty="0">
              <a:latin typeface="Century Gothic"/>
            </a:endParaRPr>
          </a:p>
          <a:p>
            <a:pPr>
              <a:spcBef>
                <a:spcPts val="600"/>
              </a:spcBef>
            </a:pPr>
            <a:r>
              <a:rPr lang="en-US" sz="1600" dirty="0"/>
              <a:t>Why are NGN important for safe delivery of gas to homes and businesses?</a:t>
            </a:r>
          </a:p>
          <a:p>
            <a:pPr>
              <a:spcBef>
                <a:spcPts val="600"/>
              </a:spcBef>
            </a:pPr>
            <a:r>
              <a:rPr lang="en-US" sz="1600" dirty="0"/>
              <a:t>Important to reassure customers who are unfamiliar with NGN that £199 on their bill is going towards an essential service for safe energy supply. </a:t>
            </a:r>
          </a:p>
          <a:p>
            <a:pPr>
              <a:spcBef>
                <a:spcPts val="600"/>
              </a:spcBef>
            </a:pPr>
            <a:r>
              <a:rPr lang="en-US" sz="1600" dirty="0"/>
              <a:t>Members already know who NGN are but feel general customers need this info as key context setting.</a:t>
            </a:r>
          </a:p>
          <a:p>
            <a:pPr marL="0" indent="0">
              <a:spcBef>
                <a:spcPts val="600"/>
              </a:spcBef>
              <a:buNone/>
            </a:pPr>
            <a:r>
              <a:rPr lang="en-US" sz="1600" b="1" dirty="0">
                <a:latin typeface="Century Gothic"/>
              </a:rPr>
              <a:t>What isn't needed</a:t>
            </a:r>
          </a:p>
          <a:p>
            <a:pPr>
              <a:spcBef>
                <a:spcPts val="600"/>
              </a:spcBef>
            </a:pPr>
            <a:r>
              <a:rPr lang="en-US" sz="1600" dirty="0">
                <a:latin typeface="Century Gothic"/>
              </a:rPr>
              <a:t>Too much detail on suppliers, shippers, producers, and all other parties in the system – this can get confusing. </a:t>
            </a:r>
            <a:endParaRPr lang="en-US" sz="1600" dirty="0"/>
          </a:p>
        </p:txBody>
      </p:sp>
      <p:sp>
        <p:nvSpPr>
          <p:cNvPr id="3" name="Slide Number Placeholder 3">
            <a:extLst>
              <a:ext uri="{FF2B5EF4-FFF2-40B4-BE49-F238E27FC236}">
                <a16:creationId xmlns:a16="http://schemas.microsoft.com/office/drawing/2014/main" id="{EBFC83A6-97A9-2E4C-5448-FD19BA002C6E}"/>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20</a:t>
            </a:fld>
            <a:endParaRPr lang="en-GB"/>
          </a:p>
        </p:txBody>
      </p:sp>
      <p:sp>
        <p:nvSpPr>
          <p:cNvPr id="12" name="Rectangle 11">
            <a:extLst>
              <a:ext uri="{FF2B5EF4-FFF2-40B4-BE49-F238E27FC236}">
                <a16:creationId xmlns:a16="http://schemas.microsoft.com/office/drawing/2014/main" id="{651604A7-7743-371B-49FB-A412172F3A27}"/>
              </a:ext>
            </a:extLst>
          </p:cNvPr>
          <p:cNvSpPr/>
          <p:nvPr/>
        </p:nvSpPr>
        <p:spPr>
          <a:xfrm>
            <a:off x="4474249" y="6610621"/>
            <a:ext cx="3158678" cy="247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00" i="1">
                <a:solidFill>
                  <a:schemeClr val="tx1"/>
                </a:solidFill>
              </a:rPr>
              <a:t>*All stimulus has been included in Appendix 3.</a:t>
            </a:r>
          </a:p>
        </p:txBody>
      </p:sp>
    </p:spTree>
    <p:extLst>
      <p:ext uri="{BB962C8B-B14F-4D97-AF65-F5344CB8AC3E}">
        <p14:creationId xmlns:p14="http://schemas.microsoft.com/office/powerpoint/2010/main" val="2519431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15AE9-C28D-27FB-1446-E73605A00C7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227FEDB-6701-8A48-7FBB-F43E2DBC4C36}"/>
              </a:ext>
            </a:extLst>
          </p:cNvPr>
          <p:cNvSpPr>
            <a:spLocks noGrp="1"/>
          </p:cNvSpPr>
          <p:nvPr>
            <p:ph type="body" sz="quarter" idx="13"/>
          </p:nvPr>
        </p:nvSpPr>
        <p:spPr/>
        <p:txBody>
          <a:bodyPr/>
          <a:lstStyle/>
          <a:p>
            <a:r>
              <a:rPr lang="en-US" dirty="0">
                <a:latin typeface="Century Gothic"/>
              </a:rPr>
              <a:t>Webpage focus point: Value for money – what services do NGN provide for the charge?</a:t>
            </a:r>
            <a:endParaRPr lang="en-US" dirty="0"/>
          </a:p>
        </p:txBody>
      </p:sp>
      <p:sp>
        <p:nvSpPr>
          <p:cNvPr id="4" name="Text Placeholder 3">
            <a:extLst>
              <a:ext uri="{FF2B5EF4-FFF2-40B4-BE49-F238E27FC236}">
                <a16:creationId xmlns:a16="http://schemas.microsoft.com/office/drawing/2014/main" id="{39E075DB-A55B-C4C9-2CFA-1F649BB5E17E}"/>
              </a:ext>
            </a:extLst>
          </p:cNvPr>
          <p:cNvSpPr>
            <a:spLocks noGrp="1"/>
          </p:cNvSpPr>
          <p:nvPr>
            <p:ph type="body" sz="quarter" idx="14"/>
          </p:nvPr>
        </p:nvSpPr>
        <p:spPr/>
        <p:txBody>
          <a:bodyPr/>
          <a:lstStyle/>
          <a:p>
            <a:r>
              <a:rPr lang="en-US" dirty="0">
                <a:latin typeface="Century Gothic"/>
              </a:rPr>
              <a:t>Members want to feel confident NGN are spending their money wisely on things that match their own priorities.</a:t>
            </a:r>
            <a:endParaRPr lang="en-US" dirty="0"/>
          </a:p>
        </p:txBody>
      </p:sp>
      <p:pic>
        <p:nvPicPr>
          <p:cNvPr id="7" name="Picture 6" descr="A blue line on a black background&#10;&#10;AI-generated content may be incorrect.">
            <a:extLst>
              <a:ext uri="{FF2B5EF4-FFF2-40B4-BE49-F238E27FC236}">
                <a16:creationId xmlns:a16="http://schemas.microsoft.com/office/drawing/2014/main" id="{83143179-45DB-F48E-6992-08CFC2D46CDE}"/>
              </a:ext>
            </a:extLst>
          </p:cNvPr>
          <p:cNvPicPr>
            <a:picLocks noChangeAspect="1"/>
          </p:cNvPicPr>
          <p:nvPr/>
        </p:nvPicPr>
        <p:blipFill>
          <a:blip r:embed="rId2"/>
          <a:stretch>
            <a:fillRect/>
          </a:stretch>
        </p:blipFill>
        <p:spPr>
          <a:xfrm>
            <a:off x="1908662" y="1001148"/>
            <a:ext cx="669099" cy="669099"/>
          </a:xfrm>
          <a:prstGeom prst="rect">
            <a:avLst/>
          </a:prstGeom>
        </p:spPr>
      </p:pic>
      <p:sp>
        <p:nvSpPr>
          <p:cNvPr id="5" name="Arrow: Left-Right 4">
            <a:extLst>
              <a:ext uri="{FF2B5EF4-FFF2-40B4-BE49-F238E27FC236}">
                <a16:creationId xmlns:a16="http://schemas.microsoft.com/office/drawing/2014/main" id="{354A45A9-8434-170F-435F-E7922339D32B}"/>
              </a:ext>
            </a:extLst>
          </p:cNvPr>
          <p:cNvSpPr/>
          <p:nvPr/>
        </p:nvSpPr>
        <p:spPr>
          <a:xfrm>
            <a:off x="4583117" y="3620807"/>
            <a:ext cx="7123051" cy="370155"/>
          </a:xfrm>
          <a:prstGeom prst="lef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bg1"/>
                </a:solidFill>
              </a:rPr>
              <a:t>Economic insecurity                         Economic security</a:t>
            </a:r>
          </a:p>
        </p:txBody>
      </p:sp>
      <p:sp>
        <p:nvSpPr>
          <p:cNvPr id="9" name="Arrow: Left-Right 8">
            <a:extLst>
              <a:ext uri="{FF2B5EF4-FFF2-40B4-BE49-F238E27FC236}">
                <a16:creationId xmlns:a16="http://schemas.microsoft.com/office/drawing/2014/main" id="{1E6FEB43-CE8F-C5AA-76BC-0819C0869301}"/>
              </a:ext>
            </a:extLst>
          </p:cNvPr>
          <p:cNvSpPr/>
          <p:nvPr/>
        </p:nvSpPr>
        <p:spPr>
          <a:xfrm rot="16200000">
            <a:off x="5540125" y="3648123"/>
            <a:ext cx="5174946" cy="345827"/>
          </a:xfrm>
          <a:prstGeom prst="lef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bg1"/>
                </a:solidFill>
              </a:rPr>
              <a:t>Trust in institutions </a:t>
            </a:r>
            <a:endParaRPr lang="en-US" sz="1400" b="1">
              <a:solidFill>
                <a:schemeClr val="bg1"/>
              </a:solidFill>
            </a:endParaRPr>
          </a:p>
        </p:txBody>
      </p:sp>
      <p:sp>
        <p:nvSpPr>
          <p:cNvPr id="6" name="TextBox 5">
            <a:extLst>
              <a:ext uri="{FF2B5EF4-FFF2-40B4-BE49-F238E27FC236}">
                <a16:creationId xmlns:a16="http://schemas.microsoft.com/office/drawing/2014/main" id="{05D11313-F18C-4F1F-6CB6-7884310F40B5}"/>
              </a:ext>
            </a:extLst>
          </p:cNvPr>
          <p:cNvSpPr txBox="1"/>
          <p:nvPr/>
        </p:nvSpPr>
        <p:spPr>
          <a:xfrm>
            <a:off x="8424546" y="1409566"/>
            <a:ext cx="3387237" cy="2050807"/>
          </a:xfrm>
          <a:prstGeom prst="rect">
            <a:avLst/>
          </a:prstGeom>
          <a:noFill/>
          <a:ln w="28575">
            <a:solidFill>
              <a:schemeClr val="accent2"/>
            </a:solidFill>
          </a:ln>
        </p:spPr>
        <p:txBody>
          <a:bodyPr wrap="square" lIns="91440" tIns="45720" rIns="91440" bIns="45720" rtlCol="0" anchor="t">
            <a:noAutofit/>
          </a:bodyPr>
          <a:lstStyle/>
          <a:p>
            <a:pPr algn="ctr" fontAlgn="base">
              <a:spcAft>
                <a:spcPts val="600"/>
              </a:spcAft>
            </a:pPr>
            <a:r>
              <a:rPr lang="en-GB" sz="1600" b="1" dirty="0"/>
              <a:t>Engaged &amp; stable</a:t>
            </a:r>
          </a:p>
          <a:p>
            <a:pPr algn="ctr"/>
            <a:r>
              <a:rPr lang="en-GB" sz="1600" dirty="0"/>
              <a:t>Interested in how services support long-term outcomes (e.g. future-proofing). Want to see how investment is aligned with wider social responsibility and net zero. </a:t>
            </a:r>
          </a:p>
          <a:p>
            <a:pPr algn="ctr"/>
            <a:endParaRPr lang="en-GB" sz="1600" dirty="0"/>
          </a:p>
        </p:txBody>
      </p:sp>
      <p:sp>
        <p:nvSpPr>
          <p:cNvPr id="8" name="TextBox 7">
            <a:extLst>
              <a:ext uri="{FF2B5EF4-FFF2-40B4-BE49-F238E27FC236}">
                <a16:creationId xmlns:a16="http://schemas.microsoft.com/office/drawing/2014/main" id="{B56DE108-0FCC-C655-52F4-45E4520B77E2}"/>
              </a:ext>
            </a:extLst>
          </p:cNvPr>
          <p:cNvSpPr txBox="1"/>
          <p:nvPr/>
        </p:nvSpPr>
        <p:spPr>
          <a:xfrm>
            <a:off x="4474249" y="1414031"/>
            <a:ext cx="3366162" cy="2046525"/>
          </a:xfrm>
          <a:prstGeom prst="rect">
            <a:avLst/>
          </a:prstGeom>
          <a:noFill/>
          <a:ln w="28575">
            <a:solidFill>
              <a:schemeClr val="accent2">
                <a:lumMod val="20000"/>
                <a:lumOff val="80000"/>
              </a:schemeClr>
            </a:solidFill>
          </a:ln>
        </p:spPr>
        <p:txBody>
          <a:bodyPr wrap="square" lIns="91440" tIns="45720" rIns="91440" bIns="45720" rtlCol="0" anchor="t">
            <a:noAutofit/>
          </a:bodyPr>
          <a:lstStyle/>
          <a:p>
            <a:pPr algn="ctr" fontAlgn="base">
              <a:spcAft>
                <a:spcPts val="600"/>
              </a:spcAft>
            </a:pPr>
            <a:r>
              <a:rPr lang="en-GB" sz="1600" b="1"/>
              <a:t>Struggling but eco-conscious</a:t>
            </a:r>
          </a:p>
          <a:p>
            <a:pPr algn="ctr">
              <a:spcAft>
                <a:spcPts val="600"/>
              </a:spcAft>
            </a:pPr>
            <a:r>
              <a:rPr lang="en-GB" sz="1600"/>
              <a:t>Sensitive to whether spending feels fair - particularly with the balance between essential services and longer-term or less tangible benefits.</a:t>
            </a:r>
          </a:p>
          <a:p>
            <a:pPr algn="ctr">
              <a:spcAft>
                <a:spcPts val="600"/>
              </a:spcAft>
            </a:pPr>
            <a:endParaRPr lang="en-GB" sz="1600"/>
          </a:p>
        </p:txBody>
      </p:sp>
      <p:sp>
        <p:nvSpPr>
          <p:cNvPr id="11" name="TextBox 10">
            <a:extLst>
              <a:ext uri="{FF2B5EF4-FFF2-40B4-BE49-F238E27FC236}">
                <a16:creationId xmlns:a16="http://schemas.microsoft.com/office/drawing/2014/main" id="{405D59C7-C493-0747-F952-1649755FD171}"/>
              </a:ext>
            </a:extLst>
          </p:cNvPr>
          <p:cNvSpPr txBox="1"/>
          <p:nvPr/>
        </p:nvSpPr>
        <p:spPr>
          <a:xfrm>
            <a:off x="8434984" y="4148860"/>
            <a:ext cx="3387236" cy="2139047"/>
          </a:xfrm>
          <a:prstGeom prst="rect">
            <a:avLst/>
          </a:prstGeom>
          <a:noFill/>
          <a:ln w="28575">
            <a:solidFill>
              <a:schemeClr val="accent4"/>
            </a:solidFill>
          </a:ln>
        </p:spPr>
        <p:txBody>
          <a:bodyPr wrap="square" lIns="91440" tIns="45720" rIns="91440" bIns="45720" rtlCol="0" anchor="t">
            <a:noAutofit/>
          </a:bodyPr>
          <a:lstStyle/>
          <a:p>
            <a:pPr algn="ctr" fontAlgn="base">
              <a:spcAft>
                <a:spcPts val="600"/>
              </a:spcAft>
            </a:pPr>
            <a:r>
              <a:rPr lang="en-GB" sz="1600" b="1"/>
              <a:t>Comfortable but cynical</a:t>
            </a:r>
          </a:p>
          <a:p>
            <a:pPr algn="ctr">
              <a:spcAft>
                <a:spcPts val="600"/>
              </a:spcAft>
            </a:pPr>
            <a:r>
              <a:rPr lang="en-GB" sz="1600"/>
              <a:t>Likely to scrutinise areas like ‘innovation’ and past investment. Want clear breakdown that demonstrates efficiency and avoids perception of waste / misspending.</a:t>
            </a:r>
          </a:p>
        </p:txBody>
      </p:sp>
      <p:sp>
        <p:nvSpPr>
          <p:cNvPr id="13" name="TextBox 12">
            <a:extLst>
              <a:ext uri="{FF2B5EF4-FFF2-40B4-BE49-F238E27FC236}">
                <a16:creationId xmlns:a16="http://schemas.microsoft.com/office/drawing/2014/main" id="{10E5DC3E-03AC-4322-80FB-541D6C240745}"/>
              </a:ext>
            </a:extLst>
          </p:cNvPr>
          <p:cNvSpPr txBox="1"/>
          <p:nvPr/>
        </p:nvSpPr>
        <p:spPr>
          <a:xfrm>
            <a:off x="4485364" y="4151213"/>
            <a:ext cx="3366162" cy="2139047"/>
          </a:xfrm>
          <a:prstGeom prst="rect">
            <a:avLst/>
          </a:prstGeom>
          <a:noFill/>
          <a:ln w="28575">
            <a:solidFill>
              <a:schemeClr val="accent4">
                <a:lumMod val="20000"/>
                <a:lumOff val="80000"/>
              </a:schemeClr>
            </a:solidFill>
          </a:ln>
        </p:spPr>
        <p:txBody>
          <a:bodyPr wrap="square" lIns="91440" tIns="45720" rIns="91440" bIns="45720" rtlCol="0" anchor="t">
            <a:noAutofit/>
          </a:bodyPr>
          <a:lstStyle/>
          <a:p>
            <a:pPr algn="ctr" fontAlgn="base">
              <a:spcAft>
                <a:spcPts val="600"/>
              </a:spcAft>
            </a:pPr>
            <a:r>
              <a:rPr lang="en-GB" sz="1600" b="1" dirty="0"/>
              <a:t>Struggling &amp; disillusioned</a:t>
            </a:r>
          </a:p>
          <a:p>
            <a:pPr algn="ctr"/>
            <a:r>
              <a:rPr lang="en-GB" sz="1600" dirty="0"/>
              <a:t>Focused on whether spending delivers clear, immediate benefits. Sceptical of less tangible areas, want reassurance money is not being spent on areas where customers won’t benefit.  </a:t>
            </a:r>
          </a:p>
        </p:txBody>
      </p:sp>
      <p:sp>
        <p:nvSpPr>
          <p:cNvPr id="18" name="Content Placeholder 2">
            <a:extLst>
              <a:ext uri="{FF2B5EF4-FFF2-40B4-BE49-F238E27FC236}">
                <a16:creationId xmlns:a16="http://schemas.microsoft.com/office/drawing/2014/main" id="{60B0977A-7318-F802-CA26-A454CEF3124C}"/>
              </a:ext>
            </a:extLst>
          </p:cNvPr>
          <p:cNvSpPr txBox="1">
            <a:spLocks/>
          </p:cNvSpPr>
          <p:nvPr/>
        </p:nvSpPr>
        <p:spPr>
          <a:xfrm>
            <a:off x="146649" y="1670247"/>
            <a:ext cx="4193128" cy="5174947"/>
          </a:xfrm>
          <a:prstGeom prst="rect">
            <a:avLst/>
          </a:prstGeom>
          <a:solidFill>
            <a:schemeClr val="accent4">
              <a:lumMod val="20000"/>
              <a:lumOff val="80000"/>
            </a:schemeClr>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1600" b="1" dirty="0">
                <a:solidFill>
                  <a:schemeClr val="accent4">
                    <a:lumMod val="50000"/>
                  </a:schemeClr>
                </a:solidFill>
                <a:latin typeface="Century Gothic"/>
              </a:rPr>
              <a:t>What to cover </a:t>
            </a:r>
          </a:p>
          <a:p>
            <a:pPr>
              <a:spcBef>
                <a:spcPts val="600"/>
              </a:spcBef>
            </a:pPr>
            <a:r>
              <a:rPr lang="en-US" sz="1600" dirty="0">
                <a:solidFill>
                  <a:schemeClr val="accent4">
                    <a:lumMod val="50000"/>
                  </a:schemeClr>
                </a:solidFill>
                <a:latin typeface="Century Gothic"/>
              </a:rPr>
              <a:t>Summary of how the £199 is used for different NGN services – the six listed in the stimulus give good level of detail.</a:t>
            </a:r>
          </a:p>
          <a:p>
            <a:pPr>
              <a:spcBef>
                <a:spcPts val="600"/>
              </a:spcBef>
            </a:pPr>
            <a:r>
              <a:rPr lang="en-US" sz="1600" dirty="0">
                <a:solidFill>
                  <a:schemeClr val="accent4">
                    <a:lumMod val="50000"/>
                  </a:schemeClr>
                </a:solidFill>
                <a:latin typeface="Century Gothic"/>
              </a:rPr>
              <a:t>Pie chart</a:t>
            </a:r>
            <a:r>
              <a:rPr lang="en-US" sz="1600">
                <a:solidFill>
                  <a:schemeClr val="accent4">
                    <a:lumMod val="50000"/>
                  </a:schemeClr>
                </a:solidFill>
                <a:latin typeface="Century Gothic"/>
              </a:rPr>
              <a:t>*</a:t>
            </a:r>
            <a:r>
              <a:rPr lang="en-US" sz="1600" dirty="0">
                <a:solidFill>
                  <a:schemeClr val="accent4">
                    <a:lumMod val="50000"/>
                  </a:schemeClr>
                </a:solidFill>
                <a:latin typeface="Century Gothic"/>
              </a:rPr>
              <a:t> for the proportion spent on each area, to ensure it matches expectations e.g. enough spent on 24/7 emergency service, reliability, and not too much on servicing debt. </a:t>
            </a:r>
          </a:p>
          <a:p>
            <a:pPr>
              <a:spcBef>
                <a:spcPts val="600"/>
              </a:spcBef>
            </a:pPr>
            <a:r>
              <a:rPr lang="en-US" sz="1600" dirty="0">
                <a:solidFill>
                  <a:schemeClr val="accent4">
                    <a:lumMod val="50000"/>
                  </a:schemeClr>
                </a:solidFill>
              </a:rPr>
              <a:t>Add in social responsibility, seen as positive to ‘give back’ to customers.</a:t>
            </a:r>
          </a:p>
          <a:p>
            <a:pPr marL="0" indent="0">
              <a:spcBef>
                <a:spcPts val="600"/>
              </a:spcBef>
              <a:buFont typeface="Arial" panose="020B0604020202020204" pitchFamily="34" charset="0"/>
              <a:buNone/>
            </a:pPr>
            <a:r>
              <a:rPr lang="en-US" sz="1600" b="1" dirty="0">
                <a:solidFill>
                  <a:schemeClr val="accent4">
                    <a:lumMod val="50000"/>
                  </a:schemeClr>
                </a:solidFill>
                <a:latin typeface="Century Gothic"/>
              </a:rPr>
              <a:t>What isn't needed</a:t>
            </a:r>
          </a:p>
          <a:p>
            <a:pPr>
              <a:spcBef>
                <a:spcPts val="600"/>
              </a:spcBef>
            </a:pPr>
            <a:r>
              <a:rPr lang="en-US" sz="1600" dirty="0">
                <a:solidFill>
                  <a:schemeClr val="accent4">
                    <a:lumMod val="50000"/>
                  </a:schemeClr>
                </a:solidFill>
                <a:latin typeface="Century Gothic"/>
              </a:rPr>
              <a:t>While Members are interested in why NGN takes investment to fund projects and the knock-on impact of repaying, this does not need to be highly detailed. </a:t>
            </a:r>
          </a:p>
          <a:p>
            <a:pPr>
              <a:spcBef>
                <a:spcPts val="600"/>
              </a:spcBef>
            </a:pPr>
            <a:r>
              <a:rPr lang="en-US" sz="1600" dirty="0">
                <a:solidFill>
                  <a:schemeClr val="accent4">
                    <a:lumMod val="50000"/>
                  </a:schemeClr>
                </a:solidFill>
                <a:latin typeface="Century Gothic"/>
              </a:rPr>
              <a:t>Customers are sensitive about large borrowing, which poses a challenge for being transparent about investment. </a:t>
            </a:r>
            <a:endParaRPr lang="en-US" sz="1600" dirty="0">
              <a:solidFill>
                <a:schemeClr val="accent4">
                  <a:lumMod val="50000"/>
                </a:schemeClr>
              </a:solidFill>
            </a:endParaRPr>
          </a:p>
        </p:txBody>
      </p:sp>
      <p:sp>
        <p:nvSpPr>
          <p:cNvPr id="3" name="Slide Number Placeholder 3">
            <a:extLst>
              <a:ext uri="{FF2B5EF4-FFF2-40B4-BE49-F238E27FC236}">
                <a16:creationId xmlns:a16="http://schemas.microsoft.com/office/drawing/2014/main" id="{7499F142-B0F6-270A-210F-A50E70BBDC35}"/>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21</a:t>
            </a:fld>
            <a:endParaRPr lang="en-GB"/>
          </a:p>
        </p:txBody>
      </p:sp>
      <p:sp>
        <p:nvSpPr>
          <p:cNvPr id="12" name="Rectangle 11">
            <a:extLst>
              <a:ext uri="{FF2B5EF4-FFF2-40B4-BE49-F238E27FC236}">
                <a16:creationId xmlns:a16="http://schemas.microsoft.com/office/drawing/2014/main" id="{AED582B4-8399-460C-2A1D-D94CE0FC3368}"/>
              </a:ext>
            </a:extLst>
          </p:cNvPr>
          <p:cNvSpPr/>
          <p:nvPr/>
        </p:nvSpPr>
        <p:spPr>
          <a:xfrm>
            <a:off x="4474249" y="6610621"/>
            <a:ext cx="3158678" cy="247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00" i="1">
                <a:solidFill>
                  <a:schemeClr val="tx1"/>
                </a:solidFill>
              </a:rPr>
              <a:t>*All stimulus has been included in Appendix 3.</a:t>
            </a:r>
          </a:p>
        </p:txBody>
      </p:sp>
    </p:spTree>
    <p:extLst>
      <p:ext uri="{BB962C8B-B14F-4D97-AF65-F5344CB8AC3E}">
        <p14:creationId xmlns:p14="http://schemas.microsoft.com/office/powerpoint/2010/main" val="1555270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DA012-6D05-7613-BA27-5DC921BAA6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BC4648-EAEA-D8F3-CC73-1CF709A6E120}"/>
              </a:ext>
            </a:extLst>
          </p:cNvPr>
          <p:cNvSpPr>
            <a:spLocks noGrp="1"/>
          </p:cNvSpPr>
          <p:nvPr>
            <p:ph type="body" sz="quarter" idx="13"/>
          </p:nvPr>
        </p:nvSpPr>
        <p:spPr/>
        <p:txBody>
          <a:bodyPr/>
          <a:lstStyle/>
          <a:p>
            <a:r>
              <a:rPr lang="en-US">
                <a:latin typeface="Century Gothic"/>
              </a:rPr>
              <a:t>Webpage focus point: Trust - How are NGN staying fair, honest and accountable?</a:t>
            </a:r>
            <a:endParaRPr lang="en-US"/>
          </a:p>
        </p:txBody>
      </p:sp>
      <p:sp>
        <p:nvSpPr>
          <p:cNvPr id="4" name="Text Placeholder 3">
            <a:extLst>
              <a:ext uri="{FF2B5EF4-FFF2-40B4-BE49-F238E27FC236}">
                <a16:creationId xmlns:a16="http://schemas.microsoft.com/office/drawing/2014/main" id="{DCD5FD2D-67D3-C58F-B23C-7EE43DD1EEA1}"/>
              </a:ext>
            </a:extLst>
          </p:cNvPr>
          <p:cNvSpPr>
            <a:spLocks noGrp="1"/>
          </p:cNvSpPr>
          <p:nvPr>
            <p:ph type="body" sz="quarter" idx="14"/>
          </p:nvPr>
        </p:nvSpPr>
        <p:spPr/>
        <p:txBody>
          <a:bodyPr/>
          <a:lstStyle/>
          <a:p>
            <a:r>
              <a:rPr lang="en-US" dirty="0">
                <a:latin typeface="Century Gothic"/>
              </a:rPr>
              <a:t>Members feel it's important to get high-level reassurance on how institutions like NGN have customer interests at heart.</a:t>
            </a:r>
            <a:endParaRPr lang="en-US" dirty="0"/>
          </a:p>
        </p:txBody>
      </p:sp>
      <p:pic>
        <p:nvPicPr>
          <p:cNvPr id="7" name="Picture 6" descr="A blue and black thumb up and stars&#10;&#10;AI-generated content may be incorrect.">
            <a:extLst>
              <a:ext uri="{FF2B5EF4-FFF2-40B4-BE49-F238E27FC236}">
                <a16:creationId xmlns:a16="http://schemas.microsoft.com/office/drawing/2014/main" id="{CB103988-7F4A-03D4-5562-5C002C7EEAF6}"/>
              </a:ext>
            </a:extLst>
          </p:cNvPr>
          <p:cNvPicPr>
            <a:picLocks noChangeAspect="1"/>
          </p:cNvPicPr>
          <p:nvPr/>
        </p:nvPicPr>
        <p:blipFill>
          <a:blip r:embed="rId2"/>
          <a:stretch>
            <a:fillRect/>
          </a:stretch>
        </p:blipFill>
        <p:spPr>
          <a:xfrm>
            <a:off x="1802574" y="1056231"/>
            <a:ext cx="852031" cy="852031"/>
          </a:xfrm>
          <a:prstGeom prst="rect">
            <a:avLst/>
          </a:prstGeom>
        </p:spPr>
      </p:pic>
      <p:sp>
        <p:nvSpPr>
          <p:cNvPr id="5" name="Arrow: Left-Right 4">
            <a:extLst>
              <a:ext uri="{FF2B5EF4-FFF2-40B4-BE49-F238E27FC236}">
                <a16:creationId xmlns:a16="http://schemas.microsoft.com/office/drawing/2014/main" id="{A065A8EC-EEA3-872B-2592-A819963588F9}"/>
              </a:ext>
            </a:extLst>
          </p:cNvPr>
          <p:cNvSpPr/>
          <p:nvPr/>
        </p:nvSpPr>
        <p:spPr>
          <a:xfrm>
            <a:off x="4583117" y="3620807"/>
            <a:ext cx="7123051" cy="370155"/>
          </a:xfrm>
          <a:prstGeom prst="lef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bg1"/>
                </a:solidFill>
              </a:rPr>
              <a:t>Economic insecurity                         Economic security</a:t>
            </a:r>
          </a:p>
        </p:txBody>
      </p:sp>
      <p:sp>
        <p:nvSpPr>
          <p:cNvPr id="9" name="Arrow: Left-Right 8">
            <a:extLst>
              <a:ext uri="{FF2B5EF4-FFF2-40B4-BE49-F238E27FC236}">
                <a16:creationId xmlns:a16="http://schemas.microsoft.com/office/drawing/2014/main" id="{129DEAE1-2076-598A-F1E0-4F0ADC10134B}"/>
              </a:ext>
            </a:extLst>
          </p:cNvPr>
          <p:cNvSpPr/>
          <p:nvPr/>
        </p:nvSpPr>
        <p:spPr>
          <a:xfrm rot="16200000">
            <a:off x="5540125" y="3648123"/>
            <a:ext cx="5174946" cy="345827"/>
          </a:xfrm>
          <a:prstGeom prst="lef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b="1">
                <a:solidFill>
                  <a:schemeClr val="bg1"/>
                </a:solidFill>
              </a:rPr>
              <a:t>Trust in institutions </a:t>
            </a:r>
            <a:endParaRPr lang="en-US" sz="1400" b="1">
              <a:solidFill>
                <a:schemeClr val="bg1"/>
              </a:solidFill>
            </a:endParaRPr>
          </a:p>
        </p:txBody>
      </p:sp>
      <p:sp>
        <p:nvSpPr>
          <p:cNvPr id="6" name="TextBox 5">
            <a:extLst>
              <a:ext uri="{FF2B5EF4-FFF2-40B4-BE49-F238E27FC236}">
                <a16:creationId xmlns:a16="http://schemas.microsoft.com/office/drawing/2014/main" id="{B2C159BA-A0B5-39EB-254B-5A99EA0F35D6}"/>
              </a:ext>
            </a:extLst>
          </p:cNvPr>
          <p:cNvSpPr txBox="1"/>
          <p:nvPr/>
        </p:nvSpPr>
        <p:spPr>
          <a:xfrm>
            <a:off x="8424546" y="1409566"/>
            <a:ext cx="3387237" cy="2139047"/>
          </a:xfrm>
          <a:prstGeom prst="rect">
            <a:avLst/>
          </a:prstGeom>
          <a:noFill/>
          <a:ln w="28575">
            <a:solidFill>
              <a:schemeClr val="accent2"/>
            </a:solidFill>
          </a:ln>
        </p:spPr>
        <p:txBody>
          <a:bodyPr wrap="square" lIns="91440" tIns="45720" rIns="91440" bIns="45720" rtlCol="0" anchor="t">
            <a:noAutofit/>
          </a:bodyPr>
          <a:lstStyle/>
          <a:p>
            <a:pPr algn="ctr" fontAlgn="base">
              <a:spcAft>
                <a:spcPts val="600"/>
              </a:spcAft>
            </a:pPr>
            <a:r>
              <a:rPr lang="en-GB" sz="1600" b="1"/>
              <a:t>Engaged &amp; stable</a:t>
            </a:r>
          </a:p>
          <a:p>
            <a:pPr algn="ctr"/>
            <a:r>
              <a:rPr lang="en-GB" sz="1600"/>
              <a:t>Reassured by explanation of how investment supports safety, reliability and sustainability of the network. Comfortable with the role of investors, but some concern about ethics of private ownership of utilities.</a:t>
            </a:r>
          </a:p>
        </p:txBody>
      </p:sp>
      <p:sp>
        <p:nvSpPr>
          <p:cNvPr id="8" name="TextBox 7">
            <a:extLst>
              <a:ext uri="{FF2B5EF4-FFF2-40B4-BE49-F238E27FC236}">
                <a16:creationId xmlns:a16="http://schemas.microsoft.com/office/drawing/2014/main" id="{CBEAAC97-E93F-9405-CB71-40983653CDDD}"/>
              </a:ext>
            </a:extLst>
          </p:cNvPr>
          <p:cNvSpPr txBox="1"/>
          <p:nvPr/>
        </p:nvSpPr>
        <p:spPr>
          <a:xfrm>
            <a:off x="4474249" y="1414032"/>
            <a:ext cx="3366162" cy="2139047"/>
          </a:xfrm>
          <a:prstGeom prst="rect">
            <a:avLst/>
          </a:prstGeom>
          <a:noFill/>
          <a:ln w="28575">
            <a:solidFill>
              <a:schemeClr val="accent2">
                <a:lumMod val="20000"/>
                <a:lumOff val="80000"/>
              </a:schemeClr>
            </a:solidFill>
          </a:ln>
        </p:spPr>
        <p:txBody>
          <a:bodyPr wrap="square" lIns="91440" tIns="45720" rIns="91440" bIns="45720" rtlCol="0" anchor="t">
            <a:noAutofit/>
          </a:bodyPr>
          <a:lstStyle/>
          <a:p>
            <a:pPr algn="ctr" fontAlgn="base">
              <a:spcAft>
                <a:spcPts val="600"/>
              </a:spcAft>
            </a:pPr>
            <a:r>
              <a:rPr lang="en-GB" sz="1600" b="1"/>
              <a:t>Struggling but eco-conscious</a:t>
            </a:r>
          </a:p>
          <a:p>
            <a:pPr algn="ctr">
              <a:spcAft>
                <a:spcPts val="600"/>
              </a:spcAft>
            </a:pPr>
            <a:r>
              <a:rPr lang="en-GB" sz="1600"/>
              <a:t>Concerned about whether investor returns come at the expense of customers. Want reassurance that decisions are not just profit driven, and that costs are not disproportionately shouldered by customers. </a:t>
            </a:r>
          </a:p>
        </p:txBody>
      </p:sp>
      <p:sp>
        <p:nvSpPr>
          <p:cNvPr id="11" name="TextBox 10">
            <a:extLst>
              <a:ext uri="{FF2B5EF4-FFF2-40B4-BE49-F238E27FC236}">
                <a16:creationId xmlns:a16="http://schemas.microsoft.com/office/drawing/2014/main" id="{2469F694-5071-4B17-BC81-146613877114}"/>
              </a:ext>
            </a:extLst>
          </p:cNvPr>
          <p:cNvSpPr txBox="1"/>
          <p:nvPr/>
        </p:nvSpPr>
        <p:spPr>
          <a:xfrm>
            <a:off x="8434984" y="4148860"/>
            <a:ext cx="3387236" cy="2385268"/>
          </a:xfrm>
          <a:prstGeom prst="rect">
            <a:avLst/>
          </a:prstGeom>
          <a:noFill/>
          <a:ln w="28575">
            <a:solidFill>
              <a:schemeClr val="accent4"/>
            </a:solidFill>
          </a:ln>
        </p:spPr>
        <p:txBody>
          <a:bodyPr wrap="square" lIns="91440" tIns="45720" rIns="91440" bIns="45720" rtlCol="0" anchor="t">
            <a:noAutofit/>
          </a:bodyPr>
          <a:lstStyle/>
          <a:p>
            <a:pPr algn="ctr" fontAlgn="base">
              <a:spcAft>
                <a:spcPts val="600"/>
              </a:spcAft>
            </a:pPr>
            <a:r>
              <a:rPr lang="en-GB" sz="1600" b="1"/>
              <a:t>Comfortable but cynical</a:t>
            </a:r>
          </a:p>
          <a:p>
            <a:pPr algn="ctr"/>
            <a:r>
              <a:rPr lang="en-GB" sz="1600"/>
              <a:t>Critical of ‘big business’ and particularly interested in shareholders and their influence. Also critical that regulation follows government policy, which they may not agree with. </a:t>
            </a:r>
            <a:endParaRPr lang="en-GB" sz="1600" b="1"/>
          </a:p>
        </p:txBody>
      </p:sp>
      <p:sp>
        <p:nvSpPr>
          <p:cNvPr id="13" name="TextBox 12">
            <a:extLst>
              <a:ext uri="{FF2B5EF4-FFF2-40B4-BE49-F238E27FC236}">
                <a16:creationId xmlns:a16="http://schemas.microsoft.com/office/drawing/2014/main" id="{C36C8094-347E-F3F2-F76C-D9C2F2714126}"/>
              </a:ext>
            </a:extLst>
          </p:cNvPr>
          <p:cNvSpPr txBox="1"/>
          <p:nvPr/>
        </p:nvSpPr>
        <p:spPr>
          <a:xfrm>
            <a:off x="4485364" y="4151213"/>
            <a:ext cx="3366162" cy="2385268"/>
          </a:xfrm>
          <a:prstGeom prst="rect">
            <a:avLst/>
          </a:prstGeom>
          <a:noFill/>
          <a:ln w="28575">
            <a:solidFill>
              <a:schemeClr val="accent4">
                <a:lumMod val="20000"/>
                <a:lumOff val="80000"/>
              </a:schemeClr>
            </a:solidFill>
          </a:ln>
        </p:spPr>
        <p:txBody>
          <a:bodyPr wrap="square" lIns="91440" tIns="45720" rIns="91440" bIns="45720" rtlCol="0" anchor="t">
            <a:noAutofit/>
          </a:bodyPr>
          <a:lstStyle/>
          <a:p>
            <a:pPr algn="ctr" fontAlgn="base">
              <a:spcAft>
                <a:spcPts val="600"/>
              </a:spcAft>
            </a:pPr>
            <a:r>
              <a:rPr lang="en-GB" sz="1600" b="1" dirty="0"/>
              <a:t>Struggling &amp; disillusioned</a:t>
            </a:r>
          </a:p>
          <a:p>
            <a:pPr algn="ctr"/>
            <a:r>
              <a:rPr lang="en-GB" sz="1600" dirty="0"/>
              <a:t>Instant assumption is that large organisations are taking advantage of the ‘average customer’, so need to be reassured NGN is being held accountable and shareholder interests do not outweigh what is best for customers.</a:t>
            </a:r>
            <a:endParaRPr lang="en-GB" sz="1600" b="1" dirty="0"/>
          </a:p>
        </p:txBody>
      </p:sp>
      <p:sp>
        <p:nvSpPr>
          <p:cNvPr id="18" name="Content Placeholder 2">
            <a:extLst>
              <a:ext uri="{FF2B5EF4-FFF2-40B4-BE49-F238E27FC236}">
                <a16:creationId xmlns:a16="http://schemas.microsoft.com/office/drawing/2014/main" id="{9EA892DF-4835-8609-BCA2-E3ED5B4CED39}"/>
              </a:ext>
            </a:extLst>
          </p:cNvPr>
          <p:cNvSpPr>
            <a:spLocks noGrp="1"/>
          </p:cNvSpPr>
          <p:nvPr>
            <p:ph sz="quarter" idx="12"/>
          </p:nvPr>
        </p:nvSpPr>
        <p:spPr>
          <a:xfrm>
            <a:off x="146649" y="1935944"/>
            <a:ext cx="4193128" cy="4766781"/>
          </a:xfrm>
          <a:solidFill>
            <a:srgbClr val="EBEEF5"/>
          </a:solidFill>
        </p:spPr>
        <p:txBody>
          <a:bodyPr vert="horz" lIns="91440" tIns="45720" rIns="91440" bIns="45720" rtlCol="0" anchor="t">
            <a:noAutofit/>
          </a:bodyPr>
          <a:lstStyle/>
          <a:p>
            <a:pPr marL="0" indent="0">
              <a:spcBef>
                <a:spcPts val="600"/>
              </a:spcBef>
              <a:buNone/>
            </a:pPr>
            <a:r>
              <a:rPr lang="en-US" sz="1600" b="1" dirty="0">
                <a:solidFill>
                  <a:schemeClr val="accent4">
                    <a:lumMod val="50000"/>
                  </a:schemeClr>
                </a:solidFill>
                <a:latin typeface="Century Gothic"/>
              </a:rPr>
              <a:t>What to cover </a:t>
            </a:r>
          </a:p>
          <a:p>
            <a:pPr>
              <a:spcBef>
                <a:spcPts val="600"/>
              </a:spcBef>
            </a:pPr>
            <a:r>
              <a:rPr lang="en-US" sz="1600" dirty="0">
                <a:solidFill>
                  <a:schemeClr val="accent4">
                    <a:lumMod val="50000"/>
                  </a:schemeClr>
                </a:solidFill>
                <a:latin typeface="Century Gothic"/>
              </a:rPr>
              <a:t>Clearly communicate that NGN are held to account through regulation. </a:t>
            </a:r>
          </a:p>
          <a:p>
            <a:pPr>
              <a:spcBef>
                <a:spcPts val="600"/>
              </a:spcBef>
            </a:pPr>
            <a:r>
              <a:rPr lang="en-US" sz="1600" dirty="0">
                <a:solidFill>
                  <a:schemeClr val="accent4">
                    <a:lumMod val="50000"/>
                  </a:schemeClr>
                </a:solidFill>
                <a:latin typeface="Century Gothic"/>
              </a:rPr>
              <a:t>Simple overview of ownership using diagram – most only need high level.</a:t>
            </a:r>
          </a:p>
          <a:p>
            <a:pPr>
              <a:spcBef>
                <a:spcPts val="600"/>
              </a:spcBef>
            </a:pPr>
            <a:r>
              <a:rPr lang="en-US" sz="1600" dirty="0">
                <a:solidFill>
                  <a:schemeClr val="accent4">
                    <a:lumMod val="50000"/>
                  </a:schemeClr>
                </a:solidFill>
                <a:latin typeface="Century Gothic"/>
              </a:rPr>
              <a:t>Summary of shareholders, their level of influence and background – not too much detail but link to find out more. Transparency of shareholder interests is key for some Members e.g., worried about foreign ownership. </a:t>
            </a:r>
          </a:p>
          <a:p>
            <a:pPr>
              <a:spcBef>
                <a:spcPts val="600"/>
              </a:spcBef>
            </a:pPr>
            <a:r>
              <a:rPr lang="en-US" sz="1600" dirty="0">
                <a:solidFill>
                  <a:schemeClr val="accent4">
                    <a:lumMod val="50000"/>
                  </a:schemeClr>
                </a:solidFill>
              </a:rPr>
              <a:t>Knowing there is a cap on shareholder dividends is reassuring. </a:t>
            </a:r>
          </a:p>
          <a:p>
            <a:pPr marL="0" indent="0">
              <a:spcBef>
                <a:spcPts val="600"/>
              </a:spcBef>
              <a:buNone/>
            </a:pPr>
            <a:r>
              <a:rPr lang="en-US" sz="1600" b="1" dirty="0">
                <a:solidFill>
                  <a:schemeClr val="accent4">
                    <a:lumMod val="50000"/>
                  </a:schemeClr>
                </a:solidFill>
                <a:latin typeface="Century Gothic"/>
              </a:rPr>
              <a:t>What isn't needed</a:t>
            </a:r>
          </a:p>
          <a:p>
            <a:pPr>
              <a:spcBef>
                <a:spcPts val="600"/>
              </a:spcBef>
            </a:pPr>
            <a:r>
              <a:rPr lang="en-US" sz="1600" dirty="0">
                <a:solidFill>
                  <a:schemeClr val="accent4">
                    <a:lumMod val="50000"/>
                  </a:schemeClr>
                </a:solidFill>
              </a:rPr>
              <a:t>Overcomplicated explanation of all different levels of ownership.</a:t>
            </a:r>
          </a:p>
          <a:p>
            <a:pPr>
              <a:spcBef>
                <a:spcPts val="600"/>
              </a:spcBef>
            </a:pPr>
            <a:r>
              <a:rPr lang="en-US" sz="1600" dirty="0">
                <a:solidFill>
                  <a:schemeClr val="accent4">
                    <a:lumMod val="50000"/>
                  </a:schemeClr>
                </a:solidFill>
              </a:rPr>
              <a:t>Complex regulatory jargon – just that NGN must meet Ofgem standards which look after customer interests.</a:t>
            </a:r>
          </a:p>
        </p:txBody>
      </p:sp>
      <p:sp>
        <p:nvSpPr>
          <p:cNvPr id="3" name="Slide Number Placeholder 3">
            <a:extLst>
              <a:ext uri="{FF2B5EF4-FFF2-40B4-BE49-F238E27FC236}">
                <a16:creationId xmlns:a16="http://schemas.microsoft.com/office/drawing/2014/main" id="{6E5F9426-3E50-CD36-26A0-A1F3F06F7C1A}"/>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22</a:t>
            </a:fld>
            <a:endParaRPr lang="en-GB"/>
          </a:p>
        </p:txBody>
      </p:sp>
      <p:sp>
        <p:nvSpPr>
          <p:cNvPr id="10" name="Rectangle 9">
            <a:extLst>
              <a:ext uri="{FF2B5EF4-FFF2-40B4-BE49-F238E27FC236}">
                <a16:creationId xmlns:a16="http://schemas.microsoft.com/office/drawing/2014/main" id="{5508BA6A-BDB3-E6AB-B725-174ACB380E95}"/>
              </a:ext>
            </a:extLst>
          </p:cNvPr>
          <p:cNvSpPr/>
          <p:nvPr/>
        </p:nvSpPr>
        <p:spPr>
          <a:xfrm>
            <a:off x="4474249" y="6610621"/>
            <a:ext cx="3158678" cy="2473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00" i="1">
                <a:solidFill>
                  <a:schemeClr val="tx1"/>
                </a:solidFill>
              </a:rPr>
              <a:t>*All stimulus has been included in Appendix 3.</a:t>
            </a:r>
          </a:p>
        </p:txBody>
      </p:sp>
    </p:spTree>
    <p:extLst>
      <p:ext uri="{BB962C8B-B14F-4D97-AF65-F5344CB8AC3E}">
        <p14:creationId xmlns:p14="http://schemas.microsoft.com/office/powerpoint/2010/main" val="3638579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E44FF80-71EC-96A3-F92A-A6FE05F9B981}"/>
              </a:ext>
            </a:extLst>
          </p:cNvPr>
          <p:cNvSpPr/>
          <p:nvPr/>
        </p:nvSpPr>
        <p:spPr>
          <a:xfrm>
            <a:off x="-1" y="1368730"/>
            <a:ext cx="4482091" cy="276951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1600" b="1">
                <a:solidFill>
                  <a:schemeClr val="tx1"/>
                </a:solidFill>
              </a:rPr>
              <a:t>Visualising concepts </a:t>
            </a:r>
            <a:endParaRPr lang="en-GB" sz="1600">
              <a:solidFill>
                <a:schemeClr val="tx1"/>
              </a:solidFill>
            </a:endParaRPr>
          </a:p>
          <a:p>
            <a:pPr marL="285750" indent="-285750">
              <a:spcAft>
                <a:spcPts val="600"/>
              </a:spcAft>
              <a:buFont typeface="Arial" panose="020B0604020202020204" pitchFamily="34" charset="0"/>
              <a:buChar char="•"/>
            </a:pPr>
            <a:r>
              <a:rPr lang="en-GB" sz="1600" dirty="0">
                <a:solidFill>
                  <a:schemeClr val="tx1"/>
                </a:solidFill>
              </a:rPr>
              <a:t>Presenting information visually reduces the cognitive effort required to understand it. Members liked the use of the pie chart and diagrams, also suggesting videos. </a:t>
            </a:r>
          </a:p>
          <a:p>
            <a:pPr marL="285750" indent="-285750">
              <a:spcAft>
                <a:spcPts val="600"/>
              </a:spcAft>
              <a:buFont typeface="Arial" panose="020B0604020202020204" pitchFamily="34" charset="0"/>
              <a:buChar char="•"/>
            </a:pPr>
            <a:r>
              <a:rPr lang="en-GB" sz="1600" dirty="0">
                <a:solidFill>
                  <a:schemeClr val="tx1"/>
                </a:solidFill>
              </a:rPr>
              <a:t>Real world analogies (e.g. mortgage comparison with investors) makes concepts relatable. </a:t>
            </a:r>
            <a:endParaRPr lang="en-GB" sz="1600" b="1" dirty="0">
              <a:solidFill>
                <a:schemeClr val="bg1"/>
              </a:solidFill>
            </a:endParaRPr>
          </a:p>
        </p:txBody>
      </p:sp>
      <p:sp>
        <p:nvSpPr>
          <p:cNvPr id="20" name="Rectangle 19">
            <a:extLst>
              <a:ext uri="{FF2B5EF4-FFF2-40B4-BE49-F238E27FC236}">
                <a16:creationId xmlns:a16="http://schemas.microsoft.com/office/drawing/2014/main" id="{03FA5736-398E-9F50-6283-92C78EB7B3DD}"/>
              </a:ext>
            </a:extLst>
          </p:cNvPr>
          <p:cNvSpPr/>
          <p:nvPr/>
        </p:nvSpPr>
        <p:spPr>
          <a:xfrm>
            <a:off x="-2" y="4284146"/>
            <a:ext cx="4482091" cy="2573854"/>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1600" b="1">
                <a:solidFill>
                  <a:schemeClr val="tx1"/>
                </a:solidFill>
              </a:rPr>
              <a:t>Layering of information</a:t>
            </a:r>
            <a:endParaRPr lang="en-GB" sz="1600">
              <a:solidFill>
                <a:schemeClr val="tx1"/>
              </a:solidFill>
            </a:endParaRPr>
          </a:p>
          <a:p>
            <a:pPr marL="285750" indent="-285750">
              <a:spcAft>
                <a:spcPts val="600"/>
              </a:spcAft>
              <a:buFont typeface="Arial" panose="020B0604020202020204" pitchFamily="34" charset="0"/>
              <a:buChar char="•"/>
            </a:pPr>
            <a:r>
              <a:rPr lang="en-GB" sz="1600">
                <a:solidFill>
                  <a:schemeClr val="tx1"/>
                </a:solidFill>
              </a:rPr>
              <a:t>Not all users will want the same level of detail – some want a quick overview, while others want to dig deeper.</a:t>
            </a:r>
          </a:p>
          <a:p>
            <a:pPr marL="285750" indent="-285750">
              <a:spcAft>
                <a:spcPts val="600"/>
              </a:spcAft>
              <a:buFont typeface="Arial" panose="020B0604020202020204" pitchFamily="34" charset="0"/>
              <a:buChar char="•"/>
            </a:pPr>
            <a:r>
              <a:rPr lang="en-GB" sz="1600">
                <a:solidFill>
                  <a:schemeClr val="tx1"/>
                </a:solidFill>
              </a:rPr>
              <a:t>The main page should be simple and concise with the option to click through, hover over or expand sections. </a:t>
            </a:r>
            <a:endParaRPr lang="en-GB" sz="1600">
              <a:solidFill>
                <a:schemeClr val="bg1"/>
              </a:solidFill>
            </a:endParaRPr>
          </a:p>
        </p:txBody>
      </p:sp>
      <p:sp>
        <p:nvSpPr>
          <p:cNvPr id="17" name="Rectangle 16">
            <a:extLst>
              <a:ext uri="{FF2B5EF4-FFF2-40B4-BE49-F238E27FC236}">
                <a16:creationId xmlns:a16="http://schemas.microsoft.com/office/drawing/2014/main" id="{BD0C3563-75E8-CA46-40DD-146849E9C407}"/>
              </a:ext>
            </a:extLst>
          </p:cNvPr>
          <p:cNvSpPr/>
          <p:nvPr/>
        </p:nvSpPr>
        <p:spPr>
          <a:xfrm>
            <a:off x="7660373" y="1368727"/>
            <a:ext cx="4531627" cy="276951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sz="1600" b="1">
                <a:solidFill>
                  <a:schemeClr val="tx1"/>
                </a:solidFill>
              </a:rPr>
              <a:t>Plain English / jargon-free</a:t>
            </a:r>
            <a:endParaRPr lang="en-GB" sz="1600">
              <a:solidFill>
                <a:schemeClr val="tx1"/>
              </a:solidFill>
            </a:endParaRPr>
          </a:p>
          <a:p>
            <a:pPr marL="285750" indent="-285750">
              <a:spcAft>
                <a:spcPts val="600"/>
              </a:spcAft>
              <a:buFont typeface="Arial" panose="020B0604020202020204" pitchFamily="34" charset="0"/>
              <a:buChar char="•"/>
            </a:pPr>
            <a:r>
              <a:rPr lang="en-GB" sz="1600">
                <a:solidFill>
                  <a:schemeClr val="tx1"/>
                </a:solidFill>
              </a:rPr>
              <a:t>Technical language is seen as a common barrier to understanding the sector. </a:t>
            </a:r>
          </a:p>
          <a:p>
            <a:pPr marL="285750" indent="-285750">
              <a:spcAft>
                <a:spcPts val="600"/>
              </a:spcAft>
              <a:buFont typeface="Arial" panose="020B0604020202020204" pitchFamily="34" charset="0"/>
              <a:buChar char="•"/>
            </a:pPr>
            <a:r>
              <a:rPr lang="en-GB" sz="1600">
                <a:solidFill>
                  <a:schemeClr val="tx1"/>
                </a:solidFill>
              </a:rPr>
              <a:t>Industry abbreviations like ‘GDN’ or ‘PSR’ are seen as confusing and unengaging, so should be avoided.</a:t>
            </a:r>
          </a:p>
          <a:p>
            <a:pPr marL="285750" indent="-285750">
              <a:spcAft>
                <a:spcPts val="600"/>
              </a:spcAft>
              <a:buFont typeface="Arial" panose="020B0604020202020204" pitchFamily="34" charset="0"/>
              <a:buChar char="•"/>
            </a:pPr>
            <a:r>
              <a:rPr lang="en-GB" sz="1600">
                <a:solidFill>
                  <a:schemeClr val="tx1"/>
                </a:solidFill>
              </a:rPr>
              <a:t>Using plain English aids accessibility and encourages users to engage with the content.</a:t>
            </a:r>
            <a:endParaRPr lang="en-GB" sz="1600">
              <a:solidFill>
                <a:schemeClr val="bg1"/>
              </a:solidFill>
            </a:endParaRPr>
          </a:p>
        </p:txBody>
      </p:sp>
      <p:sp>
        <p:nvSpPr>
          <p:cNvPr id="2" name="Text Placeholder 1">
            <a:extLst>
              <a:ext uri="{FF2B5EF4-FFF2-40B4-BE49-F238E27FC236}">
                <a16:creationId xmlns:a16="http://schemas.microsoft.com/office/drawing/2014/main" id="{EE1E8AAE-BF4C-4EC5-D1FA-3E4CBC46E63F}"/>
              </a:ext>
            </a:extLst>
          </p:cNvPr>
          <p:cNvSpPr>
            <a:spLocks noGrp="1"/>
          </p:cNvSpPr>
          <p:nvPr>
            <p:ph type="body" sz="quarter" idx="13"/>
          </p:nvPr>
        </p:nvSpPr>
        <p:spPr/>
        <p:txBody>
          <a:bodyPr/>
          <a:lstStyle/>
          <a:p>
            <a:r>
              <a:rPr lang="en-US">
                <a:solidFill>
                  <a:srgbClr val="FFFFFF"/>
                </a:solidFill>
                <a:latin typeface="Century Gothic"/>
              </a:rPr>
              <a:t>Principles members want underpinning the webpage include ‘clear’, ‘jargon-free’ and ‘visual’</a:t>
            </a:r>
          </a:p>
        </p:txBody>
      </p:sp>
      <p:sp>
        <p:nvSpPr>
          <p:cNvPr id="4" name="Text Placeholder 3">
            <a:extLst>
              <a:ext uri="{FF2B5EF4-FFF2-40B4-BE49-F238E27FC236}">
                <a16:creationId xmlns:a16="http://schemas.microsoft.com/office/drawing/2014/main" id="{32024FE5-B7DC-C1A6-27C6-9095F2A0C4DA}"/>
              </a:ext>
            </a:extLst>
          </p:cNvPr>
          <p:cNvSpPr>
            <a:spLocks noGrp="1"/>
          </p:cNvSpPr>
          <p:nvPr>
            <p:ph type="body" sz="quarter" idx="14"/>
          </p:nvPr>
        </p:nvSpPr>
        <p:spPr/>
        <p:txBody>
          <a:bodyPr/>
          <a:lstStyle/>
          <a:p>
            <a:r>
              <a:rPr lang="en-GB" dirty="0">
                <a:latin typeface="Century Gothic"/>
              </a:rPr>
              <a:t>Members recognise that customers vary in their appetite for technical detail. Therefore, presenting a clear, visually led main page, complemented by layered links to more in-depth material, is the most effective way to engage everyone.</a:t>
            </a:r>
            <a:endParaRPr lang="en-US" dirty="0"/>
          </a:p>
        </p:txBody>
      </p:sp>
      <p:sp>
        <p:nvSpPr>
          <p:cNvPr id="22" name="Rectangle 21">
            <a:extLst>
              <a:ext uri="{FF2B5EF4-FFF2-40B4-BE49-F238E27FC236}">
                <a16:creationId xmlns:a16="http://schemas.microsoft.com/office/drawing/2014/main" id="{7C7A9A99-24B5-8402-81AF-9272DF0AF216}"/>
              </a:ext>
            </a:extLst>
          </p:cNvPr>
          <p:cNvSpPr/>
          <p:nvPr/>
        </p:nvSpPr>
        <p:spPr>
          <a:xfrm>
            <a:off x="7660373" y="4284146"/>
            <a:ext cx="4531626" cy="257385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GB" sz="1600" b="1">
                <a:solidFill>
                  <a:schemeClr val="tx1"/>
                </a:solidFill>
              </a:rPr>
              <a:t>Clear name and purpose</a:t>
            </a:r>
            <a:endParaRPr lang="en-GB" sz="1600">
              <a:solidFill>
                <a:schemeClr val="tx1"/>
              </a:solidFill>
            </a:endParaRPr>
          </a:p>
          <a:p>
            <a:pPr marL="285750" indent="-285750">
              <a:spcAft>
                <a:spcPts val="600"/>
              </a:spcAft>
              <a:buFont typeface="Arial" panose="020B0604020202020204" pitchFamily="34" charset="0"/>
              <a:buChar char="•"/>
            </a:pPr>
            <a:r>
              <a:rPr lang="en-GB" sz="1600">
                <a:solidFill>
                  <a:schemeClr val="tx1"/>
                </a:solidFill>
              </a:rPr>
              <a:t>Users will engage if they can easily gauge its purpose.</a:t>
            </a:r>
          </a:p>
          <a:p>
            <a:pPr marL="285750" indent="-285750">
              <a:spcAft>
                <a:spcPts val="600"/>
              </a:spcAft>
              <a:buFont typeface="Arial" panose="020B0604020202020204" pitchFamily="34" charset="0"/>
              <a:buChar char="•"/>
            </a:pPr>
            <a:r>
              <a:rPr lang="en-GB" sz="1600">
                <a:solidFill>
                  <a:schemeClr val="tx1"/>
                </a:solidFill>
              </a:rPr>
              <a:t>Headings and titles should match what a user would look for, e.g. ‘what is the standing charge on your bill?’</a:t>
            </a:r>
          </a:p>
          <a:p>
            <a:pPr marL="285750" indent="-285750">
              <a:spcAft>
                <a:spcPts val="600"/>
              </a:spcAft>
              <a:buFont typeface="Arial" panose="020B0604020202020204" pitchFamily="34" charset="0"/>
              <a:buChar char="•"/>
            </a:pPr>
            <a:r>
              <a:rPr lang="en-GB" sz="1600">
                <a:solidFill>
                  <a:schemeClr val="tx1"/>
                </a:solidFill>
              </a:rPr>
              <a:t>Names should be tested – see appendix for ideas.</a:t>
            </a:r>
            <a:endParaRPr lang="en-GB" sz="1600">
              <a:solidFill>
                <a:schemeClr val="bg1"/>
              </a:solidFill>
            </a:endParaRPr>
          </a:p>
        </p:txBody>
      </p:sp>
      <p:sp>
        <p:nvSpPr>
          <p:cNvPr id="3" name="Slide Number Placeholder 3">
            <a:extLst>
              <a:ext uri="{FF2B5EF4-FFF2-40B4-BE49-F238E27FC236}">
                <a16:creationId xmlns:a16="http://schemas.microsoft.com/office/drawing/2014/main" id="{E0B2A39A-3509-3A41-4C50-244B89FA15B8}"/>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23</a:t>
            </a:fld>
            <a:endParaRPr lang="en-GB"/>
          </a:p>
        </p:txBody>
      </p:sp>
      <p:sp>
        <p:nvSpPr>
          <p:cNvPr id="5" name="Speech Bubble: Rectangle with Corners Rounded 4">
            <a:extLst>
              <a:ext uri="{FF2B5EF4-FFF2-40B4-BE49-F238E27FC236}">
                <a16:creationId xmlns:a16="http://schemas.microsoft.com/office/drawing/2014/main" id="{9A851176-3698-7CB9-190D-E4E6A9A7C890}"/>
              </a:ext>
            </a:extLst>
          </p:cNvPr>
          <p:cNvSpPr/>
          <p:nvPr/>
        </p:nvSpPr>
        <p:spPr>
          <a:xfrm>
            <a:off x="5028035" y="1600380"/>
            <a:ext cx="2135928" cy="887302"/>
          </a:xfrm>
          <a:prstGeom prst="wedgeRoundRectCallout">
            <a:avLst>
              <a:gd name="adj1" fmla="val 46708"/>
              <a:gd name="adj2" fmla="val 71768"/>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defRPr/>
            </a:pPr>
            <a:r>
              <a:rPr lang="en-GB" sz="1200" i="1">
                <a:solidFill>
                  <a:schemeClr val="bg1"/>
                </a:solidFill>
              </a:rPr>
              <a:t>“You need to reduce the amount of jargon terms. Keep it simple.”</a:t>
            </a:r>
          </a:p>
        </p:txBody>
      </p:sp>
      <p:sp>
        <p:nvSpPr>
          <p:cNvPr id="6" name="Speech Bubble: Rectangle with Corners Rounded 5">
            <a:extLst>
              <a:ext uri="{FF2B5EF4-FFF2-40B4-BE49-F238E27FC236}">
                <a16:creationId xmlns:a16="http://schemas.microsoft.com/office/drawing/2014/main" id="{D1B80C82-3B86-12C6-C147-F46180EBCD82}"/>
              </a:ext>
            </a:extLst>
          </p:cNvPr>
          <p:cNvSpPr/>
          <p:nvPr/>
        </p:nvSpPr>
        <p:spPr>
          <a:xfrm>
            <a:off x="5028035" y="3066295"/>
            <a:ext cx="2135928" cy="1175371"/>
          </a:xfrm>
          <a:prstGeom prst="wedgeRoundRectCallout">
            <a:avLst>
              <a:gd name="adj1" fmla="val -42480"/>
              <a:gd name="adj2" fmla="val 69621"/>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defRPr/>
            </a:pPr>
            <a:r>
              <a:rPr lang="en-GB" sz="1200" i="1">
                <a:solidFill>
                  <a:schemeClr val="bg1"/>
                </a:solidFill>
              </a:rPr>
              <a:t>“Make it less wordy and more punchy. The more wordy, lengthy information there is, people will get bored.”</a:t>
            </a:r>
          </a:p>
        </p:txBody>
      </p:sp>
      <p:sp>
        <p:nvSpPr>
          <p:cNvPr id="7" name="Speech Bubble: Rectangle with Corners Rounded 6">
            <a:extLst>
              <a:ext uri="{FF2B5EF4-FFF2-40B4-BE49-F238E27FC236}">
                <a16:creationId xmlns:a16="http://schemas.microsoft.com/office/drawing/2014/main" id="{774B619A-346B-67F8-AB05-DF017C4BADB2}"/>
              </a:ext>
            </a:extLst>
          </p:cNvPr>
          <p:cNvSpPr/>
          <p:nvPr/>
        </p:nvSpPr>
        <p:spPr>
          <a:xfrm>
            <a:off x="5028035" y="4820279"/>
            <a:ext cx="2135928" cy="1542425"/>
          </a:xfrm>
          <a:prstGeom prst="wedgeRoundRectCallout">
            <a:avLst>
              <a:gd name="adj1" fmla="val -42480"/>
              <a:gd name="adj2" fmla="val 69621"/>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defRPr/>
            </a:pPr>
            <a:r>
              <a:rPr lang="en-GB" sz="1200" i="1">
                <a:solidFill>
                  <a:schemeClr val="bg1"/>
                </a:solidFill>
              </a:rPr>
              <a:t>“They should have the main gist on one page, but then if you're bookish or you want numbers, there's a sub-link that you can click and then go through.”</a:t>
            </a:r>
          </a:p>
        </p:txBody>
      </p:sp>
      <p:pic>
        <p:nvPicPr>
          <p:cNvPr id="11" name="Picture 10">
            <a:extLst>
              <a:ext uri="{FF2B5EF4-FFF2-40B4-BE49-F238E27FC236}">
                <a16:creationId xmlns:a16="http://schemas.microsoft.com/office/drawing/2014/main" id="{364334D7-020A-A956-67CC-243DEEF5E836}"/>
              </a:ext>
            </a:extLst>
          </p:cNvPr>
          <p:cNvPicPr>
            <a:picLocks noChangeAspect="1"/>
          </p:cNvPicPr>
          <p:nvPr/>
        </p:nvPicPr>
        <p:blipFill>
          <a:blip r:embed="rId2"/>
          <a:stretch>
            <a:fillRect/>
          </a:stretch>
        </p:blipFill>
        <p:spPr>
          <a:xfrm>
            <a:off x="3654814" y="1199574"/>
            <a:ext cx="951378" cy="951378"/>
          </a:xfrm>
          <a:prstGeom prst="rect">
            <a:avLst/>
          </a:prstGeom>
        </p:spPr>
      </p:pic>
      <p:pic>
        <p:nvPicPr>
          <p:cNvPr id="13" name="Picture 12">
            <a:extLst>
              <a:ext uri="{FF2B5EF4-FFF2-40B4-BE49-F238E27FC236}">
                <a16:creationId xmlns:a16="http://schemas.microsoft.com/office/drawing/2014/main" id="{B897890B-0D47-4448-29ED-DB5D40EB23B0}"/>
              </a:ext>
            </a:extLst>
          </p:cNvPr>
          <p:cNvPicPr>
            <a:picLocks noChangeAspect="1"/>
          </p:cNvPicPr>
          <p:nvPr/>
        </p:nvPicPr>
        <p:blipFill>
          <a:blip r:embed="rId3"/>
          <a:stretch>
            <a:fillRect/>
          </a:stretch>
        </p:blipFill>
        <p:spPr>
          <a:xfrm rot="1849277">
            <a:off x="3678339" y="4097631"/>
            <a:ext cx="887302" cy="887302"/>
          </a:xfrm>
          <a:prstGeom prst="rect">
            <a:avLst/>
          </a:prstGeom>
        </p:spPr>
      </p:pic>
      <p:pic>
        <p:nvPicPr>
          <p:cNvPr id="23" name="Picture 22">
            <a:extLst>
              <a:ext uri="{FF2B5EF4-FFF2-40B4-BE49-F238E27FC236}">
                <a16:creationId xmlns:a16="http://schemas.microsoft.com/office/drawing/2014/main" id="{D56AE2D2-774D-5049-D2D5-2E5BE0385592}"/>
              </a:ext>
            </a:extLst>
          </p:cNvPr>
          <p:cNvPicPr>
            <a:picLocks noChangeAspect="1"/>
          </p:cNvPicPr>
          <p:nvPr/>
        </p:nvPicPr>
        <p:blipFill>
          <a:blip r:embed="rId4"/>
          <a:stretch>
            <a:fillRect/>
          </a:stretch>
        </p:blipFill>
        <p:spPr>
          <a:xfrm>
            <a:off x="11276084" y="4019605"/>
            <a:ext cx="1043354" cy="1043354"/>
          </a:xfrm>
          <a:prstGeom prst="rect">
            <a:avLst/>
          </a:prstGeom>
        </p:spPr>
      </p:pic>
      <p:pic>
        <p:nvPicPr>
          <p:cNvPr id="25" name="Picture 24">
            <a:extLst>
              <a:ext uri="{FF2B5EF4-FFF2-40B4-BE49-F238E27FC236}">
                <a16:creationId xmlns:a16="http://schemas.microsoft.com/office/drawing/2014/main" id="{C925EA0A-286B-43D1-81A7-A5B2DBBEF3FA}"/>
              </a:ext>
            </a:extLst>
          </p:cNvPr>
          <p:cNvPicPr>
            <a:picLocks noChangeAspect="1"/>
          </p:cNvPicPr>
          <p:nvPr/>
        </p:nvPicPr>
        <p:blipFill>
          <a:blip r:embed="rId5"/>
          <a:stretch>
            <a:fillRect/>
          </a:stretch>
        </p:blipFill>
        <p:spPr>
          <a:xfrm>
            <a:off x="11381550" y="1240592"/>
            <a:ext cx="810450" cy="810450"/>
          </a:xfrm>
          <a:prstGeom prst="rect">
            <a:avLst/>
          </a:prstGeom>
        </p:spPr>
      </p:pic>
    </p:spTree>
    <p:extLst>
      <p:ext uri="{BB962C8B-B14F-4D97-AF65-F5344CB8AC3E}">
        <p14:creationId xmlns:p14="http://schemas.microsoft.com/office/powerpoint/2010/main" val="1329961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516B0-80B4-A1D2-29F7-1E89D27066D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26409BA-DB1B-B74D-BCB9-3E1F8397B51B}"/>
              </a:ext>
            </a:extLst>
          </p:cNvPr>
          <p:cNvSpPr>
            <a:spLocks noGrp="1"/>
          </p:cNvSpPr>
          <p:nvPr>
            <p:ph type="body" sz="quarter" idx="13"/>
          </p:nvPr>
        </p:nvSpPr>
        <p:spPr/>
        <p:txBody>
          <a:bodyPr/>
          <a:lstStyle/>
          <a:p>
            <a:r>
              <a:rPr lang="en-US" dirty="0">
                <a:solidFill>
                  <a:srgbClr val="FFFFFF"/>
                </a:solidFill>
                <a:latin typeface="Century Gothic"/>
              </a:rPr>
              <a:t>The Inclusive Panel also emphasise accessibility as a key webpage consideration</a:t>
            </a:r>
          </a:p>
        </p:txBody>
      </p:sp>
      <p:sp>
        <p:nvSpPr>
          <p:cNvPr id="4" name="Text Placeholder 3">
            <a:extLst>
              <a:ext uri="{FF2B5EF4-FFF2-40B4-BE49-F238E27FC236}">
                <a16:creationId xmlns:a16="http://schemas.microsoft.com/office/drawing/2014/main" id="{98804717-9D2B-EEE1-9C22-6B9A5277BE0B}"/>
              </a:ext>
            </a:extLst>
          </p:cNvPr>
          <p:cNvSpPr>
            <a:spLocks noGrp="1"/>
          </p:cNvSpPr>
          <p:nvPr>
            <p:ph type="body" sz="quarter" idx="14"/>
          </p:nvPr>
        </p:nvSpPr>
        <p:spPr/>
        <p:txBody>
          <a:bodyPr/>
          <a:lstStyle/>
          <a:p>
            <a:r>
              <a:rPr lang="en-US">
                <a:latin typeface="Century Gothic"/>
              </a:rPr>
              <a:t>Given the complexity in communicating the network charge, and the fact it applies to all customers, the Inclusive Panel stress that it’s important that the information is presented in an easy to access way for everyone.</a:t>
            </a:r>
            <a:endParaRPr lang="en-US"/>
          </a:p>
        </p:txBody>
      </p:sp>
      <p:sp>
        <p:nvSpPr>
          <p:cNvPr id="6" name="TextBox 5">
            <a:extLst>
              <a:ext uri="{FF2B5EF4-FFF2-40B4-BE49-F238E27FC236}">
                <a16:creationId xmlns:a16="http://schemas.microsoft.com/office/drawing/2014/main" id="{6C1C23C4-0AF9-7DD6-A851-9E91BE553EFB}"/>
              </a:ext>
            </a:extLst>
          </p:cNvPr>
          <p:cNvSpPr txBox="1"/>
          <p:nvPr/>
        </p:nvSpPr>
        <p:spPr>
          <a:xfrm>
            <a:off x="891565" y="2489425"/>
            <a:ext cx="5063758" cy="3665190"/>
          </a:xfrm>
          <a:prstGeom prst="rect">
            <a:avLst/>
          </a:prstGeom>
          <a:solidFill>
            <a:schemeClr val="tx2">
              <a:lumMod val="20000"/>
              <a:lumOff val="80000"/>
            </a:schemeClr>
          </a:solidFill>
          <a:ln w="28575">
            <a:noFill/>
          </a:ln>
        </p:spPr>
        <p:txBody>
          <a:bodyPr wrap="square" anchor="ctr">
            <a:noAutofit/>
          </a:bodyPr>
          <a:lstStyle/>
          <a:p>
            <a:pPr>
              <a:spcAft>
                <a:spcPts val="600"/>
              </a:spcAft>
            </a:pPr>
            <a:r>
              <a:rPr lang="en-US" sz="1600" dirty="0">
                <a:latin typeface="Century Gothic"/>
              </a:rPr>
              <a:t>Alongside endorsing the concepts Workshop Members propose, they also highlight the need to address the following accessibility points…</a:t>
            </a:r>
          </a:p>
          <a:p>
            <a:pPr marL="285750" indent="-285750">
              <a:spcAft>
                <a:spcPts val="600"/>
              </a:spcAft>
              <a:buFont typeface="Arial" panose="020B0604020202020204" pitchFamily="34" charset="0"/>
              <a:buChar char="•"/>
            </a:pPr>
            <a:r>
              <a:rPr lang="en-US" sz="1600" dirty="0">
                <a:latin typeface="Century Gothic"/>
              </a:rPr>
              <a:t>Adding captions, subtitles and playback speed controls to any video content on the website.</a:t>
            </a:r>
          </a:p>
          <a:p>
            <a:pPr marL="285750" indent="-285750">
              <a:spcAft>
                <a:spcPts val="600"/>
              </a:spcAft>
              <a:buFont typeface="Arial" panose="020B0604020202020204" pitchFamily="34" charset="0"/>
              <a:buChar char="•"/>
            </a:pPr>
            <a:r>
              <a:rPr lang="en-US" sz="1600" dirty="0">
                <a:latin typeface="Century Gothic"/>
              </a:rPr>
              <a:t>Offering font options and read-aloud functionality on the website.</a:t>
            </a:r>
          </a:p>
          <a:p>
            <a:pPr marL="285750" indent="-285750">
              <a:spcAft>
                <a:spcPts val="600"/>
              </a:spcAft>
              <a:buFont typeface="Arial" panose="020B0604020202020204" pitchFamily="34" charset="0"/>
              <a:buChar char="•"/>
            </a:pPr>
            <a:r>
              <a:rPr lang="en-US" sz="1600" dirty="0">
                <a:latin typeface="Century Gothic"/>
              </a:rPr>
              <a:t>Partnering with disability charities to co-design accessible formats, and test with people who are hearing or vision-impaired or have low literacy or English skills.</a:t>
            </a:r>
            <a:endParaRPr lang="en-US" sz="1600" dirty="0"/>
          </a:p>
        </p:txBody>
      </p:sp>
      <p:sp>
        <p:nvSpPr>
          <p:cNvPr id="3" name="Slide Number Placeholder 3">
            <a:extLst>
              <a:ext uri="{FF2B5EF4-FFF2-40B4-BE49-F238E27FC236}">
                <a16:creationId xmlns:a16="http://schemas.microsoft.com/office/drawing/2014/main" id="{DF6177B0-CCF8-0E23-A706-9667A4F6E679}"/>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24</a:t>
            </a:fld>
            <a:endParaRPr lang="en-GB"/>
          </a:p>
        </p:txBody>
      </p:sp>
      <p:sp>
        <p:nvSpPr>
          <p:cNvPr id="7" name="TextBox 6">
            <a:extLst>
              <a:ext uri="{FF2B5EF4-FFF2-40B4-BE49-F238E27FC236}">
                <a16:creationId xmlns:a16="http://schemas.microsoft.com/office/drawing/2014/main" id="{B00D676A-A811-82E1-B81C-673AF109D1DD}"/>
              </a:ext>
            </a:extLst>
          </p:cNvPr>
          <p:cNvSpPr txBox="1"/>
          <p:nvPr/>
        </p:nvSpPr>
        <p:spPr>
          <a:xfrm>
            <a:off x="891565" y="1807298"/>
            <a:ext cx="5042593" cy="682127"/>
          </a:xfrm>
          <a:prstGeom prst="rect">
            <a:avLst/>
          </a:prstGeom>
          <a:noFill/>
          <a:ln w="38100">
            <a:solidFill>
              <a:srgbClr val="4BACC6"/>
            </a:solidFill>
            <a:prstDash val="sysDash"/>
          </a:ln>
        </p:spPr>
        <p:txBody>
          <a:bodyPr wrap="square" anchor="ctr">
            <a:noAutofit/>
          </a:bodyPr>
          <a:lstStyle/>
          <a:p>
            <a:pPr>
              <a:spcAft>
                <a:spcPts val="600"/>
              </a:spcAft>
            </a:pPr>
            <a:r>
              <a:rPr lang="en-GB" sz="1600" b="1">
                <a:solidFill>
                  <a:schemeClr val="tx2">
                    <a:lumMod val="50000"/>
                  </a:schemeClr>
                </a:solidFill>
              </a:rPr>
              <a:t>Inclusive Panel Insight: </a:t>
            </a:r>
          </a:p>
          <a:p>
            <a:pPr>
              <a:spcAft>
                <a:spcPts val="600"/>
              </a:spcAft>
            </a:pPr>
            <a:r>
              <a:rPr lang="en-GB" sz="1600" b="1">
                <a:solidFill>
                  <a:schemeClr val="tx2">
                    <a:lumMod val="50000"/>
                  </a:schemeClr>
                </a:solidFill>
              </a:rPr>
              <a:t>Accessibility considerations</a:t>
            </a:r>
            <a:endParaRPr lang="en-US" sz="1600">
              <a:solidFill>
                <a:schemeClr val="tx2">
                  <a:lumMod val="50000"/>
                </a:schemeClr>
              </a:solidFill>
            </a:endParaRPr>
          </a:p>
        </p:txBody>
      </p:sp>
      <p:pic>
        <p:nvPicPr>
          <p:cNvPr id="5" name="Picture 4">
            <a:extLst>
              <a:ext uri="{FF2B5EF4-FFF2-40B4-BE49-F238E27FC236}">
                <a16:creationId xmlns:a16="http://schemas.microsoft.com/office/drawing/2014/main" id="{3F1A258A-3E2F-9A21-5AB0-88CE9B19984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95678" y="1795575"/>
            <a:ext cx="770227" cy="720271"/>
          </a:xfrm>
          <a:prstGeom prst="rect">
            <a:avLst/>
          </a:prstGeom>
          <a:solidFill>
            <a:schemeClr val="tx2"/>
          </a:solidFill>
        </p:spPr>
      </p:pic>
      <p:sp>
        <p:nvSpPr>
          <p:cNvPr id="9" name="Speech Bubble: Rectangle with Corners Rounded 8">
            <a:extLst>
              <a:ext uri="{FF2B5EF4-FFF2-40B4-BE49-F238E27FC236}">
                <a16:creationId xmlns:a16="http://schemas.microsoft.com/office/drawing/2014/main" id="{FEAE7AA1-5087-F788-6B73-EB58921AB747}"/>
              </a:ext>
            </a:extLst>
          </p:cNvPr>
          <p:cNvSpPr/>
          <p:nvPr/>
        </p:nvSpPr>
        <p:spPr>
          <a:xfrm>
            <a:off x="7085715" y="1496545"/>
            <a:ext cx="3661843" cy="975231"/>
          </a:xfrm>
          <a:prstGeom prst="wedgeRoundRectCallout">
            <a:avLst>
              <a:gd name="adj1" fmla="val -42426"/>
              <a:gd name="adj2" fmla="val 74948"/>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lang="en-GB" sz="1200" i="1">
                <a:solidFill>
                  <a:schemeClr val="bg1"/>
                </a:solidFill>
                <a:latin typeface="Century Gothic" panose="020F0302020204030204"/>
              </a:rPr>
              <a:t>“Don't use big words. Acronyms should be explained in a separate box, on the same page.”</a:t>
            </a:r>
            <a:endParaRPr kumimoji="0" lang="en-GB" sz="1200" u="none" strike="noStrike" kern="1200" cap="none" spc="0" normalizeH="0" baseline="0" noProof="0">
              <a:ln>
                <a:noFill/>
              </a:ln>
              <a:solidFill>
                <a:schemeClr val="bg1"/>
              </a:solidFill>
              <a:effectLst/>
              <a:uLnTx/>
              <a:uFillTx/>
              <a:latin typeface="Century Gothic" panose="020F0302020204030204"/>
              <a:ea typeface="+mn-ea"/>
              <a:cs typeface="+mn-cs"/>
            </a:endParaRPr>
          </a:p>
        </p:txBody>
      </p:sp>
      <p:sp>
        <p:nvSpPr>
          <p:cNvPr id="11" name="Speech Bubble: Rectangle with Corners Rounded 10">
            <a:extLst>
              <a:ext uri="{FF2B5EF4-FFF2-40B4-BE49-F238E27FC236}">
                <a16:creationId xmlns:a16="http://schemas.microsoft.com/office/drawing/2014/main" id="{F5F4EECD-78F8-483D-5B3C-8E27AEC3E0C1}"/>
              </a:ext>
            </a:extLst>
          </p:cNvPr>
          <p:cNvSpPr/>
          <p:nvPr/>
        </p:nvSpPr>
        <p:spPr>
          <a:xfrm>
            <a:off x="7085714" y="4873839"/>
            <a:ext cx="3661843" cy="975231"/>
          </a:xfrm>
          <a:prstGeom prst="wedgeRoundRectCallout">
            <a:avLst>
              <a:gd name="adj1" fmla="val -39707"/>
              <a:gd name="adj2" fmla="val 74947"/>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lang="en-GB" sz="1200" i="1">
                <a:solidFill>
                  <a:schemeClr val="bg1"/>
                </a:solidFill>
                <a:latin typeface="Century Gothic" panose="020F0302020204030204"/>
              </a:rPr>
              <a:t>“Partner with a disability charity who can help with how to format it and tell you how to show the information so it’s as accessible as possible.”</a:t>
            </a:r>
            <a:endParaRPr kumimoji="0" lang="en-GB" sz="1200" u="none" strike="noStrike" kern="1200" cap="none" spc="0" normalizeH="0" baseline="0" noProof="0">
              <a:ln>
                <a:noFill/>
              </a:ln>
              <a:solidFill>
                <a:schemeClr val="bg1"/>
              </a:solidFill>
              <a:effectLst/>
              <a:uLnTx/>
              <a:uFillTx/>
              <a:latin typeface="Century Gothic" panose="020F0302020204030204"/>
              <a:ea typeface="+mn-ea"/>
              <a:cs typeface="+mn-cs"/>
            </a:endParaRPr>
          </a:p>
        </p:txBody>
      </p:sp>
      <p:sp>
        <p:nvSpPr>
          <p:cNvPr id="8" name="Speech Bubble: Rectangle with Corners Rounded 7">
            <a:extLst>
              <a:ext uri="{FF2B5EF4-FFF2-40B4-BE49-F238E27FC236}">
                <a16:creationId xmlns:a16="http://schemas.microsoft.com/office/drawing/2014/main" id="{B310D972-D810-EAC0-3766-76AFA356D132}"/>
              </a:ext>
            </a:extLst>
          </p:cNvPr>
          <p:cNvSpPr/>
          <p:nvPr/>
        </p:nvSpPr>
        <p:spPr>
          <a:xfrm>
            <a:off x="7085714" y="3185192"/>
            <a:ext cx="3661843" cy="975231"/>
          </a:xfrm>
          <a:prstGeom prst="wedgeRoundRectCallout">
            <a:avLst>
              <a:gd name="adj1" fmla="val 43860"/>
              <a:gd name="adj2" fmla="val 75876"/>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lang="en-GB" sz="1200" i="1">
                <a:solidFill>
                  <a:schemeClr val="bg1"/>
                </a:solidFill>
                <a:latin typeface="Century Gothic" panose="020F0302020204030204"/>
              </a:rPr>
              <a:t>“I’d prefer the pie chart image if you could click in a box and read more about it. Maybe you could click in the box and it says out loud what's on the screen.”</a:t>
            </a:r>
            <a:endParaRPr kumimoji="0" lang="en-GB" sz="1200" u="none" strike="noStrike" kern="1200" cap="none" spc="0" normalizeH="0" baseline="0" noProof="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60863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CDD758-59E0-41C7-B69B-BCBE962308F7}"/>
              </a:ext>
            </a:extLst>
          </p:cNvPr>
          <p:cNvSpPr>
            <a:spLocks noGrp="1"/>
          </p:cNvSpPr>
          <p:nvPr>
            <p:ph type="body" sz="quarter" idx="13"/>
          </p:nvPr>
        </p:nvSpPr>
        <p:spPr/>
        <p:txBody>
          <a:bodyPr/>
          <a:lstStyle/>
          <a:p>
            <a:r>
              <a:rPr lang="en-US">
                <a:latin typeface="Century Gothic"/>
              </a:rPr>
              <a:t>Incremental knowledge building is crucial to support meaningful contributions to research.</a:t>
            </a:r>
            <a:endParaRPr lang="en-US"/>
          </a:p>
        </p:txBody>
      </p:sp>
      <p:sp>
        <p:nvSpPr>
          <p:cNvPr id="4" name="Text Placeholder 3">
            <a:extLst>
              <a:ext uri="{FF2B5EF4-FFF2-40B4-BE49-F238E27FC236}">
                <a16:creationId xmlns:a16="http://schemas.microsoft.com/office/drawing/2014/main" id="{C560AA2D-4B1E-880C-36D7-6246116363AA}"/>
              </a:ext>
            </a:extLst>
          </p:cNvPr>
          <p:cNvSpPr>
            <a:spLocks noGrp="1"/>
          </p:cNvSpPr>
          <p:nvPr>
            <p:ph type="body" sz="quarter" idx="14"/>
          </p:nvPr>
        </p:nvSpPr>
        <p:spPr/>
        <p:txBody>
          <a:bodyPr/>
          <a:lstStyle/>
          <a:p>
            <a:r>
              <a:rPr lang="en-US">
                <a:latin typeface="Century Gothic"/>
              </a:rPr>
              <a:t>Future research participants would need more detailed information than the average customer might look for. </a:t>
            </a:r>
            <a:endParaRPr lang="en-US"/>
          </a:p>
        </p:txBody>
      </p:sp>
      <p:sp>
        <p:nvSpPr>
          <p:cNvPr id="7" name="Rectangle 6">
            <a:extLst>
              <a:ext uri="{FF2B5EF4-FFF2-40B4-BE49-F238E27FC236}">
                <a16:creationId xmlns:a16="http://schemas.microsoft.com/office/drawing/2014/main" id="{95CC1462-2517-1701-6E4D-7FAF68BF7499}"/>
              </a:ext>
            </a:extLst>
          </p:cNvPr>
          <p:cNvSpPr/>
          <p:nvPr/>
        </p:nvSpPr>
        <p:spPr>
          <a:xfrm>
            <a:off x="398745" y="1301663"/>
            <a:ext cx="5517714" cy="517742"/>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rPr>
              <a:t>Principles of communicating during research</a:t>
            </a:r>
          </a:p>
        </p:txBody>
      </p:sp>
      <p:sp>
        <p:nvSpPr>
          <p:cNvPr id="9" name="Rectangle 8">
            <a:extLst>
              <a:ext uri="{FF2B5EF4-FFF2-40B4-BE49-F238E27FC236}">
                <a16:creationId xmlns:a16="http://schemas.microsoft.com/office/drawing/2014/main" id="{AAB872DC-C044-5F2B-52AA-BBDB4F407746}"/>
              </a:ext>
            </a:extLst>
          </p:cNvPr>
          <p:cNvSpPr/>
          <p:nvPr/>
        </p:nvSpPr>
        <p:spPr>
          <a:xfrm>
            <a:off x="398744" y="4036510"/>
            <a:ext cx="5517714" cy="232619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tx1"/>
                </a:solidFill>
              </a:rPr>
              <a:t>Different to general customer communication</a:t>
            </a:r>
          </a:p>
          <a:p>
            <a:pPr marL="285750" indent="-285750" algn="ctr">
              <a:buFont typeface="Arial" panose="020B0604020202020204" pitchFamily="34" charset="0"/>
              <a:buChar char="•"/>
            </a:pPr>
            <a:endParaRPr lang="en-US" sz="1100" dirty="0">
              <a:solidFill>
                <a:schemeClr val="tx1"/>
              </a:solidFill>
            </a:endParaRPr>
          </a:p>
          <a:p>
            <a:pPr marL="285750" indent="-285750">
              <a:buFont typeface="Arial" panose="020B0604020202020204" pitchFamily="34" charset="0"/>
              <a:buChar char="•"/>
            </a:pPr>
            <a:r>
              <a:rPr lang="en-US" sz="1600" dirty="0">
                <a:solidFill>
                  <a:schemeClr val="tx1"/>
                </a:solidFill>
              </a:rPr>
              <a:t>More detailed breakdowns and explanations to give enough information to fully comment on.</a:t>
            </a:r>
          </a:p>
          <a:p>
            <a:pPr marL="285750" indent="-285750">
              <a:buFont typeface="Arial" panose="020B0604020202020204" pitchFamily="34" charset="0"/>
              <a:buChar char="•"/>
            </a:pPr>
            <a:r>
              <a:rPr lang="en-US" sz="1600" dirty="0">
                <a:solidFill>
                  <a:schemeClr val="tx1"/>
                </a:solidFill>
              </a:rPr>
              <a:t>Bitesize knowledge building and check comprehension after each piece of information.</a:t>
            </a:r>
          </a:p>
          <a:p>
            <a:pPr marL="285750" indent="-285750">
              <a:buFont typeface="Arial" panose="020B0604020202020204" pitchFamily="34" charset="0"/>
              <a:buChar char="•"/>
            </a:pPr>
            <a:r>
              <a:rPr lang="en-US" sz="1600" dirty="0">
                <a:solidFill>
                  <a:schemeClr val="tx1"/>
                </a:solidFill>
              </a:rPr>
              <a:t>Alternative scenarios and comparisons to give a meaningful and </a:t>
            </a:r>
            <a:r>
              <a:rPr lang="en-US" sz="1600">
                <a:solidFill>
                  <a:schemeClr val="tx1"/>
                </a:solidFill>
              </a:rPr>
              <a:t>contextualised</a:t>
            </a:r>
            <a:r>
              <a:rPr lang="en-US" sz="1600" dirty="0">
                <a:solidFill>
                  <a:schemeClr val="tx1"/>
                </a:solidFill>
              </a:rPr>
              <a:t> choice.</a:t>
            </a:r>
          </a:p>
          <a:p>
            <a:pPr marL="285750" indent="-285750">
              <a:buFont typeface="Arial" panose="020B0604020202020204" pitchFamily="34" charset="0"/>
              <a:buChar char="•"/>
            </a:pPr>
            <a:r>
              <a:rPr lang="en-US" sz="1600" dirty="0">
                <a:solidFill>
                  <a:schemeClr val="tx1"/>
                </a:solidFill>
              </a:rPr>
              <a:t>Test with customers before going live.</a:t>
            </a:r>
          </a:p>
        </p:txBody>
      </p:sp>
      <p:sp>
        <p:nvSpPr>
          <p:cNvPr id="10" name="Rectangle 9">
            <a:extLst>
              <a:ext uri="{FF2B5EF4-FFF2-40B4-BE49-F238E27FC236}">
                <a16:creationId xmlns:a16="http://schemas.microsoft.com/office/drawing/2014/main" id="{8E704004-6568-1C0E-6D74-88FBF47490D6}"/>
              </a:ext>
            </a:extLst>
          </p:cNvPr>
          <p:cNvSpPr/>
          <p:nvPr/>
        </p:nvSpPr>
        <p:spPr>
          <a:xfrm>
            <a:off x="398743" y="1969716"/>
            <a:ext cx="5517714" cy="191648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accent4">
                    <a:lumMod val="50000"/>
                  </a:schemeClr>
                </a:solidFill>
              </a:rPr>
              <a:t>Same as general customer communication</a:t>
            </a:r>
          </a:p>
          <a:p>
            <a:endParaRPr lang="en-US" sz="1600" dirty="0">
              <a:solidFill>
                <a:schemeClr val="accent4">
                  <a:lumMod val="50000"/>
                </a:schemeClr>
              </a:solidFill>
            </a:endParaRPr>
          </a:p>
          <a:p>
            <a:pPr marL="285750" indent="-285750">
              <a:buFont typeface="Arial" panose="020B0604020202020204" pitchFamily="34" charset="0"/>
              <a:buChar char="•"/>
            </a:pPr>
            <a:r>
              <a:rPr lang="en-US" sz="1600" dirty="0">
                <a:solidFill>
                  <a:schemeClr val="accent4">
                    <a:lumMod val="50000"/>
                  </a:schemeClr>
                </a:solidFill>
              </a:rPr>
              <a:t>Simple context of NGN’s role in the gas system.</a:t>
            </a:r>
          </a:p>
          <a:p>
            <a:pPr marL="285750" indent="-285750">
              <a:buFont typeface="Arial" panose="020B0604020202020204" pitchFamily="34" charset="0"/>
              <a:buChar char="•"/>
            </a:pPr>
            <a:r>
              <a:rPr lang="en-US" sz="1600" dirty="0">
                <a:solidFill>
                  <a:schemeClr val="accent4">
                    <a:lumMod val="50000"/>
                  </a:schemeClr>
                </a:solidFill>
              </a:rPr>
              <a:t>Diagrams and visual presentation of concepts.</a:t>
            </a:r>
          </a:p>
          <a:p>
            <a:pPr marL="285750" indent="-285750">
              <a:buFont typeface="Arial" panose="020B0604020202020204" pitchFamily="34" charset="0"/>
              <a:buChar char="•"/>
            </a:pPr>
            <a:r>
              <a:rPr lang="en-US" sz="1600" dirty="0">
                <a:solidFill>
                  <a:schemeClr val="accent4">
                    <a:lumMod val="50000"/>
                  </a:schemeClr>
                </a:solidFill>
              </a:rPr>
              <a:t>Centre around what customers care about and can relate to – e.g., a safe supply of energy.</a:t>
            </a:r>
          </a:p>
          <a:p>
            <a:pPr marL="285750" indent="-285750">
              <a:buFont typeface="Arial" panose="020B0604020202020204" pitchFamily="34" charset="0"/>
              <a:buChar char="•"/>
            </a:pPr>
            <a:r>
              <a:rPr lang="en-US" sz="1600" dirty="0">
                <a:solidFill>
                  <a:schemeClr val="accent4">
                    <a:lumMod val="50000"/>
                  </a:schemeClr>
                </a:solidFill>
              </a:rPr>
              <a:t>Plain English / jargon free.</a:t>
            </a:r>
          </a:p>
        </p:txBody>
      </p:sp>
      <p:sp>
        <p:nvSpPr>
          <p:cNvPr id="3" name="Slide Number Placeholder 3">
            <a:extLst>
              <a:ext uri="{FF2B5EF4-FFF2-40B4-BE49-F238E27FC236}">
                <a16:creationId xmlns:a16="http://schemas.microsoft.com/office/drawing/2014/main" id="{77F8B9ED-9A16-564A-62BC-9280860671A1}"/>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25</a:t>
            </a:fld>
            <a:endParaRPr lang="en-GB"/>
          </a:p>
        </p:txBody>
      </p:sp>
      <p:sp>
        <p:nvSpPr>
          <p:cNvPr id="11" name="Rectangle 10">
            <a:extLst>
              <a:ext uri="{FF2B5EF4-FFF2-40B4-BE49-F238E27FC236}">
                <a16:creationId xmlns:a16="http://schemas.microsoft.com/office/drawing/2014/main" id="{94F12342-8642-ED3F-5DF5-9A6F7FCAF14D}"/>
              </a:ext>
            </a:extLst>
          </p:cNvPr>
          <p:cNvSpPr/>
          <p:nvPr/>
        </p:nvSpPr>
        <p:spPr>
          <a:xfrm>
            <a:off x="6097180" y="1301663"/>
            <a:ext cx="5517714" cy="517742"/>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bg1"/>
                </a:solidFill>
              </a:rPr>
              <a:t>Example: Research to assess NGN's value for money</a:t>
            </a:r>
          </a:p>
        </p:txBody>
      </p:sp>
      <p:sp>
        <p:nvSpPr>
          <p:cNvPr id="14" name="Rectangle 13">
            <a:extLst>
              <a:ext uri="{FF2B5EF4-FFF2-40B4-BE49-F238E27FC236}">
                <a16:creationId xmlns:a16="http://schemas.microsoft.com/office/drawing/2014/main" id="{4DB84359-9F24-7912-5348-A600CE02AD3F}"/>
              </a:ext>
            </a:extLst>
          </p:cNvPr>
          <p:cNvSpPr/>
          <p:nvPr/>
        </p:nvSpPr>
        <p:spPr>
          <a:xfrm>
            <a:off x="6119264" y="1969715"/>
            <a:ext cx="5506673" cy="191648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accent4">
                    <a:lumMod val="50000"/>
                  </a:schemeClr>
                </a:solidFill>
              </a:rPr>
              <a:t>The stimulus* shown in the workshop was felt to be not detailed enough to give a good assessment of value for money. </a:t>
            </a:r>
          </a:p>
          <a:p>
            <a:pPr algn="ctr"/>
            <a:r>
              <a:rPr lang="en-US" sz="1600" dirty="0">
                <a:solidFill>
                  <a:schemeClr val="accent4">
                    <a:lumMod val="50000"/>
                  </a:schemeClr>
                </a:solidFill>
              </a:rPr>
              <a:t>Research participants need each of the</a:t>
            </a:r>
            <a:r>
              <a:rPr lang="en-US" sz="1600" b="1" dirty="0">
                <a:solidFill>
                  <a:schemeClr val="accent4">
                    <a:lumMod val="50000"/>
                  </a:schemeClr>
                </a:solidFill>
              </a:rPr>
              <a:t> </a:t>
            </a:r>
            <a:r>
              <a:rPr lang="en-US" sz="1600" dirty="0">
                <a:solidFill>
                  <a:schemeClr val="accent4">
                    <a:lumMod val="50000"/>
                  </a:schemeClr>
                </a:solidFill>
              </a:rPr>
              <a:t>6 areas broken down into proportions of spending, explained using real-life scenarios and gas system context (for example, comparisons to other GDNs).</a:t>
            </a:r>
            <a:endParaRPr lang="en-US" dirty="0">
              <a:solidFill>
                <a:schemeClr val="accent4">
                  <a:lumMod val="50000"/>
                </a:schemeClr>
              </a:solidFill>
            </a:endParaRPr>
          </a:p>
        </p:txBody>
      </p:sp>
      <p:sp>
        <p:nvSpPr>
          <p:cNvPr id="6" name="Speech Bubble: Rectangle with Corners Rounded 5">
            <a:extLst>
              <a:ext uri="{FF2B5EF4-FFF2-40B4-BE49-F238E27FC236}">
                <a16:creationId xmlns:a16="http://schemas.microsoft.com/office/drawing/2014/main" id="{B3C085E8-8887-0F11-CB35-EC5DA165B86E}"/>
              </a:ext>
            </a:extLst>
          </p:cNvPr>
          <p:cNvSpPr/>
          <p:nvPr/>
        </p:nvSpPr>
        <p:spPr>
          <a:xfrm>
            <a:off x="6693537" y="4366084"/>
            <a:ext cx="4358126" cy="1396541"/>
          </a:xfrm>
          <a:prstGeom prst="wedgeRoundRectCallout">
            <a:avLst>
              <a:gd name="adj1" fmla="val -42480"/>
              <a:gd name="adj2" fmla="val 69621"/>
              <a:gd name="adj3" fmla="val 16667"/>
            </a:avLst>
          </a:prstGeom>
          <a:solidFill>
            <a:srgbClr val="4BACC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defRPr/>
            </a:pPr>
            <a:r>
              <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rPr>
              <a:t>“</a:t>
            </a:r>
            <a:r>
              <a:rPr lang="en-GB" sz="1200" i="1">
                <a:solidFill>
                  <a:schemeClr val="bg1"/>
                </a:solidFill>
                <a:latin typeface="Century Gothic" panose="020F0302020204030204"/>
              </a:rPr>
              <a:t>N</a:t>
            </a:r>
            <a:r>
              <a:rPr kumimoji="0" lang="en-GB" sz="1200" i="1" u="none" strike="noStrike" kern="1200" cap="none" spc="0" normalizeH="0" baseline="0" noProof="0" err="1">
                <a:ln>
                  <a:noFill/>
                </a:ln>
                <a:solidFill>
                  <a:schemeClr val="bg1"/>
                </a:solidFill>
                <a:effectLst/>
                <a:uLnTx/>
                <a:uFillTx/>
                <a:latin typeface="Century Gothic" panose="020F0302020204030204"/>
                <a:ea typeface="+mn-ea"/>
                <a:cs typeface="+mn-cs"/>
              </a:rPr>
              <a:t>ormally</a:t>
            </a:r>
            <a:r>
              <a:rPr lang="en-GB" sz="1200" i="1">
                <a:solidFill>
                  <a:schemeClr val="bg1"/>
                </a:solidFill>
                <a:latin typeface="Century Gothic" panose="020F0302020204030204"/>
              </a:rPr>
              <a:t> </a:t>
            </a:r>
            <a:r>
              <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rPr>
              <a:t>there's people like yourself that present it in a way that you're giving us extra information and extra prompts, [that] you won't normally get from just somebody sat reading it. I think the presenter makes it, they make a big difference.”</a:t>
            </a:r>
          </a:p>
        </p:txBody>
      </p:sp>
      <p:sp>
        <p:nvSpPr>
          <p:cNvPr id="8" name="Rectangle 7">
            <a:extLst>
              <a:ext uri="{FF2B5EF4-FFF2-40B4-BE49-F238E27FC236}">
                <a16:creationId xmlns:a16="http://schemas.microsoft.com/office/drawing/2014/main" id="{A4FA89C7-6E42-2E85-8C31-CB4371566B44}"/>
              </a:ext>
            </a:extLst>
          </p:cNvPr>
          <p:cNvSpPr/>
          <p:nvPr/>
        </p:nvSpPr>
        <p:spPr>
          <a:xfrm>
            <a:off x="0" y="6507098"/>
            <a:ext cx="8715376" cy="350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000" i="1">
                <a:solidFill>
                  <a:schemeClr val="tx1"/>
                </a:solidFill>
              </a:rPr>
              <a:t>*The stimulus shown during this discussion is included in Appendix 3.</a:t>
            </a:r>
          </a:p>
        </p:txBody>
      </p:sp>
    </p:spTree>
    <p:extLst>
      <p:ext uri="{BB962C8B-B14F-4D97-AF65-F5344CB8AC3E}">
        <p14:creationId xmlns:p14="http://schemas.microsoft.com/office/powerpoint/2010/main" val="793643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A8CCC735-1616-A65B-8BE5-3921CCF5FC54}"/>
              </a:ext>
            </a:extLst>
          </p:cNvPr>
          <p:cNvPicPr>
            <a:picLocks noGrp="1" noChangeAspect="1"/>
          </p:cNvPicPr>
          <p:nvPr>
            <p:ph type="pic" sz="quarter" idx="11"/>
          </p:nvPr>
        </p:nvPicPr>
        <p:blipFill>
          <a:blip r:embed="rId2"/>
          <a:srcRect l="12600" r="12600"/>
          <a:stretch>
            <a:fillRect/>
          </a:stretch>
        </p:blipFill>
        <p:spPr>
          <a:prstGeom prst="rect">
            <a:avLst/>
          </a:prstGeom>
        </p:spPr>
      </p:pic>
      <p:sp>
        <p:nvSpPr>
          <p:cNvPr id="3" name="Text Placeholder 2">
            <a:extLst>
              <a:ext uri="{FF2B5EF4-FFF2-40B4-BE49-F238E27FC236}">
                <a16:creationId xmlns:a16="http://schemas.microsoft.com/office/drawing/2014/main" id="{5EA4A82C-84DC-CD32-05E8-6D3BC329FCB5}"/>
              </a:ext>
            </a:extLst>
          </p:cNvPr>
          <p:cNvSpPr>
            <a:spLocks noGrp="1"/>
          </p:cNvSpPr>
          <p:nvPr>
            <p:ph type="body" sz="quarter" idx="10"/>
          </p:nvPr>
        </p:nvSpPr>
        <p:spPr>
          <a:xfrm>
            <a:off x="7693891" y="1974272"/>
            <a:ext cx="4498109" cy="2909454"/>
          </a:xfrm>
        </p:spPr>
        <p:txBody>
          <a:bodyPr anchor="ctr">
            <a:normAutofit/>
          </a:bodyPr>
          <a:lstStyle/>
          <a:p>
            <a:r>
              <a:rPr lang="en-GB" sz="4400"/>
              <a:t>East Coast Hydrogen Project</a:t>
            </a:r>
          </a:p>
        </p:txBody>
      </p:sp>
      <p:sp>
        <p:nvSpPr>
          <p:cNvPr id="5" name="Text Placeholder 3">
            <a:extLst>
              <a:ext uri="{FF2B5EF4-FFF2-40B4-BE49-F238E27FC236}">
                <a16:creationId xmlns:a16="http://schemas.microsoft.com/office/drawing/2014/main" id="{4A35877B-28A2-39BB-FE23-B3CD8B5D022A}"/>
              </a:ext>
            </a:extLst>
          </p:cNvPr>
          <p:cNvSpPr>
            <a:spLocks noGrp="1"/>
          </p:cNvSpPr>
          <p:nvPr>
            <p:ph type="body" sz="quarter" idx="14"/>
          </p:nvPr>
        </p:nvSpPr>
        <p:spPr>
          <a:xfrm>
            <a:off x="190499" y="6365875"/>
            <a:ext cx="3228561" cy="257175"/>
          </a:xfrm>
        </p:spPr>
        <p:txBody>
          <a:bodyPr/>
          <a:lstStyle/>
          <a:p>
            <a:r>
              <a:rPr lang="en-GB" sz="1200"/>
              <a:t>Photo by </a:t>
            </a:r>
            <a:r>
              <a:rPr lang="en-GB" sz="1200">
                <a:hlinkClick r:id="rId3"/>
              </a:rPr>
              <a:t>Gordon Williams</a:t>
            </a:r>
            <a:r>
              <a:rPr lang="en-GB" sz="1200"/>
              <a:t> on </a:t>
            </a:r>
            <a:r>
              <a:rPr lang="en-GB" sz="1200">
                <a:hlinkClick r:id="rId4"/>
              </a:rPr>
              <a:t>Unsplash</a:t>
            </a:r>
            <a:endParaRPr lang="en-GB" sz="1200"/>
          </a:p>
        </p:txBody>
      </p:sp>
    </p:spTree>
    <p:extLst>
      <p:ext uri="{BB962C8B-B14F-4D97-AF65-F5344CB8AC3E}">
        <p14:creationId xmlns:p14="http://schemas.microsoft.com/office/powerpoint/2010/main" val="2376422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FB89A-0CC6-10A9-E7CB-30717CAE1FF8}"/>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7C17A61-73E8-F86E-A388-33567C7A3693}"/>
              </a:ext>
            </a:extLst>
          </p:cNvPr>
          <p:cNvSpPr/>
          <p:nvPr/>
        </p:nvSpPr>
        <p:spPr>
          <a:xfrm>
            <a:off x="-9131" y="1378221"/>
            <a:ext cx="12201130" cy="367024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Slide Number Placeholder 3">
            <a:extLst>
              <a:ext uri="{FF2B5EF4-FFF2-40B4-BE49-F238E27FC236}">
                <a16:creationId xmlns:a16="http://schemas.microsoft.com/office/drawing/2014/main" id="{F1D6E960-E407-A077-9A2E-1AB2ADA5D8AA}"/>
              </a:ext>
            </a:extLst>
          </p:cNvPr>
          <p:cNvSpPr txBox="1">
            <a:spLocks/>
          </p:cNvSpPr>
          <p:nvPr/>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AutoShape 10">
            <a:extLst>
              <a:ext uri="{FF2B5EF4-FFF2-40B4-BE49-F238E27FC236}">
                <a16:creationId xmlns:a16="http://schemas.microsoft.com/office/drawing/2014/main" id="{802A9195-1782-0508-A76F-18CC4FA20D02}"/>
              </a:ext>
            </a:extLst>
          </p:cNvPr>
          <p:cNvSpPr>
            <a:spLocks noChangeArrowheads="1"/>
          </p:cNvSpPr>
          <p:nvPr/>
        </p:nvSpPr>
        <p:spPr bwMode="auto">
          <a:xfrm>
            <a:off x="-9131" y="0"/>
            <a:ext cx="12193615" cy="505854"/>
          </a:xfrm>
          <a:prstGeom prst="rect">
            <a:avLst/>
          </a:prstGeom>
          <a:solidFill>
            <a:srgbClr val="84ACB6"/>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en-US" sz="2400" b="1" i="0" kern="0">
                <a:solidFill>
                  <a:prstClr val="white"/>
                </a:solidFill>
                <a:latin typeface="Century Gothic" panose="020B0502020202020204" pitchFamily="34" charset="0"/>
              </a:rPr>
              <a:t>Contents </a:t>
            </a:r>
            <a:endParaRPr kumimoji="0" lang="en-GB" sz="2400" b="1" i="0" u="none" strike="noStrike" kern="0" cap="none" spc="0" normalizeH="0" baseline="0" noProof="0">
              <a:ln>
                <a:noFill/>
              </a:ln>
              <a:solidFill>
                <a:prstClr val="white"/>
              </a:solidFill>
              <a:effectLst/>
              <a:uLnTx/>
              <a:uFillTx/>
              <a:latin typeface="Century Gothic" panose="020B0502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FCE5231-DF11-C3B3-0A1E-572BFD743CE5}"/>
              </a:ext>
            </a:extLst>
          </p:cNvPr>
          <p:cNvSpPr txBox="1">
            <a:spLocks/>
          </p:cNvSpPr>
          <p:nvPr/>
        </p:nvSpPr>
        <p:spPr>
          <a:xfrm>
            <a:off x="11280100" y="92881"/>
            <a:ext cx="794631" cy="4114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17C9725-CDDF-4E1F-A5C1-71F9C95A39C6}" type="slidenum">
              <a:rPr lang="en-GB" sz="1200" b="1" smtClean="0">
                <a:solidFill>
                  <a:schemeClr val="bg1"/>
                </a:solidFill>
                <a:latin typeface="Century Gothic" panose="020B0502020202020204" pitchFamily="34" charset="0"/>
              </a:rPr>
              <a:pPr algn="r">
                <a:defRPr/>
              </a:pPr>
              <a:t>27</a:t>
            </a:fld>
            <a:endParaRPr lang="en-GB" sz="1200" b="1">
              <a:solidFill>
                <a:schemeClr val="bg1"/>
              </a:solidFill>
              <a:latin typeface="Century Gothic" panose="020B0502020202020204" pitchFamily="34" charset="0"/>
            </a:endParaRPr>
          </a:p>
        </p:txBody>
      </p:sp>
      <p:sp>
        <p:nvSpPr>
          <p:cNvPr id="11" name="Text Placeholder 1">
            <a:extLst>
              <a:ext uri="{FF2B5EF4-FFF2-40B4-BE49-F238E27FC236}">
                <a16:creationId xmlns:a16="http://schemas.microsoft.com/office/drawing/2014/main" id="{974D0048-2641-C959-E114-A3E76FB354F2}"/>
              </a:ext>
            </a:extLst>
          </p:cNvPr>
          <p:cNvSpPr>
            <a:spLocks noGrp="1"/>
          </p:cNvSpPr>
          <p:nvPr>
            <p:ph type="body" sz="quarter" idx="13"/>
          </p:nvPr>
        </p:nvSpPr>
        <p:spPr>
          <a:xfrm>
            <a:off x="-1" y="-102"/>
            <a:ext cx="12192000" cy="657327"/>
          </a:xfrm>
        </p:spPr>
        <p:txBody>
          <a:bodyPr/>
          <a:lstStyle/>
          <a:p>
            <a:r>
              <a:rPr lang="en-GB" sz="2400" dirty="0"/>
              <a:t>East Coast Hydrogen Project Objectives</a:t>
            </a:r>
          </a:p>
        </p:txBody>
      </p:sp>
      <p:sp>
        <p:nvSpPr>
          <p:cNvPr id="10" name="Slide Number Placeholder 3">
            <a:extLst>
              <a:ext uri="{FF2B5EF4-FFF2-40B4-BE49-F238E27FC236}">
                <a16:creationId xmlns:a16="http://schemas.microsoft.com/office/drawing/2014/main" id="{CD997C5D-F873-A820-3EAE-2F68049B3CD1}"/>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27</a:t>
            </a:fld>
            <a:endParaRPr lang="en-GB"/>
          </a:p>
        </p:txBody>
      </p:sp>
      <p:sp>
        <p:nvSpPr>
          <p:cNvPr id="14" name="Text Placeholder 8">
            <a:extLst>
              <a:ext uri="{FF2B5EF4-FFF2-40B4-BE49-F238E27FC236}">
                <a16:creationId xmlns:a16="http://schemas.microsoft.com/office/drawing/2014/main" id="{41721572-0F06-5330-3C30-0E94B476FC67}"/>
              </a:ext>
            </a:extLst>
          </p:cNvPr>
          <p:cNvSpPr txBox="1">
            <a:spLocks noChangeAspect="1"/>
          </p:cNvSpPr>
          <p:nvPr/>
        </p:nvSpPr>
        <p:spPr>
          <a:xfrm>
            <a:off x="357477" y="1546924"/>
            <a:ext cx="436874" cy="376250"/>
          </a:xfrm>
          <a:prstGeom prst="rect">
            <a:avLst/>
          </a:prstGeom>
          <a:solidFill>
            <a:srgbClr val="4BACC6">
              <a:lumMod val="50000"/>
            </a:srgb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16" name="Text Placeholder 8">
            <a:extLst>
              <a:ext uri="{FF2B5EF4-FFF2-40B4-BE49-F238E27FC236}">
                <a16:creationId xmlns:a16="http://schemas.microsoft.com/office/drawing/2014/main" id="{969B9C8E-99E3-00C2-7343-8A335602F904}"/>
              </a:ext>
            </a:extLst>
          </p:cNvPr>
          <p:cNvSpPr txBox="1">
            <a:spLocks noChangeAspect="1"/>
          </p:cNvSpPr>
          <p:nvPr/>
        </p:nvSpPr>
        <p:spPr>
          <a:xfrm>
            <a:off x="357477" y="3172691"/>
            <a:ext cx="436874" cy="376250"/>
          </a:xfrm>
          <a:prstGeom prst="rect">
            <a:avLst/>
          </a:prstGeom>
          <a:solidFill>
            <a:srgbClr val="297083"/>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6" name="Text Placeholder 8">
            <a:extLst>
              <a:ext uri="{FF2B5EF4-FFF2-40B4-BE49-F238E27FC236}">
                <a16:creationId xmlns:a16="http://schemas.microsoft.com/office/drawing/2014/main" id="{2D083F3B-FD6D-BF1C-4E45-78652C6B4107}"/>
              </a:ext>
            </a:extLst>
          </p:cNvPr>
          <p:cNvSpPr txBox="1">
            <a:spLocks noChangeAspect="1"/>
          </p:cNvSpPr>
          <p:nvPr/>
        </p:nvSpPr>
        <p:spPr>
          <a:xfrm>
            <a:off x="357477" y="1546924"/>
            <a:ext cx="436874" cy="376250"/>
          </a:xfrm>
          <a:prstGeom prst="rect">
            <a:avLst/>
          </a:prstGeom>
          <a:solidFill>
            <a:srgbClr val="4BACC6">
              <a:lumMod val="50000"/>
            </a:srgb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graphicFrame>
        <p:nvGraphicFramePr>
          <p:cNvPr id="8" name="Table 7">
            <a:extLst>
              <a:ext uri="{FF2B5EF4-FFF2-40B4-BE49-F238E27FC236}">
                <a16:creationId xmlns:a16="http://schemas.microsoft.com/office/drawing/2014/main" id="{9FCD461E-3812-EF82-E071-3363EADEF8C0}"/>
              </a:ext>
            </a:extLst>
          </p:cNvPr>
          <p:cNvGraphicFramePr>
            <a:graphicFrameLocks noGrp="1"/>
          </p:cNvGraphicFramePr>
          <p:nvPr>
            <p:extLst>
              <p:ext uri="{D42A27DB-BD31-4B8C-83A1-F6EECF244321}">
                <p14:modId xmlns:p14="http://schemas.microsoft.com/office/powerpoint/2010/main" val="1899611780"/>
              </p:ext>
            </p:extLst>
          </p:nvPr>
        </p:nvGraphicFramePr>
        <p:xfrm>
          <a:off x="980984" y="1394389"/>
          <a:ext cx="5003746" cy="681320"/>
        </p:xfrm>
        <a:graphic>
          <a:graphicData uri="http://schemas.openxmlformats.org/drawingml/2006/table">
            <a:tbl>
              <a:tblPr firstRow="1" bandRow="1">
                <a:tableStyleId>{073A0DAA-6AF3-43AB-8588-CEC1D06C72B9}</a:tableStyleId>
              </a:tblPr>
              <a:tblGrid>
                <a:gridCol w="5003746">
                  <a:extLst>
                    <a:ext uri="{9D8B030D-6E8A-4147-A177-3AD203B41FA5}">
                      <a16:colId xmlns:a16="http://schemas.microsoft.com/office/drawing/2014/main" val="2804676622"/>
                    </a:ext>
                  </a:extLst>
                </a:gridCol>
              </a:tblGrid>
              <a:tr h="681320">
                <a:tc>
                  <a:txBody>
                    <a:bodyPr/>
                    <a:lstStyle/>
                    <a:p>
                      <a:pPr marL="0" indent="0" fontAlgn="base">
                        <a:buFont typeface="Arial" panose="020B0604020202020204" pitchFamily="34" charset="0"/>
                        <a:buNone/>
                      </a:pPr>
                      <a:r>
                        <a:rPr lang="en-GB" sz="1600" dirty="0">
                          <a:solidFill>
                            <a:schemeClr val="tx1"/>
                          </a:solidFill>
                        </a:rPr>
                        <a:t>Identify which drivers for the project have the most support from Members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538317"/>
                  </a:ext>
                </a:extLst>
              </a:tr>
            </a:tbl>
          </a:graphicData>
        </a:graphic>
      </p:graphicFrame>
      <p:graphicFrame>
        <p:nvGraphicFramePr>
          <p:cNvPr id="12" name="Table 11">
            <a:extLst>
              <a:ext uri="{FF2B5EF4-FFF2-40B4-BE49-F238E27FC236}">
                <a16:creationId xmlns:a16="http://schemas.microsoft.com/office/drawing/2014/main" id="{CCBCBAC2-C818-68EB-B42E-C321D0C3BB7F}"/>
              </a:ext>
            </a:extLst>
          </p:cNvPr>
          <p:cNvGraphicFramePr>
            <a:graphicFrameLocks noGrp="1"/>
          </p:cNvGraphicFramePr>
          <p:nvPr>
            <p:extLst>
              <p:ext uri="{D42A27DB-BD31-4B8C-83A1-F6EECF244321}">
                <p14:modId xmlns:p14="http://schemas.microsoft.com/office/powerpoint/2010/main" val="727852387"/>
              </p:ext>
            </p:extLst>
          </p:nvPr>
        </p:nvGraphicFramePr>
        <p:xfrm>
          <a:off x="980984" y="2895600"/>
          <a:ext cx="4916340" cy="1066800"/>
        </p:xfrm>
        <a:graphic>
          <a:graphicData uri="http://schemas.openxmlformats.org/drawingml/2006/table">
            <a:tbl>
              <a:tblPr firstRow="1" bandRow="1">
                <a:tableStyleId>{073A0DAA-6AF3-43AB-8588-CEC1D06C72B9}</a:tableStyleId>
              </a:tblPr>
              <a:tblGrid>
                <a:gridCol w="4916340">
                  <a:extLst>
                    <a:ext uri="{9D8B030D-6E8A-4147-A177-3AD203B41FA5}">
                      <a16:colId xmlns:a16="http://schemas.microsoft.com/office/drawing/2014/main" val="2804676622"/>
                    </a:ext>
                  </a:extLst>
                </a:gridCol>
              </a:tblGrid>
              <a:tr h="681320">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600" dirty="0">
                          <a:solidFill>
                            <a:schemeClr val="tx1"/>
                          </a:solidFill>
                        </a:rPr>
                        <a:t>Identify the public information needs at the ‘FEED study’ stage, exploring preferences on level of information, communication channels and participation methods.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538317"/>
                  </a:ext>
                </a:extLst>
              </a:tr>
            </a:tbl>
          </a:graphicData>
        </a:graphic>
      </p:graphicFrame>
      <p:sp>
        <p:nvSpPr>
          <p:cNvPr id="13" name="Rectangle 12">
            <a:extLst>
              <a:ext uri="{FF2B5EF4-FFF2-40B4-BE49-F238E27FC236}">
                <a16:creationId xmlns:a16="http://schemas.microsoft.com/office/drawing/2014/main" id="{0300AA29-B07F-F4F7-B804-303ADA7FE8B4}"/>
              </a:ext>
            </a:extLst>
          </p:cNvPr>
          <p:cNvSpPr/>
          <p:nvPr/>
        </p:nvSpPr>
        <p:spPr>
          <a:xfrm>
            <a:off x="209756" y="1378221"/>
            <a:ext cx="5774974" cy="916923"/>
          </a:xfrm>
          <a:prstGeom prst="rect">
            <a:avLst/>
          </a:prstGeom>
          <a:noFill/>
          <a:ln w="38100">
            <a:solidFill>
              <a:srgbClr val="0099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9" name="Text Placeholder 8">
            <a:extLst>
              <a:ext uri="{FF2B5EF4-FFF2-40B4-BE49-F238E27FC236}">
                <a16:creationId xmlns:a16="http://schemas.microsoft.com/office/drawing/2014/main" id="{FA4E1E73-A325-90BB-D566-864A944053EA}"/>
              </a:ext>
            </a:extLst>
          </p:cNvPr>
          <p:cNvSpPr txBox="1">
            <a:spLocks noChangeAspect="1"/>
          </p:cNvSpPr>
          <p:nvPr/>
        </p:nvSpPr>
        <p:spPr>
          <a:xfrm>
            <a:off x="357477" y="4798459"/>
            <a:ext cx="436874" cy="376250"/>
          </a:xfrm>
          <a:prstGeom prst="rect">
            <a:avLst/>
          </a:prstGeom>
          <a:solidFill>
            <a:srgbClr val="297083"/>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aphicFrame>
        <p:nvGraphicFramePr>
          <p:cNvPr id="15" name="Table 14">
            <a:extLst>
              <a:ext uri="{FF2B5EF4-FFF2-40B4-BE49-F238E27FC236}">
                <a16:creationId xmlns:a16="http://schemas.microsoft.com/office/drawing/2014/main" id="{42EE7459-E749-B35F-2443-99F29CB14F3F}"/>
              </a:ext>
            </a:extLst>
          </p:cNvPr>
          <p:cNvGraphicFramePr>
            <a:graphicFrameLocks noGrp="1"/>
          </p:cNvGraphicFramePr>
          <p:nvPr>
            <p:extLst>
              <p:ext uri="{D42A27DB-BD31-4B8C-83A1-F6EECF244321}">
                <p14:modId xmlns:p14="http://schemas.microsoft.com/office/powerpoint/2010/main" val="1800807422"/>
              </p:ext>
            </p:extLst>
          </p:nvPr>
        </p:nvGraphicFramePr>
        <p:xfrm>
          <a:off x="980984" y="4641944"/>
          <a:ext cx="4916340" cy="681320"/>
        </p:xfrm>
        <a:graphic>
          <a:graphicData uri="http://schemas.openxmlformats.org/drawingml/2006/table">
            <a:tbl>
              <a:tblPr firstRow="1" bandRow="1">
                <a:tableStyleId>{073A0DAA-6AF3-43AB-8588-CEC1D06C72B9}</a:tableStyleId>
              </a:tblPr>
              <a:tblGrid>
                <a:gridCol w="4916340">
                  <a:extLst>
                    <a:ext uri="{9D8B030D-6E8A-4147-A177-3AD203B41FA5}">
                      <a16:colId xmlns:a16="http://schemas.microsoft.com/office/drawing/2014/main" val="2804676622"/>
                    </a:ext>
                  </a:extLst>
                </a:gridCol>
              </a:tblGrid>
              <a:tr h="681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Develop principles for future consultation and engagement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538317"/>
                  </a:ext>
                </a:extLst>
              </a:tr>
            </a:tbl>
          </a:graphicData>
        </a:graphic>
      </p:graphicFrame>
      <p:pic>
        <p:nvPicPr>
          <p:cNvPr id="2050" name="Picture 2">
            <a:extLst>
              <a:ext uri="{FF2B5EF4-FFF2-40B4-BE49-F238E27FC236}">
                <a16:creationId xmlns:a16="http://schemas.microsoft.com/office/drawing/2014/main" id="{C16CF264-3B4A-B8D6-F1EF-4FBCA6AC3E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989" t="33639" r="6271"/>
          <a:stretch>
            <a:fillRect/>
          </a:stretch>
        </p:blipFill>
        <p:spPr bwMode="auto">
          <a:xfrm>
            <a:off x="6171363" y="1379924"/>
            <a:ext cx="5577420" cy="3314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658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61ABE-B85E-C011-E673-B392F2594FA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FA8610C-3B5A-96F5-BA18-DFCFB7D7C49D}"/>
              </a:ext>
            </a:extLst>
          </p:cNvPr>
          <p:cNvSpPr>
            <a:spLocks noGrp="1"/>
          </p:cNvSpPr>
          <p:nvPr>
            <p:ph type="body" sz="quarter" idx="13"/>
          </p:nvPr>
        </p:nvSpPr>
        <p:spPr>
          <a:xfrm>
            <a:off x="-1" y="-102"/>
            <a:ext cx="12192000" cy="584457"/>
          </a:xfrm>
        </p:spPr>
        <p:txBody>
          <a:bodyPr/>
          <a:lstStyle/>
          <a:p>
            <a:r>
              <a:rPr lang="en-GB" dirty="0"/>
              <a:t>Attitudes towards the East Coast Hydrogen project are rooted in environmental perspectives,	 trust in government, cost of living and the appeal of potential benefits</a:t>
            </a:r>
            <a:endParaRPr lang="en-GB" dirty="0">
              <a:highlight>
                <a:srgbClr val="FFFF00"/>
              </a:highlight>
            </a:endParaRPr>
          </a:p>
        </p:txBody>
      </p:sp>
      <p:sp>
        <p:nvSpPr>
          <p:cNvPr id="4" name="Text Placeholder 3">
            <a:extLst>
              <a:ext uri="{FF2B5EF4-FFF2-40B4-BE49-F238E27FC236}">
                <a16:creationId xmlns:a16="http://schemas.microsoft.com/office/drawing/2014/main" id="{6FE9EBAB-B76C-69B4-5234-523194FE79A9}"/>
              </a:ext>
            </a:extLst>
          </p:cNvPr>
          <p:cNvSpPr>
            <a:spLocks noGrp="1"/>
          </p:cNvSpPr>
          <p:nvPr>
            <p:ph type="body" sz="quarter" idx="14"/>
          </p:nvPr>
        </p:nvSpPr>
        <p:spPr>
          <a:xfrm>
            <a:off x="0" y="584355"/>
            <a:ext cx="12192000" cy="416793"/>
          </a:xfrm>
        </p:spPr>
        <p:txBody>
          <a:bodyPr/>
          <a:lstStyle/>
          <a:p>
            <a:r>
              <a:rPr lang="en-GB" dirty="0"/>
              <a:t>It is a more nuanced picture of support than simply </a:t>
            </a:r>
            <a:r>
              <a:rPr lang="en-GB"/>
              <a:t>seeing </a:t>
            </a:r>
            <a:r>
              <a:rPr lang="en-GB" dirty="0"/>
              <a:t>those in favour of net zero policies backing the project.</a:t>
            </a:r>
          </a:p>
        </p:txBody>
      </p:sp>
      <p:sp>
        <p:nvSpPr>
          <p:cNvPr id="7" name="TextBox 6">
            <a:extLst>
              <a:ext uri="{FF2B5EF4-FFF2-40B4-BE49-F238E27FC236}">
                <a16:creationId xmlns:a16="http://schemas.microsoft.com/office/drawing/2014/main" id="{7F8CB663-2DF8-2A72-A9C0-24CCF6B87143}"/>
              </a:ext>
            </a:extLst>
          </p:cNvPr>
          <p:cNvSpPr txBox="1"/>
          <p:nvPr/>
        </p:nvSpPr>
        <p:spPr>
          <a:xfrm>
            <a:off x="6416964" y="1276265"/>
            <a:ext cx="5589115" cy="2215991"/>
          </a:xfrm>
          <a:prstGeom prst="rect">
            <a:avLst/>
          </a:prstGeom>
          <a:solidFill>
            <a:schemeClr val="accent2"/>
          </a:solidFill>
          <a:ln w="28575">
            <a:noFill/>
          </a:ln>
        </p:spPr>
        <p:txBody>
          <a:bodyPr wrap="square" rtlCol="0">
            <a:noAutofit/>
          </a:bodyPr>
          <a:lstStyle/>
          <a:p>
            <a:pPr algn="ctr" fontAlgn="base">
              <a:spcAft>
                <a:spcPts val="600"/>
              </a:spcAft>
            </a:pPr>
            <a:r>
              <a:rPr lang="en-GB" sz="1600" b="1" dirty="0">
                <a:solidFill>
                  <a:schemeClr val="bg1"/>
                </a:solidFill>
              </a:rPr>
              <a:t>Hopeful supporters</a:t>
            </a:r>
          </a:p>
          <a:p>
            <a:pPr marL="285750" indent="-285750" fontAlgn="base">
              <a:spcAft>
                <a:spcPts val="600"/>
              </a:spcAft>
              <a:buFont typeface="Arial" panose="020B0604020202020204" pitchFamily="34" charset="0"/>
              <a:buChar char="•"/>
            </a:pPr>
            <a:r>
              <a:rPr lang="en-GB" sz="1600" dirty="0">
                <a:solidFill>
                  <a:schemeClr val="bg1"/>
                </a:solidFill>
              </a:rPr>
              <a:t>Feel that moving away from fossil fuels is important, and trust that this project is a step in the right direction.</a:t>
            </a:r>
          </a:p>
          <a:p>
            <a:pPr marL="285750" indent="-285750" fontAlgn="base">
              <a:spcAft>
                <a:spcPts val="600"/>
              </a:spcAft>
              <a:buFont typeface="Arial" panose="020B0604020202020204" pitchFamily="34" charset="0"/>
              <a:buChar char="•"/>
            </a:pPr>
            <a:r>
              <a:rPr lang="en-GB" sz="1600" dirty="0">
                <a:solidFill>
                  <a:schemeClr val="bg1"/>
                </a:solidFill>
              </a:rPr>
              <a:t>View the project as a great way to diversify and bring more innovation to the UK. </a:t>
            </a:r>
          </a:p>
        </p:txBody>
      </p:sp>
      <p:sp>
        <p:nvSpPr>
          <p:cNvPr id="8" name="TextBox 7">
            <a:extLst>
              <a:ext uri="{FF2B5EF4-FFF2-40B4-BE49-F238E27FC236}">
                <a16:creationId xmlns:a16="http://schemas.microsoft.com/office/drawing/2014/main" id="{B4CFCDE3-3A4A-9419-F325-D8BB9BD43A5E}"/>
              </a:ext>
            </a:extLst>
          </p:cNvPr>
          <p:cNvSpPr txBox="1"/>
          <p:nvPr/>
        </p:nvSpPr>
        <p:spPr>
          <a:xfrm>
            <a:off x="6416964" y="4213044"/>
            <a:ext cx="5589115" cy="1969770"/>
          </a:xfrm>
          <a:prstGeom prst="rect">
            <a:avLst/>
          </a:prstGeom>
          <a:solidFill>
            <a:srgbClr val="FDC6B5"/>
          </a:solidFill>
          <a:ln w="28575">
            <a:noFill/>
          </a:ln>
        </p:spPr>
        <p:txBody>
          <a:bodyPr wrap="square" rtlCol="0">
            <a:noAutofit/>
          </a:bodyPr>
          <a:lstStyle/>
          <a:p>
            <a:pPr algn="ctr" fontAlgn="base">
              <a:spcAft>
                <a:spcPts val="600"/>
              </a:spcAft>
            </a:pPr>
            <a:r>
              <a:rPr lang="en-GB" sz="1600" b="1" dirty="0"/>
              <a:t>Environment-focused critics</a:t>
            </a:r>
          </a:p>
          <a:p>
            <a:pPr marL="285750" indent="-285750" fontAlgn="base">
              <a:spcAft>
                <a:spcPts val="600"/>
              </a:spcAft>
              <a:buFont typeface="Arial" panose="020B0604020202020204" pitchFamily="34" charset="0"/>
              <a:buChar char="•"/>
            </a:pPr>
            <a:r>
              <a:rPr lang="en-GB" sz="1600" dirty="0"/>
              <a:t>Like the ambition behind the project, as they support a move away from fossil fuels. </a:t>
            </a:r>
          </a:p>
          <a:p>
            <a:pPr marL="285750" indent="-285750" fontAlgn="base">
              <a:spcAft>
                <a:spcPts val="600"/>
              </a:spcAft>
              <a:buFont typeface="Arial" panose="020B0604020202020204" pitchFamily="34" charset="0"/>
              <a:buChar char="•"/>
            </a:pPr>
            <a:r>
              <a:rPr lang="en-GB" sz="1600" dirty="0"/>
              <a:t>However, they question the finer details of the project i.e. blue vs green hydrogen and whether this is truly better for the environment.</a:t>
            </a:r>
          </a:p>
        </p:txBody>
      </p:sp>
      <p:sp>
        <p:nvSpPr>
          <p:cNvPr id="9" name="TextBox 8">
            <a:extLst>
              <a:ext uri="{FF2B5EF4-FFF2-40B4-BE49-F238E27FC236}">
                <a16:creationId xmlns:a16="http://schemas.microsoft.com/office/drawing/2014/main" id="{60BBECBE-62AB-2BC5-3CA6-1EDDFC9D416D}"/>
              </a:ext>
            </a:extLst>
          </p:cNvPr>
          <p:cNvSpPr txBox="1"/>
          <p:nvPr/>
        </p:nvSpPr>
        <p:spPr>
          <a:xfrm>
            <a:off x="185921" y="1276289"/>
            <a:ext cx="5589115" cy="2215991"/>
          </a:xfrm>
          <a:prstGeom prst="rect">
            <a:avLst/>
          </a:prstGeom>
          <a:solidFill>
            <a:schemeClr val="accent5">
              <a:lumMod val="20000"/>
              <a:lumOff val="80000"/>
            </a:schemeClr>
          </a:solidFill>
          <a:ln w="28575">
            <a:noFill/>
          </a:ln>
        </p:spPr>
        <p:txBody>
          <a:bodyPr wrap="square" rtlCol="0">
            <a:spAutoFit/>
          </a:bodyPr>
          <a:lstStyle/>
          <a:p>
            <a:pPr algn="ctr" fontAlgn="base">
              <a:spcAft>
                <a:spcPts val="600"/>
              </a:spcAft>
            </a:pPr>
            <a:r>
              <a:rPr lang="en-GB" sz="1600" b="1" dirty="0"/>
              <a:t>Wider potential converts*</a:t>
            </a:r>
          </a:p>
          <a:p>
            <a:pPr marL="285750" indent="-285750" fontAlgn="base">
              <a:spcAft>
                <a:spcPts val="600"/>
              </a:spcAft>
              <a:buFont typeface="Arial" panose="020B0604020202020204" pitchFamily="34" charset="0"/>
              <a:buChar char="•"/>
            </a:pPr>
            <a:r>
              <a:rPr lang="en-GB" sz="1600" dirty="0"/>
              <a:t>Despite being anti-net zero and anti-government, many find the aspirational and innovative aspect of the project appealing.</a:t>
            </a:r>
          </a:p>
          <a:p>
            <a:pPr marL="285750" indent="-285750" fontAlgn="base">
              <a:spcAft>
                <a:spcPts val="600"/>
              </a:spcAft>
              <a:buFont typeface="Arial" panose="020B0604020202020204" pitchFamily="34" charset="0"/>
              <a:buChar char="•"/>
            </a:pPr>
            <a:r>
              <a:rPr lang="en-GB" sz="1600" dirty="0"/>
              <a:t>This resonates with national and regional pride, which also means they are likely to find opportunities such as energy security, jobs and investments attractive.</a:t>
            </a:r>
          </a:p>
        </p:txBody>
      </p:sp>
      <p:sp>
        <p:nvSpPr>
          <p:cNvPr id="10" name="TextBox 9">
            <a:extLst>
              <a:ext uri="{FF2B5EF4-FFF2-40B4-BE49-F238E27FC236}">
                <a16:creationId xmlns:a16="http://schemas.microsoft.com/office/drawing/2014/main" id="{0358173E-1473-6514-0438-F4171715A7B1}"/>
              </a:ext>
            </a:extLst>
          </p:cNvPr>
          <p:cNvSpPr txBox="1"/>
          <p:nvPr/>
        </p:nvSpPr>
        <p:spPr>
          <a:xfrm>
            <a:off x="185920" y="4213044"/>
            <a:ext cx="5589115" cy="1969770"/>
          </a:xfrm>
          <a:prstGeom prst="rect">
            <a:avLst/>
          </a:prstGeom>
          <a:solidFill>
            <a:schemeClr val="bg2">
              <a:lumMod val="20000"/>
              <a:lumOff val="80000"/>
            </a:schemeClr>
          </a:solidFill>
          <a:ln w="28575">
            <a:noFill/>
          </a:ln>
        </p:spPr>
        <p:txBody>
          <a:bodyPr wrap="square" rtlCol="0">
            <a:spAutoFit/>
          </a:bodyPr>
          <a:lstStyle/>
          <a:p>
            <a:pPr algn="ctr" fontAlgn="base">
              <a:spcAft>
                <a:spcPts val="600"/>
              </a:spcAft>
            </a:pPr>
            <a:r>
              <a:rPr lang="en-GB" sz="1600" b="1" dirty="0"/>
              <a:t>Policy rejectors</a:t>
            </a:r>
          </a:p>
          <a:p>
            <a:pPr marL="285750" indent="-285750" fontAlgn="base">
              <a:spcAft>
                <a:spcPts val="600"/>
              </a:spcAft>
              <a:buFont typeface="Arial" panose="020B0604020202020204" pitchFamily="34" charset="0"/>
              <a:buChar char="•"/>
            </a:pPr>
            <a:r>
              <a:rPr lang="en-GB" sz="1600" dirty="0"/>
              <a:t>Do not agree with the project on a principle level, seeing net-zero schemes as an unnecessary financial burden to the country. </a:t>
            </a:r>
          </a:p>
          <a:p>
            <a:pPr marL="285750" indent="-285750" fontAlgn="base">
              <a:spcAft>
                <a:spcPts val="600"/>
              </a:spcAft>
              <a:buFont typeface="Arial" panose="020B0604020202020204" pitchFamily="34" charset="0"/>
              <a:buChar char="•"/>
            </a:pPr>
            <a:r>
              <a:rPr lang="en-GB" sz="1600" dirty="0"/>
              <a:t>Low trust in government furthers their disagreement with the project. They do not trust schemes that are driven by government policy. </a:t>
            </a:r>
          </a:p>
        </p:txBody>
      </p:sp>
      <p:sp>
        <p:nvSpPr>
          <p:cNvPr id="11" name="Arrow: Left-Right 10">
            <a:extLst>
              <a:ext uri="{FF2B5EF4-FFF2-40B4-BE49-F238E27FC236}">
                <a16:creationId xmlns:a16="http://schemas.microsoft.com/office/drawing/2014/main" id="{F44B4E9E-27D2-3A64-3457-EC0C2264BC45}"/>
              </a:ext>
            </a:extLst>
          </p:cNvPr>
          <p:cNvSpPr/>
          <p:nvPr/>
        </p:nvSpPr>
        <p:spPr>
          <a:xfrm>
            <a:off x="2017776" y="3611941"/>
            <a:ext cx="8156448" cy="505853"/>
          </a:xfrm>
          <a:prstGeom prst="lef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b="1" dirty="0">
                <a:solidFill>
                  <a:schemeClr val="bg1"/>
                </a:solidFill>
              </a:rPr>
              <a:t>Anti-net zero</a:t>
            </a:r>
          </a:p>
        </p:txBody>
      </p:sp>
      <p:sp>
        <p:nvSpPr>
          <p:cNvPr id="12" name="Arrow: Left-Right 11">
            <a:extLst>
              <a:ext uri="{FF2B5EF4-FFF2-40B4-BE49-F238E27FC236}">
                <a16:creationId xmlns:a16="http://schemas.microsoft.com/office/drawing/2014/main" id="{57FA092A-FDFD-ED7C-A0E5-D621D34F985D}"/>
              </a:ext>
            </a:extLst>
          </p:cNvPr>
          <p:cNvSpPr/>
          <p:nvPr/>
        </p:nvSpPr>
        <p:spPr>
          <a:xfrm rot="16200000">
            <a:off x="3414582" y="3562191"/>
            <a:ext cx="5362836" cy="605351"/>
          </a:xfrm>
          <a:prstGeom prst="lef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Support for ECH project</a:t>
            </a:r>
          </a:p>
        </p:txBody>
      </p:sp>
      <p:sp>
        <p:nvSpPr>
          <p:cNvPr id="3" name="Slide Number Placeholder 3">
            <a:extLst>
              <a:ext uri="{FF2B5EF4-FFF2-40B4-BE49-F238E27FC236}">
                <a16:creationId xmlns:a16="http://schemas.microsoft.com/office/drawing/2014/main" id="{9697B74A-42AC-AB41-3364-CBE15233BDF1}"/>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28</a:t>
            </a:fld>
            <a:endParaRPr lang="en-GB"/>
          </a:p>
        </p:txBody>
      </p:sp>
      <p:sp>
        <p:nvSpPr>
          <p:cNvPr id="5" name="TextBox 4">
            <a:extLst>
              <a:ext uri="{FF2B5EF4-FFF2-40B4-BE49-F238E27FC236}">
                <a16:creationId xmlns:a16="http://schemas.microsoft.com/office/drawing/2014/main" id="{3F68D615-D63F-4274-1CD0-96BADC952889}"/>
              </a:ext>
            </a:extLst>
          </p:cNvPr>
          <p:cNvSpPr txBox="1"/>
          <p:nvPr/>
        </p:nvSpPr>
        <p:spPr>
          <a:xfrm>
            <a:off x="7648575" y="3691772"/>
            <a:ext cx="2781300" cy="369332"/>
          </a:xfrm>
          <a:prstGeom prst="rect">
            <a:avLst/>
          </a:prstGeom>
          <a:noFill/>
          <a:ln w="28575">
            <a:noFill/>
          </a:ln>
        </p:spPr>
        <p:txBody>
          <a:bodyPr wrap="square" rtlCol="0">
            <a:spAutoFit/>
          </a:bodyPr>
          <a:lstStyle/>
          <a:p>
            <a:pPr algn="ctr" fontAlgn="base">
              <a:spcAft>
                <a:spcPts val="600"/>
              </a:spcAft>
            </a:pPr>
            <a:r>
              <a:rPr lang="en-GB" b="1" dirty="0">
                <a:solidFill>
                  <a:schemeClr val="bg1"/>
                </a:solidFill>
              </a:rPr>
              <a:t>Pro-net zero</a:t>
            </a:r>
          </a:p>
        </p:txBody>
      </p:sp>
      <p:sp>
        <p:nvSpPr>
          <p:cNvPr id="13" name="TextBox 12">
            <a:extLst>
              <a:ext uri="{FF2B5EF4-FFF2-40B4-BE49-F238E27FC236}">
                <a16:creationId xmlns:a16="http://schemas.microsoft.com/office/drawing/2014/main" id="{4EDF512C-68D2-2143-BA5B-A292C4378AF2}"/>
              </a:ext>
            </a:extLst>
          </p:cNvPr>
          <p:cNvSpPr txBox="1"/>
          <p:nvPr/>
        </p:nvSpPr>
        <p:spPr>
          <a:xfrm>
            <a:off x="66425" y="6358235"/>
            <a:ext cx="5486400" cy="461665"/>
          </a:xfrm>
          <a:prstGeom prst="rect">
            <a:avLst/>
          </a:prstGeom>
          <a:noFill/>
          <a:ln w="28575">
            <a:noFill/>
          </a:ln>
        </p:spPr>
        <p:txBody>
          <a:bodyPr wrap="square" rtlCol="0">
            <a:spAutoFit/>
          </a:bodyPr>
          <a:lstStyle/>
          <a:p>
            <a:pPr fontAlgn="base">
              <a:spcAft>
                <a:spcPts val="600"/>
              </a:spcAft>
            </a:pPr>
            <a:r>
              <a:rPr lang="en-GB" sz="1200" dirty="0"/>
              <a:t>*Members may be influenced by their high trust in NGN through their panel experience</a:t>
            </a:r>
          </a:p>
        </p:txBody>
      </p:sp>
    </p:spTree>
    <p:extLst>
      <p:ext uri="{BB962C8B-B14F-4D97-AF65-F5344CB8AC3E}">
        <p14:creationId xmlns:p14="http://schemas.microsoft.com/office/powerpoint/2010/main" val="1673489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372E8-60A6-4FD0-7A25-143CEA9B6FC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CCEAA12-AF22-454C-32B9-FC7F3E52A5F0}"/>
              </a:ext>
            </a:extLst>
          </p:cNvPr>
          <p:cNvSpPr>
            <a:spLocks noGrp="1"/>
          </p:cNvSpPr>
          <p:nvPr>
            <p:ph type="body" sz="quarter" idx="13"/>
          </p:nvPr>
        </p:nvSpPr>
        <p:spPr/>
        <p:txBody>
          <a:bodyPr/>
          <a:lstStyle/>
          <a:p>
            <a:pPr lvl="0"/>
            <a:r>
              <a:rPr lang="en-GB" dirty="0"/>
              <a:t>The aim of innovation unites those with mixed views on net zero ambitions</a:t>
            </a:r>
          </a:p>
        </p:txBody>
      </p:sp>
      <p:sp>
        <p:nvSpPr>
          <p:cNvPr id="4" name="Text Placeholder 3">
            <a:extLst>
              <a:ext uri="{FF2B5EF4-FFF2-40B4-BE49-F238E27FC236}">
                <a16:creationId xmlns:a16="http://schemas.microsoft.com/office/drawing/2014/main" id="{7D030BE0-8786-C838-1D7A-99854F266B08}"/>
              </a:ext>
            </a:extLst>
          </p:cNvPr>
          <p:cNvSpPr>
            <a:spLocks noGrp="1"/>
          </p:cNvSpPr>
          <p:nvPr>
            <p:ph type="body" sz="quarter" idx="14"/>
          </p:nvPr>
        </p:nvSpPr>
        <p:spPr/>
        <p:txBody>
          <a:bodyPr/>
          <a:lstStyle/>
          <a:p>
            <a:r>
              <a:rPr lang="en-GB" dirty="0"/>
              <a:t>Pride in the UK being at the forefront of innovation can overcome some anti-net zero sentiment. </a:t>
            </a:r>
          </a:p>
        </p:txBody>
      </p:sp>
      <p:sp>
        <p:nvSpPr>
          <p:cNvPr id="7" name="Oval 6">
            <a:extLst>
              <a:ext uri="{FF2B5EF4-FFF2-40B4-BE49-F238E27FC236}">
                <a16:creationId xmlns:a16="http://schemas.microsoft.com/office/drawing/2014/main" id="{0CE19107-CFB2-E87D-1069-A8992E4CB3C8}"/>
              </a:ext>
            </a:extLst>
          </p:cNvPr>
          <p:cNvSpPr/>
          <p:nvPr/>
        </p:nvSpPr>
        <p:spPr>
          <a:xfrm>
            <a:off x="2128306" y="1949848"/>
            <a:ext cx="4721251" cy="4221492"/>
          </a:xfrm>
          <a:prstGeom prst="ellipse">
            <a:avLst/>
          </a:prstGeom>
          <a:solidFill>
            <a:schemeClr val="tx2">
              <a:lumMod val="20000"/>
              <a:lumOff val="80000"/>
              <a:alpha val="56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F30B6A53-7F43-B221-83B0-18FC299843D9}"/>
              </a:ext>
            </a:extLst>
          </p:cNvPr>
          <p:cNvSpPr/>
          <p:nvPr/>
        </p:nvSpPr>
        <p:spPr>
          <a:xfrm>
            <a:off x="5214550" y="1949848"/>
            <a:ext cx="4598011" cy="4221492"/>
          </a:xfrm>
          <a:prstGeom prst="ellipse">
            <a:avLst/>
          </a:prstGeom>
          <a:solidFill>
            <a:schemeClr val="tx2">
              <a:lumMod val="60000"/>
              <a:lumOff val="40000"/>
              <a:alpha val="56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96125B26-029E-A06E-5FAF-DB7FF523BE6A}"/>
              </a:ext>
            </a:extLst>
          </p:cNvPr>
          <p:cNvPicPr>
            <a:picLocks noChangeAspect="1"/>
          </p:cNvPicPr>
          <p:nvPr/>
        </p:nvPicPr>
        <p:blipFill>
          <a:blip r:embed="rId3"/>
          <a:stretch>
            <a:fillRect/>
          </a:stretch>
        </p:blipFill>
        <p:spPr>
          <a:xfrm>
            <a:off x="5677307" y="1411114"/>
            <a:ext cx="728639" cy="728639"/>
          </a:xfrm>
          <a:prstGeom prst="rect">
            <a:avLst/>
          </a:prstGeom>
        </p:spPr>
      </p:pic>
      <p:sp>
        <p:nvSpPr>
          <p:cNvPr id="14" name="TextBox 13">
            <a:extLst>
              <a:ext uri="{FF2B5EF4-FFF2-40B4-BE49-F238E27FC236}">
                <a16:creationId xmlns:a16="http://schemas.microsoft.com/office/drawing/2014/main" id="{69919DB7-CC7E-92E3-DAE4-BC3494947D14}"/>
              </a:ext>
            </a:extLst>
          </p:cNvPr>
          <p:cNvSpPr txBox="1"/>
          <p:nvPr/>
        </p:nvSpPr>
        <p:spPr>
          <a:xfrm>
            <a:off x="3547492" y="1496545"/>
            <a:ext cx="1630492" cy="369332"/>
          </a:xfrm>
          <a:prstGeom prst="rect">
            <a:avLst/>
          </a:prstGeom>
          <a:noFill/>
        </p:spPr>
        <p:txBody>
          <a:bodyPr wrap="square" rtlCol="0">
            <a:spAutoFit/>
          </a:bodyPr>
          <a:lstStyle/>
          <a:p>
            <a:r>
              <a:rPr lang="en-GB" b="1"/>
              <a:t>Pro-net zero </a:t>
            </a:r>
          </a:p>
        </p:txBody>
      </p:sp>
      <p:sp>
        <p:nvSpPr>
          <p:cNvPr id="15" name="TextBox 14">
            <a:extLst>
              <a:ext uri="{FF2B5EF4-FFF2-40B4-BE49-F238E27FC236}">
                <a16:creationId xmlns:a16="http://schemas.microsoft.com/office/drawing/2014/main" id="{B1456F80-0609-5E5D-DD3C-D8E5E82CD3C5}"/>
              </a:ext>
            </a:extLst>
          </p:cNvPr>
          <p:cNvSpPr txBox="1"/>
          <p:nvPr/>
        </p:nvSpPr>
        <p:spPr>
          <a:xfrm>
            <a:off x="6733963" y="1496545"/>
            <a:ext cx="1680753" cy="369332"/>
          </a:xfrm>
          <a:prstGeom prst="rect">
            <a:avLst/>
          </a:prstGeom>
          <a:noFill/>
        </p:spPr>
        <p:txBody>
          <a:bodyPr wrap="square" rtlCol="0">
            <a:spAutoFit/>
          </a:bodyPr>
          <a:lstStyle/>
          <a:p>
            <a:r>
              <a:rPr lang="en-GB" b="1"/>
              <a:t>Anti-net zero</a:t>
            </a:r>
          </a:p>
        </p:txBody>
      </p:sp>
      <p:sp>
        <p:nvSpPr>
          <p:cNvPr id="16" name="TextBox 15">
            <a:extLst>
              <a:ext uri="{FF2B5EF4-FFF2-40B4-BE49-F238E27FC236}">
                <a16:creationId xmlns:a16="http://schemas.microsoft.com/office/drawing/2014/main" id="{50C8EDF6-16D1-4517-263C-261530321807}"/>
              </a:ext>
            </a:extLst>
          </p:cNvPr>
          <p:cNvSpPr txBox="1"/>
          <p:nvPr/>
        </p:nvSpPr>
        <p:spPr>
          <a:xfrm>
            <a:off x="5342441" y="3441434"/>
            <a:ext cx="1507115" cy="1477328"/>
          </a:xfrm>
          <a:prstGeom prst="rect">
            <a:avLst/>
          </a:prstGeom>
          <a:noFill/>
        </p:spPr>
        <p:txBody>
          <a:bodyPr wrap="square" rtlCol="0">
            <a:spAutoFit/>
          </a:bodyPr>
          <a:lstStyle/>
          <a:p>
            <a:pPr algn="ctr"/>
            <a:r>
              <a:rPr lang="en-GB"/>
              <a:t>Innovation = key positive driver for support</a:t>
            </a:r>
          </a:p>
        </p:txBody>
      </p:sp>
      <p:sp>
        <p:nvSpPr>
          <p:cNvPr id="17" name="TextBox 16">
            <a:extLst>
              <a:ext uri="{FF2B5EF4-FFF2-40B4-BE49-F238E27FC236}">
                <a16:creationId xmlns:a16="http://schemas.microsoft.com/office/drawing/2014/main" id="{2D346B51-C191-7C19-6E7A-8BBC959DE845}"/>
              </a:ext>
            </a:extLst>
          </p:cNvPr>
          <p:cNvSpPr txBox="1"/>
          <p:nvPr/>
        </p:nvSpPr>
        <p:spPr>
          <a:xfrm>
            <a:off x="3017275" y="2329659"/>
            <a:ext cx="2690927" cy="646331"/>
          </a:xfrm>
          <a:prstGeom prst="rect">
            <a:avLst/>
          </a:prstGeom>
          <a:noFill/>
        </p:spPr>
        <p:txBody>
          <a:bodyPr wrap="square" rtlCol="0">
            <a:spAutoFit/>
          </a:bodyPr>
          <a:lstStyle/>
          <a:p>
            <a:r>
              <a:rPr lang="en-GB"/>
              <a:t>ECH project seen as a good way to diversify</a:t>
            </a:r>
          </a:p>
        </p:txBody>
      </p:sp>
      <p:sp>
        <p:nvSpPr>
          <p:cNvPr id="18" name="TextBox 17">
            <a:extLst>
              <a:ext uri="{FF2B5EF4-FFF2-40B4-BE49-F238E27FC236}">
                <a16:creationId xmlns:a16="http://schemas.microsoft.com/office/drawing/2014/main" id="{74FBEA59-1484-4D01-1241-47EB439198DF}"/>
              </a:ext>
            </a:extLst>
          </p:cNvPr>
          <p:cNvSpPr txBox="1"/>
          <p:nvPr/>
        </p:nvSpPr>
        <p:spPr>
          <a:xfrm>
            <a:off x="2209347" y="3659939"/>
            <a:ext cx="3005203" cy="923330"/>
          </a:xfrm>
          <a:prstGeom prst="rect">
            <a:avLst/>
          </a:prstGeom>
          <a:noFill/>
        </p:spPr>
        <p:txBody>
          <a:bodyPr wrap="square" rtlCol="0">
            <a:spAutoFit/>
          </a:bodyPr>
          <a:lstStyle/>
          <a:p>
            <a:r>
              <a:rPr lang="en-GB"/>
              <a:t>ECH project as a logical move away from fossil fuels</a:t>
            </a:r>
          </a:p>
        </p:txBody>
      </p:sp>
      <p:sp>
        <p:nvSpPr>
          <p:cNvPr id="19" name="TextBox 18">
            <a:extLst>
              <a:ext uri="{FF2B5EF4-FFF2-40B4-BE49-F238E27FC236}">
                <a16:creationId xmlns:a16="http://schemas.microsoft.com/office/drawing/2014/main" id="{BAA4871A-5D98-4CEC-4E31-13C486E434CB}"/>
              </a:ext>
            </a:extLst>
          </p:cNvPr>
          <p:cNvSpPr txBox="1"/>
          <p:nvPr/>
        </p:nvSpPr>
        <p:spPr>
          <a:xfrm>
            <a:off x="7235806" y="3589476"/>
            <a:ext cx="2357819" cy="646331"/>
          </a:xfrm>
          <a:prstGeom prst="rect">
            <a:avLst/>
          </a:prstGeom>
          <a:noFill/>
        </p:spPr>
        <p:txBody>
          <a:bodyPr wrap="square" rtlCol="0">
            <a:spAutoFit/>
          </a:bodyPr>
          <a:lstStyle/>
          <a:p>
            <a:pPr algn="r"/>
            <a:r>
              <a:rPr lang="en-GB"/>
              <a:t>Pride in country, like the ambition</a:t>
            </a:r>
          </a:p>
        </p:txBody>
      </p:sp>
      <p:sp>
        <p:nvSpPr>
          <p:cNvPr id="20" name="TextBox 19">
            <a:extLst>
              <a:ext uri="{FF2B5EF4-FFF2-40B4-BE49-F238E27FC236}">
                <a16:creationId xmlns:a16="http://schemas.microsoft.com/office/drawing/2014/main" id="{B70F6825-1C84-AF0C-33E3-6523F05CD86F}"/>
              </a:ext>
            </a:extLst>
          </p:cNvPr>
          <p:cNvSpPr txBox="1"/>
          <p:nvPr/>
        </p:nvSpPr>
        <p:spPr>
          <a:xfrm>
            <a:off x="6597171" y="2299027"/>
            <a:ext cx="2357819" cy="923330"/>
          </a:xfrm>
          <a:prstGeom prst="rect">
            <a:avLst/>
          </a:prstGeom>
          <a:noFill/>
        </p:spPr>
        <p:txBody>
          <a:bodyPr wrap="square" rtlCol="0">
            <a:spAutoFit/>
          </a:bodyPr>
          <a:lstStyle/>
          <a:p>
            <a:pPr algn="r"/>
            <a:r>
              <a:rPr lang="en-GB"/>
              <a:t>UK being a global leader in science and skills</a:t>
            </a:r>
          </a:p>
        </p:txBody>
      </p:sp>
      <p:pic>
        <p:nvPicPr>
          <p:cNvPr id="24" name="Picture 23">
            <a:extLst>
              <a:ext uri="{FF2B5EF4-FFF2-40B4-BE49-F238E27FC236}">
                <a16:creationId xmlns:a16="http://schemas.microsoft.com/office/drawing/2014/main" id="{6D541191-6F15-6AAF-6A8A-0F1E2DD3476B}"/>
              </a:ext>
            </a:extLst>
          </p:cNvPr>
          <p:cNvPicPr>
            <a:picLocks noChangeAspect="1"/>
          </p:cNvPicPr>
          <p:nvPr/>
        </p:nvPicPr>
        <p:blipFill>
          <a:blip r:embed="rId4"/>
          <a:stretch>
            <a:fillRect/>
          </a:stretch>
        </p:blipFill>
        <p:spPr>
          <a:xfrm>
            <a:off x="5739600" y="2741121"/>
            <a:ext cx="619897" cy="619897"/>
          </a:xfrm>
          <a:prstGeom prst="rect">
            <a:avLst/>
          </a:prstGeom>
        </p:spPr>
      </p:pic>
      <p:sp>
        <p:nvSpPr>
          <p:cNvPr id="25" name="TextBox 24">
            <a:extLst>
              <a:ext uri="{FF2B5EF4-FFF2-40B4-BE49-F238E27FC236}">
                <a16:creationId xmlns:a16="http://schemas.microsoft.com/office/drawing/2014/main" id="{CD868EE5-4984-78F3-A935-985F572B28EF}"/>
              </a:ext>
            </a:extLst>
          </p:cNvPr>
          <p:cNvSpPr txBox="1"/>
          <p:nvPr/>
        </p:nvSpPr>
        <p:spPr>
          <a:xfrm>
            <a:off x="6597170" y="5037741"/>
            <a:ext cx="2357819" cy="646331"/>
          </a:xfrm>
          <a:prstGeom prst="rect">
            <a:avLst/>
          </a:prstGeom>
          <a:noFill/>
        </p:spPr>
        <p:txBody>
          <a:bodyPr wrap="square" rtlCol="0">
            <a:spAutoFit/>
          </a:bodyPr>
          <a:lstStyle/>
          <a:p>
            <a:pPr algn="r"/>
            <a:r>
              <a:rPr lang="en-GB"/>
              <a:t>Strengthening domestic industry</a:t>
            </a:r>
          </a:p>
        </p:txBody>
      </p:sp>
      <p:sp>
        <p:nvSpPr>
          <p:cNvPr id="26" name="TextBox 25">
            <a:extLst>
              <a:ext uri="{FF2B5EF4-FFF2-40B4-BE49-F238E27FC236}">
                <a16:creationId xmlns:a16="http://schemas.microsoft.com/office/drawing/2014/main" id="{476F13A4-977C-5643-466E-6206E784E7AF}"/>
              </a:ext>
            </a:extLst>
          </p:cNvPr>
          <p:cNvSpPr txBox="1"/>
          <p:nvPr/>
        </p:nvSpPr>
        <p:spPr>
          <a:xfrm>
            <a:off x="2713764" y="5192638"/>
            <a:ext cx="3192096" cy="369332"/>
          </a:xfrm>
          <a:prstGeom prst="rect">
            <a:avLst/>
          </a:prstGeom>
          <a:noFill/>
        </p:spPr>
        <p:txBody>
          <a:bodyPr wrap="square" rtlCol="0">
            <a:spAutoFit/>
          </a:bodyPr>
          <a:lstStyle/>
          <a:p>
            <a:r>
              <a:rPr lang="en-GB"/>
              <a:t>ECH project feels inspiring</a:t>
            </a:r>
          </a:p>
        </p:txBody>
      </p:sp>
      <p:sp>
        <p:nvSpPr>
          <p:cNvPr id="27" name="Rectangle 26">
            <a:extLst>
              <a:ext uri="{FF2B5EF4-FFF2-40B4-BE49-F238E27FC236}">
                <a16:creationId xmlns:a16="http://schemas.microsoft.com/office/drawing/2014/main" id="{0E6BF38B-EB04-E7A8-D53D-5EB0CC10B4CB}"/>
              </a:ext>
            </a:extLst>
          </p:cNvPr>
          <p:cNvSpPr/>
          <p:nvPr/>
        </p:nvSpPr>
        <p:spPr>
          <a:xfrm>
            <a:off x="253694" y="4583270"/>
            <a:ext cx="1788339" cy="2110746"/>
          </a:xfrm>
          <a:prstGeom prst="rect">
            <a:avLst/>
          </a:prstGeom>
          <a:noFill/>
          <a:ln w="38100">
            <a:solidFill>
              <a:srgbClr val="59B3AA"/>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Some nonetheless worry about the distinction between blue vs green hydrogen and if the project will truly be better for the environment.</a:t>
            </a:r>
          </a:p>
        </p:txBody>
      </p:sp>
      <p:cxnSp>
        <p:nvCxnSpPr>
          <p:cNvPr id="28" name="Straight Connector 27">
            <a:extLst>
              <a:ext uri="{FF2B5EF4-FFF2-40B4-BE49-F238E27FC236}">
                <a16:creationId xmlns:a16="http://schemas.microsoft.com/office/drawing/2014/main" id="{B3DB3F02-1C2C-9CC7-FB8D-161704BC480D}"/>
              </a:ext>
            </a:extLst>
          </p:cNvPr>
          <p:cNvCxnSpPr>
            <a:cxnSpLocks/>
            <a:stCxn id="7" idx="2"/>
          </p:cNvCxnSpPr>
          <p:nvPr/>
        </p:nvCxnSpPr>
        <p:spPr>
          <a:xfrm flipH="1">
            <a:off x="1673174" y="4060594"/>
            <a:ext cx="455132" cy="52267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C05A39A2-C6C3-B762-4F9D-848529842F1A}"/>
              </a:ext>
            </a:extLst>
          </p:cNvPr>
          <p:cNvSpPr/>
          <p:nvPr/>
        </p:nvSpPr>
        <p:spPr>
          <a:xfrm>
            <a:off x="9979874" y="3163824"/>
            <a:ext cx="2087911" cy="1793540"/>
          </a:xfrm>
          <a:prstGeom prst="rect">
            <a:avLst/>
          </a:prstGeom>
          <a:noFill/>
          <a:ln w="38100">
            <a:solidFill>
              <a:srgbClr val="59B3AA"/>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Those with anti-net zero sentiments still feel that innovation is a positive, and that the UK should be pushing boundaries where possible.</a:t>
            </a:r>
          </a:p>
        </p:txBody>
      </p:sp>
      <p:cxnSp>
        <p:nvCxnSpPr>
          <p:cNvPr id="38" name="Straight Connector 37">
            <a:extLst>
              <a:ext uri="{FF2B5EF4-FFF2-40B4-BE49-F238E27FC236}">
                <a16:creationId xmlns:a16="http://schemas.microsoft.com/office/drawing/2014/main" id="{667A224B-359C-38EE-3191-74E9BAAC71AB}"/>
              </a:ext>
            </a:extLst>
          </p:cNvPr>
          <p:cNvCxnSpPr>
            <a:cxnSpLocks/>
          </p:cNvCxnSpPr>
          <p:nvPr/>
        </p:nvCxnSpPr>
        <p:spPr>
          <a:xfrm flipH="1" flipV="1">
            <a:off x="9760938" y="3912642"/>
            <a:ext cx="213229" cy="49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111A68C6-9C68-CB34-F9A8-11452DE94602}"/>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29</a:t>
            </a:fld>
            <a:endParaRPr lang="en-GB"/>
          </a:p>
        </p:txBody>
      </p:sp>
    </p:spTree>
    <p:extLst>
      <p:ext uri="{BB962C8B-B14F-4D97-AF65-F5344CB8AC3E}">
        <p14:creationId xmlns:p14="http://schemas.microsoft.com/office/powerpoint/2010/main" val="2404083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990830-8AD6-1463-C898-FC03D4E62CE6}"/>
              </a:ext>
            </a:extLst>
          </p:cNvPr>
          <p:cNvSpPr/>
          <p:nvPr/>
        </p:nvSpPr>
        <p:spPr>
          <a:xfrm>
            <a:off x="4583114" y="755963"/>
            <a:ext cx="7196020" cy="546146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355600">
              <a:lnSpc>
                <a:spcPct val="90000"/>
              </a:lnSpc>
              <a:spcBef>
                <a:spcPct val="0"/>
              </a:spcBef>
            </a:pPr>
            <a:endParaRPr lang="en-GB" b="1" dirty="0"/>
          </a:p>
          <a:p>
            <a:pPr algn="ctr" defTabSz="355600">
              <a:lnSpc>
                <a:spcPct val="90000"/>
              </a:lnSpc>
              <a:spcBef>
                <a:spcPct val="0"/>
              </a:spcBef>
            </a:pPr>
            <a:r>
              <a:rPr lang="en-GB" b="1" dirty="0"/>
              <a:t>Wave 3: objectives</a:t>
            </a:r>
          </a:p>
          <a:p>
            <a:pPr defTabSz="355600">
              <a:lnSpc>
                <a:spcPct val="90000"/>
              </a:lnSpc>
              <a:spcBef>
                <a:spcPct val="0"/>
              </a:spcBef>
              <a:spcAft>
                <a:spcPct val="35000"/>
              </a:spcAft>
            </a:pPr>
            <a:endParaRPr lang="en-GB" sz="1400" b="1" dirty="0">
              <a:solidFill>
                <a:schemeClr val="bg1"/>
              </a:solidFill>
              <a:latin typeface="Century Gothic"/>
            </a:endParaRPr>
          </a:p>
          <a:p>
            <a:pPr defTabSz="355600">
              <a:lnSpc>
                <a:spcPct val="90000"/>
              </a:lnSpc>
              <a:spcBef>
                <a:spcPct val="0"/>
              </a:spcBef>
              <a:spcAft>
                <a:spcPct val="35000"/>
              </a:spcAft>
            </a:pPr>
            <a:endParaRPr lang="en-GB" sz="1400" b="1" dirty="0">
              <a:solidFill>
                <a:schemeClr val="bg1"/>
              </a:solidFill>
            </a:endParaRPr>
          </a:p>
          <a:p>
            <a:pPr defTabSz="355600">
              <a:lnSpc>
                <a:spcPct val="90000"/>
              </a:lnSpc>
              <a:spcBef>
                <a:spcPct val="0"/>
              </a:spcBef>
              <a:spcAft>
                <a:spcPct val="35000"/>
              </a:spcAft>
            </a:pPr>
            <a:r>
              <a:rPr lang="en-GB" sz="1400" b="1" dirty="0">
                <a:solidFill>
                  <a:schemeClr val="bg1"/>
                </a:solidFill>
              </a:rPr>
              <a:t>Network Charges</a:t>
            </a:r>
          </a:p>
          <a:p>
            <a:pPr marL="800100" lvl="1" indent="-342900">
              <a:buFont typeface="+mj-lt"/>
              <a:buAutoNum type="arabicPeriod"/>
            </a:pPr>
            <a:r>
              <a:rPr lang="en-GB" sz="1400" dirty="0"/>
              <a:t>Understand how much information customers need about the network charge of the bill and subsequently how best to present and communicate this information on the NGN webpage</a:t>
            </a:r>
          </a:p>
          <a:p>
            <a:pPr marL="800100" lvl="1" indent="-342900">
              <a:buFont typeface="+mj-lt"/>
              <a:buAutoNum type="arabicPeriod"/>
            </a:pPr>
            <a:r>
              <a:rPr lang="en-GB" sz="1400" dirty="0"/>
              <a:t>Understand what bill information future research participants need and how best to communicate this </a:t>
            </a:r>
          </a:p>
          <a:p>
            <a:pPr fontAlgn="base"/>
            <a:endParaRPr lang="en-GB" sz="1400" dirty="0"/>
          </a:p>
          <a:p>
            <a:pPr fontAlgn="base"/>
            <a:r>
              <a:rPr lang="en-GB" sz="1400" b="1" dirty="0"/>
              <a:t>East Coast Hydrogen Project*</a:t>
            </a:r>
          </a:p>
          <a:p>
            <a:pPr fontAlgn="base"/>
            <a:endParaRPr lang="en-GB" sz="1400" b="1" dirty="0"/>
          </a:p>
          <a:p>
            <a:pPr marL="800100" lvl="1" indent="-342900">
              <a:buFont typeface="+mj-lt"/>
              <a:buAutoNum type="arabicPeriod"/>
            </a:pPr>
            <a:r>
              <a:rPr lang="en-GB" sz="1400" dirty="0"/>
              <a:t>Gain insight into which drivers for the project have the most support from Members</a:t>
            </a:r>
          </a:p>
          <a:p>
            <a:pPr marL="800100" lvl="1" indent="-342900">
              <a:buFont typeface="+mj-lt"/>
              <a:buAutoNum type="arabicPeriod"/>
            </a:pPr>
            <a:r>
              <a:rPr lang="en-GB" sz="1400" dirty="0"/>
              <a:t>Understand public information needs at the ‘FEED study’ stage, for planned 2026 engagement </a:t>
            </a:r>
          </a:p>
          <a:p>
            <a:pPr marL="800100" lvl="1" indent="-342900">
              <a:buFont typeface="+mj-lt"/>
              <a:buAutoNum type="arabicPeriod"/>
            </a:pPr>
            <a:r>
              <a:rPr lang="en-GB" sz="1400" dirty="0"/>
              <a:t>Develop principles for future consultation and engagement</a:t>
            </a:r>
          </a:p>
        </p:txBody>
      </p:sp>
      <p:sp>
        <p:nvSpPr>
          <p:cNvPr id="2" name="Text Placeholder 1">
            <a:extLst>
              <a:ext uri="{FF2B5EF4-FFF2-40B4-BE49-F238E27FC236}">
                <a16:creationId xmlns:a16="http://schemas.microsoft.com/office/drawing/2014/main" id="{C5835D4E-E763-71FC-B855-2E6C6CF0FAAC}"/>
              </a:ext>
            </a:extLst>
          </p:cNvPr>
          <p:cNvSpPr>
            <a:spLocks noGrp="1"/>
          </p:cNvSpPr>
          <p:nvPr>
            <p:ph type="body" sz="quarter" idx="12"/>
          </p:nvPr>
        </p:nvSpPr>
        <p:spPr/>
        <p:txBody>
          <a:bodyPr/>
          <a:lstStyle/>
          <a:p>
            <a:r>
              <a:rPr lang="en-GB"/>
              <a:t>Background &amp; objectives</a:t>
            </a:r>
          </a:p>
        </p:txBody>
      </p:sp>
      <p:sp>
        <p:nvSpPr>
          <p:cNvPr id="7" name="Rectangle 6">
            <a:extLst>
              <a:ext uri="{FF2B5EF4-FFF2-40B4-BE49-F238E27FC236}">
                <a16:creationId xmlns:a16="http://schemas.microsoft.com/office/drawing/2014/main" id="{12D8C361-54D7-1EDB-6D41-6E3CC7E3A0B1}"/>
              </a:ext>
            </a:extLst>
          </p:cNvPr>
          <p:cNvSpPr/>
          <p:nvPr/>
        </p:nvSpPr>
        <p:spPr>
          <a:xfrm>
            <a:off x="176981" y="847897"/>
            <a:ext cx="3893567" cy="5277595"/>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355600">
              <a:spcBef>
                <a:spcPct val="0"/>
              </a:spcBef>
            </a:pPr>
            <a:endParaRPr lang="en-GB" sz="1600" b="1" dirty="0">
              <a:solidFill>
                <a:sysClr val="windowText" lastClr="000000"/>
              </a:solidFill>
              <a:latin typeface="Century Gothic"/>
            </a:endParaRPr>
          </a:p>
          <a:p>
            <a:pPr algn="ctr" defTabSz="355600">
              <a:spcBef>
                <a:spcPct val="0"/>
              </a:spcBef>
            </a:pPr>
            <a:r>
              <a:rPr lang="en-GB" b="1" dirty="0">
                <a:solidFill>
                  <a:sysClr val="windowText" lastClr="000000"/>
                </a:solidFill>
                <a:latin typeface="Century Gothic"/>
              </a:rPr>
              <a:t>	Background</a:t>
            </a:r>
          </a:p>
          <a:p>
            <a:pPr algn="ctr" defTabSz="355600">
              <a:spcBef>
                <a:spcPct val="0"/>
              </a:spcBef>
            </a:pPr>
            <a:endParaRPr lang="en-GB" sz="1400" b="1" dirty="0">
              <a:solidFill>
                <a:sysClr val="windowText" lastClr="000000"/>
              </a:solidFill>
              <a:latin typeface="Century Gothic"/>
            </a:endParaRPr>
          </a:p>
          <a:p>
            <a:pPr defTabSz="355600">
              <a:spcBef>
                <a:spcPct val="0"/>
              </a:spcBef>
              <a:spcAft>
                <a:spcPct val="35000"/>
              </a:spcAft>
            </a:pPr>
            <a:endParaRPr lang="en-GB" sz="1400" dirty="0">
              <a:solidFill>
                <a:sysClr val="windowText" lastClr="000000"/>
              </a:solidFill>
              <a:latin typeface="Century Gothic"/>
            </a:endParaRPr>
          </a:p>
          <a:p>
            <a:pPr defTabSz="355600">
              <a:spcBef>
                <a:spcPct val="0"/>
              </a:spcBef>
              <a:spcAft>
                <a:spcPct val="35000"/>
              </a:spcAft>
            </a:pPr>
            <a:r>
              <a:rPr lang="en-GB" sz="1400" dirty="0">
                <a:solidFill>
                  <a:sysClr val="windowText" lastClr="000000"/>
                </a:solidFill>
                <a:latin typeface="Century Gothic"/>
              </a:rPr>
              <a:t>Northern Gas Networks’ Citizen Panel is a long-standing engagement mechanism for the business, which allows its thinking to be challenged and tested by a broadly representative group of consumers.</a:t>
            </a:r>
          </a:p>
          <a:p>
            <a:pPr defTabSz="355600">
              <a:spcBef>
                <a:spcPct val="0"/>
              </a:spcBef>
              <a:spcAft>
                <a:spcPct val="35000"/>
              </a:spcAft>
            </a:pPr>
            <a:endParaRPr lang="en-GB" sz="1400" dirty="0">
              <a:solidFill>
                <a:sysClr val="windowText" lastClr="000000"/>
              </a:solidFill>
              <a:latin typeface="Century Gothic"/>
            </a:endParaRPr>
          </a:p>
          <a:p>
            <a:pPr defTabSz="355600">
              <a:spcBef>
                <a:spcPct val="0"/>
              </a:spcBef>
              <a:spcAft>
                <a:spcPct val="35000"/>
              </a:spcAft>
            </a:pPr>
            <a:r>
              <a:rPr lang="en-GB" sz="1400" dirty="0">
                <a:solidFill>
                  <a:sysClr val="windowText" lastClr="000000"/>
                </a:solidFill>
                <a:latin typeface="Century Gothic"/>
              </a:rPr>
              <a:t>In 2025, Blue Marble was appointed to refresh the approach and membership, and support NGN with its delivery. </a:t>
            </a:r>
          </a:p>
          <a:p>
            <a:pPr defTabSz="355600">
              <a:spcBef>
                <a:spcPct val="0"/>
              </a:spcBef>
              <a:spcAft>
                <a:spcPct val="35000"/>
              </a:spcAft>
            </a:pPr>
            <a:endParaRPr lang="en-GB" sz="1400" dirty="0">
              <a:solidFill>
                <a:sysClr val="windowText" lastClr="000000"/>
              </a:solidFill>
              <a:latin typeface="Century Gothic"/>
            </a:endParaRPr>
          </a:p>
          <a:p>
            <a:pPr defTabSz="355600">
              <a:spcBef>
                <a:spcPct val="0"/>
              </a:spcBef>
              <a:spcAft>
                <a:spcPct val="35000"/>
              </a:spcAft>
            </a:pPr>
            <a:r>
              <a:rPr lang="en-GB" sz="1400" dirty="0">
                <a:solidFill>
                  <a:sysClr val="windowText" lastClr="000000"/>
                </a:solidFill>
                <a:latin typeface="Century Gothic"/>
              </a:rPr>
              <a:t>Three waves of engagement are held each year, comprising:</a:t>
            </a:r>
          </a:p>
          <a:p>
            <a:pPr marL="285750" indent="-285750" defTabSz="355600">
              <a:spcBef>
                <a:spcPct val="0"/>
              </a:spcBef>
              <a:spcAft>
                <a:spcPct val="35000"/>
              </a:spcAft>
              <a:buFont typeface="Arial" panose="020B0604020202020204" pitchFamily="34" charset="0"/>
              <a:buChar char="•"/>
            </a:pPr>
            <a:r>
              <a:rPr lang="en-GB" sz="1400" dirty="0">
                <a:solidFill>
                  <a:sysClr val="windowText" lastClr="000000"/>
                </a:solidFill>
                <a:latin typeface="Century Gothic"/>
              </a:rPr>
              <a:t>Full-day workshop with a Workshop Panel;</a:t>
            </a:r>
          </a:p>
          <a:p>
            <a:pPr marL="285750" indent="-285750" defTabSz="355600">
              <a:spcBef>
                <a:spcPct val="0"/>
              </a:spcBef>
              <a:spcAft>
                <a:spcPct val="35000"/>
              </a:spcAft>
              <a:buFont typeface="Arial" panose="020B0604020202020204" pitchFamily="34" charset="0"/>
              <a:buChar char="•"/>
            </a:pPr>
            <a:r>
              <a:rPr lang="en-GB" sz="1400" dirty="0">
                <a:solidFill>
                  <a:sysClr val="windowText" lastClr="000000"/>
                </a:solidFill>
                <a:latin typeface="Century Gothic"/>
              </a:rPr>
              <a:t>Depth interviews with an Inclusive Panel. </a:t>
            </a:r>
          </a:p>
          <a:p>
            <a:pPr defTabSz="355600">
              <a:spcBef>
                <a:spcPct val="0"/>
              </a:spcBef>
              <a:spcAft>
                <a:spcPct val="35000"/>
              </a:spcAft>
            </a:pPr>
            <a:endParaRPr lang="en-GB" sz="1400" dirty="0">
              <a:solidFill>
                <a:sysClr val="windowText" lastClr="000000"/>
              </a:solidFill>
              <a:latin typeface="Century Gothic"/>
            </a:endParaRPr>
          </a:p>
        </p:txBody>
      </p:sp>
      <p:pic>
        <p:nvPicPr>
          <p:cNvPr id="10" name="Picture 9">
            <a:extLst>
              <a:ext uri="{FF2B5EF4-FFF2-40B4-BE49-F238E27FC236}">
                <a16:creationId xmlns:a16="http://schemas.microsoft.com/office/drawing/2014/main" id="{7C78CAFB-A956-8CB6-9F1F-CE39B448C70E}"/>
              </a:ext>
            </a:extLst>
          </p:cNvPr>
          <p:cNvPicPr>
            <a:picLocks noChangeAspect="1"/>
          </p:cNvPicPr>
          <p:nvPr/>
        </p:nvPicPr>
        <p:blipFill>
          <a:blip r:embed="rId2"/>
          <a:stretch>
            <a:fillRect/>
          </a:stretch>
        </p:blipFill>
        <p:spPr>
          <a:xfrm>
            <a:off x="1142922" y="1019578"/>
            <a:ext cx="412248" cy="412248"/>
          </a:xfrm>
          <a:prstGeom prst="rect">
            <a:avLst/>
          </a:prstGeom>
        </p:spPr>
      </p:pic>
      <p:cxnSp>
        <p:nvCxnSpPr>
          <p:cNvPr id="11" name="Straight Connector 10">
            <a:extLst>
              <a:ext uri="{FF2B5EF4-FFF2-40B4-BE49-F238E27FC236}">
                <a16:creationId xmlns:a16="http://schemas.microsoft.com/office/drawing/2014/main" id="{B47B2AFE-80A1-5442-CD4A-78B3B4565730}"/>
              </a:ext>
            </a:extLst>
          </p:cNvPr>
          <p:cNvCxnSpPr>
            <a:cxnSpLocks/>
          </p:cNvCxnSpPr>
          <p:nvPr/>
        </p:nvCxnSpPr>
        <p:spPr>
          <a:xfrm>
            <a:off x="4253376" y="649288"/>
            <a:ext cx="0" cy="60876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8E2AE8D3-7212-90A9-D38F-07F1A29EF387}"/>
              </a:ext>
            </a:extLst>
          </p:cNvPr>
          <p:cNvGrpSpPr/>
          <p:nvPr/>
        </p:nvGrpSpPr>
        <p:grpSpPr>
          <a:xfrm>
            <a:off x="4583114" y="505751"/>
            <a:ext cx="1760357" cy="1291799"/>
            <a:chOff x="10165078" y="858799"/>
            <a:chExt cx="1760357" cy="1291799"/>
          </a:xfrm>
        </p:grpSpPr>
        <p:pic>
          <p:nvPicPr>
            <p:cNvPr id="6" name="Graphic 5" descr="Flip calendar outline">
              <a:extLst>
                <a:ext uri="{FF2B5EF4-FFF2-40B4-BE49-F238E27FC236}">
                  <a16:creationId xmlns:a16="http://schemas.microsoft.com/office/drawing/2014/main" id="{EA193D3F-EE89-43C6-223A-92ABCF8E3DB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65078" y="858799"/>
              <a:ext cx="1760357" cy="1291799"/>
            </a:xfrm>
            <a:prstGeom prst="rect">
              <a:avLst/>
            </a:prstGeom>
          </p:spPr>
        </p:pic>
        <p:sp>
          <p:nvSpPr>
            <p:cNvPr id="8" name="TextBox 7">
              <a:extLst>
                <a:ext uri="{FF2B5EF4-FFF2-40B4-BE49-F238E27FC236}">
                  <a16:creationId xmlns:a16="http://schemas.microsoft.com/office/drawing/2014/main" id="{EFF2CEB6-F82B-F89F-1646-7CF25EDAD48D}"/>
                </a:ext>
              </a:extLst>
            </p:cNvPr>
            <p:cNvSpPr txBox="1"/>
            <p:nvPr/>
          </p:nvSpPr>
          <p:spPr>
            <a:xfrm>
              <a:off x="10441753" y="1287759"/>
              <a:ext cx="1207008" cy="646331"/>
            </a:xfrm>
            <a:prstGeom prst="rect">
              <a:avLst/>
            </a:prstGeom>
            <a:solidFill>
              <a:schemeClr val="tx2">
                <a:lumMod val="50000"/>
              </a:schemeClr>
            </a:solidFill>
          </p:spPr>
          <p:txBody>
            <a:bodyPr wrap="square" rtlCol="0">
              <a:spAutoFit/>
            </a:bodyPr>
            <a:lstStyle/>
            <a:p>
              <a:r>
                <a:rPr lang="en-GB" b="1">
                  <a:solidFill>
                    <a:schemeClr val="bg1"/>
                  </a:solidFill>
                </a:rPr>
                <a:t>March 2026</a:t>
              </a:r>
            </a:p>
          </p:txBody>
        </p:sp>
      </p:grpSp>
      <p:sp>
        <p:nvSpPr>
          <p:cNvPr id="5" name="Slide Number Placeholder 3">
            <a:extLst>
              <a:ext uri="{FF2B5EF4-FFF2-40B4-BE49-F238E27FC236}">
                <a16:creationId xmlns:a16="http://schemas.microsoft.com/office/drawing/2014/main" id="{D3749B25-5972-E784-CE8A-2B1753ACAE1F}"/>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3</a:t>
            </a:fld>
            <a:endParaRPr lang="en-GB"/>
          </a:p>
        </p:txBody>
      </p:sp>
      <p:sp>
        <p:nvSpPr>
          <p:cNvPr id="4" name="TextBox 3">
            <a:extLst>
              <a:ext uri="{FF2B5EF4-FFF2-40B4-BE49-F238E27FC236}">
                <a16:creationId xmlns:a16="http://schemas.microsoft.com/office/drawing/2014/main" id="{19B258D9-2CDB-08AC-FAEA-DB4A31266FF3}"/>
              </a:ext>
            </a:extLst>
          </p:cNvPr>
          <p:cNvSpPr txBox="1"/>
          <p:nvPr/>
        </p:nvSpPr>
        <p:spPr>
          <a:xfrm>
            <a:off x="4583114" y="6309360"/>
            <a:ext cx="6334822" cy="261610"/>
          </a:xfrm>
          <a:prstGeom prst="rect">
            <a:avLst/>
          </a:prstGeom>
          <a:noFill/>
          <a:ln w="28575">
            <a:noFill/>
          </a:ln>
        </p:spPr>
        <p:txBody>
          <a:bodyPr wrap="square" rtlCol="0">
            <a:spAutoFit/>
          </a:bodyPr>
          <a:lstStyle/>
          <a:p>
            <a:pPr fontAlgn="base">
              <a:spcAft>
                <a:spcPts val="600"/>
              </a:spcAft>
            </a:pPr>
            <a:r>
              <a:rPr lang="en-GB" sz="1100"/>
              <a:t>*The Inclusive Panel did not engage with this topic</a:t>
            </a:r>
          </a:p>
        </p:txBody>
      </p:sp>
    </p:spTree>
    <p:extLst>
      <p:ext uri="{BB962C8B-B14F-4D97-AF65-F5344CB8AC3E}">
        <p14:creationId xmlns:p14="http://schemas.microsoft.com/office/powerpoint/2010/main" val="1584314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1ED6C-C769-51B3-4984-088477E90BE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CC418D0-1ACA-6572-1DBD-52D8C209475D}"/>
              </a:ext>
            </a:extLst>
          </p:cNvPr>
          <p:cNvSpPr>
            <a:spLocks noGrp="1"/>
          </p:cNvSpPr>
          <p:nvPr>
            <p:ph type="body" sz="quarter" idx="13"/>
          </p:nvPr>
        </p:nvSpPr>
        <p:spPr/>
        <p:txBody>
          <a:bodyPr/>
          <a:lstStyle/>
          <a:p>
            <a:pPr lvl="0"/>
            <a:r>
              <a:rPr lang="en-GB"/>
              <a:t>Creating jobs and energy security are also seen as key benefits </a:t>
            </a:r>
          </a:p>
        </p:txBody>
      </p:sp>
      <p:sp>
        <p:nvSpPr>
          <p:cNvPr id="4" name="Text Placeholder 3">
            <a:extLst>
              <a:ext uri="{FF2B5EF4-FFF2-40B4-BE49-F238E27FC236}">
                <a16:creationId xmlns:a16="http://schemas.microsoft.com/office/drawing/2014/main" id="{1910480C-F953-F2BC-8E75-ACBE0D5ED889}"/>
              </a:ext>
            </a:extLst>
          </p:cNvPr>
          <p:cNvSpPr>
            <a:spLocks noGrp="1"/>
          </p:cNvSpPr>
          <p:nvPr>
            <p:ph type="body" sz="quarter" idx="14"/>
          </p:nvPr>
        </p:nvSpPr>
        <p:spPr/>
        <p:txBody>
          <a:bodyPr/>
          <a:lstStyle/>
          <a:p>
            <a:r>
              <a:rPr lang="en-GB" dirty="0"/>
              <a:t>Members believe these aspects could strengthen the broader economy, offering them more security. </a:t>
            </a:r>
          </a:p>
        </p:txBody>
      </p:sp>
      <p:pic>
        <p:nvPicPr>
          <p:cNvPr id="8" name="Picture 7">
            <a:extLst>
              <a:ext uri="{FF2B5EF4-FFF2-40B4-BE49-F238E27FC236}">
                <a16:creationId xmlns:a16="http://schemas.microsoft.com/office/drawing/2014/main" id="{76DA1EB4-86EE-6813-D5CE-AFFE2414E761}"/>
              </a:ext>
            </a:extLst>
          </p:cNvPr>
          <p:cNvPicPr>
            <a:picLocks noChangeAspect="1"/>
          </p:cNvPicPr>
          <p:nvPr/>
        </p:nvPicPr>
        <p:blipFill>
          <a:blip r:embed="rId3"/>
          <a:stretch>
            <a:fillRect/>
          </a:stretch>
        </p:blipFill>
        <p:spPr>
          <a:xfrm>
            <a:off x="1241381" y="1234700"/>
            <a:ext cx="1130900" cy="1130900"/>
          </a:xfrm>
          <a:prstGeom prst="rect">
            <a:avLst/>
          </a:prstGeom>
        </p:spPr>
      </p:pic>
      <p:sp>
        <p:nvSpPr>
          <p:cNvPr id="9" name="Rectangle 8">
            <a:extLst>
              <a:ext uri="{FF2B5EF4-FFF2-40B4-BE49-F238E27FC236}">
                <a16:creationId xmlns:a16="http://schemas.microsoft.com/office/drawing/2014/main" id="{77BC2B6E-15CC-9B55-6FDF-818AF1E6FD4E}"/>
              </a:ext>
            </a:extLst>
          </p:cNvPr>
          <p:cNvSpPr/>
          <p:nvPr/>
        </p:nvSpPr>
        <p:spPr>
          <a:xfrm>
            <a:off x="2372281" y="1511494"/>
            <a:ext cx="8105219" cy="699611"/>
          </a:xfrm>
          <a:prstGeom prst="rect">
            <a:avLst/>
          </a:prstGeom>
          <a:solidFill>
            <a:schemeClr val="bg2">
              <a:lumMod val="20000"/>
              <a:lumOff val="80000"/>
            </a:schemeClr>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2">
                    <a:lumMod val="50000"/>
                  </a:schemeClr>
                </a:solidFill>
              </a:rPr>
              <a:t>Customers are living through tumultuous current events and find the associated benefits of the project that offer security to be the most important.  </a:t>
            </a:r>
          </a:p>
        </p:txBody>
      </p:sp>
      <p:sp>
        <p:nvSpPr>
          <p:cNvPr id="10" name="Rectangle 9">
            <a:extLst>
              <a:ext uri="{FF2B5EF4-FFF2-40B4-BE49-F238E27FC236}">
                <a16:creationId xmlns:a16="http://schemas.microsoft.com/office/drawing/2014/main" id="{851D8B76-93D3-0CD3-0DC3-CD2FD9A88F88}"/>
              </a:ext>
            </a:extLst>
          </p:cNvPr>
          <p:cNvSpPr/>
          <p:nvPr/>
        </p:nvSpPr>
        <p:spPr>
          <a:xfrm>
            <a:off x="812845" y="2463705"/>
            <a:ext cx="4939375" cy="699611"/>
          </a:xfrm>
          <a:prstGeom prst="rect">
            <a:avLst/>
          </a:prstGeom>
          <a:solidFill>
            <a:schemeClr val="accent2">
              <a:lumMod val="20000"/>
              <a:lumOff val="80000"/>
            </a:schemeClr>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accent2">
                    <a:lumMod val="50000"/>
                  </a:schemeClr>
                </a:solidFill>
              </a:rPr>
              <a:t>Creating jobs and investment  </a:t>
            </a:r>
          </a:p>
        </p:txBody>
      </p:sp>
      <p:pic>
        <p:nvPicPr>
          <p:cNvPr id="12" name="Picture 11">
            <a:extLst>
              <a:ext uri="{FF2B5EF4-FFF2-40B4-BE49-F238E27FC236}">
                <a16:creationId xmlns:a16="http://schemas.microsoft.com/office/drawing/2014/main" id="{87C56CED-54C7-7B8B-5AB2-D0F73D5A994E}"/>
              </a:ext>
            </a:extLst>
          </p:cNvPr>
          <p:cNvPicPr>
            <a:picLocks noChangeAspect="1"/>
          </p:cNvPicPr>
          <p:nvPr/>
        </p:nvPicPr>
        <p:blipFill>
          <a:blip r:embed="rId4"/>
          <a:stretch>
            <a:fillRect/>
          </a:stretch>
        </p:blipFill>
        <p:spPr>
          <a:xfrm>
            <a:off x="1105359" y="2550938"/>
            <a:ext cx="475530" cy="475530"/>
          </a:xfrm>
          <a:prstGeom prst="rect">
            <a:avLst/>
          </a:prstGeom>
        </p:spPr>
      </p:pic>
      <p:sp>
        <p:nvSpPr>
          <p:cNvPr id="13" name="Rectangle 12">
            <a:extLst>
              <a:ext uri="{FF2B5EF4-FFF2-40B4-BE49-F238E27FC236}">
                <a16:creationId xmlns:a16="http://schemas.microsoft.com/office/drawing/2014/main" id="{6488B0FD-C7F9-D057-F2D9-43013C52190E}"/>
              </a:ext>
            </a:extLst>
          </p:cNvPr>
          <p:cNvSpPr/>
          <p:nvPr/>
        </p:nvSpPr>
        <p:spPr>
          <a:xfrm>
            <a:off x="6570915" y="2438899"/>
            <a:ext cx="4939375" cy="699611"/>
          </a:xfrm>
          <a:prstGeom prst="rect">
            <a:avLst/>
          </a:prstGeom>
          <a:solidFill>
            <a:schemeClr val="accent2">
              <a:lumMod val="20000"/>
              <a:lumOff val="80000"/>
            </a:schemeClr>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accent2">
                    <a:lumMod val="50000"/>
                  </a:schemeClr>
                </a:solidFill>
              </a:rPr>
              <a:t>Energy security </a:t>
            </a:r>
          </a:p>
        </p:txBody>
      </p:sp>
      <p:pic>
        <p:nvPicPr>
          <p:cNvPr id="15" name="Picture 14">
            <a:extLst>
              <a:ext uri="{FF2B5EF4-FFF2-40B4-BE49-F238E27FC236}">
                <a16:creationId xmlns:a16="http://schemas.microsoft.com/office/drawing/2014/main" id="{4680C4FC-899F-6901-7D34-46425DCA68F5}"/>
              </a:ext>
            </a:extLst>
          </p:cNvPr>
          <p:cNvPicPr>
            <a:picLocks noChangeAspect="1"/>
          </p:cNvPicPr>
          <p:nvPr/>
        </p:nvPicPr>
        <p:blipFill>
          <a:blip r:embed="rId5"/>
          <a:stretch>
            <a:fillRect/>
          </a:stretch>
        </p:blipFill>
        <p:spPr>
          <a:xfrm>
            <a:off x="7562615" y="2513432"/>
            <a:ext cx="550541" cy="550541"/>
          </a:xfrm>
          <a:prstGeom prst="rect">
            <a:avLst/>
          </a:prstGeom>
        </p:spPr>
      </p:pic>
      <p:sp>
        <p:nvSpPr>
          <p:cNvPr id="19" name="Rectangle 18">
            <a:extLst>
              <a:ext uri="{FF2B5EF4-FFF2-40B4-BE49-F238E27FC236}">
                <a16:creationId xmlns:a16="http://schemas.microsoft.com/office/drawing/2014/main" id="{5F86A735-BCFF-A096-F40A-D3BD010006B8}"/>
              </a:ext>
            </a:extLst>
          </p:cNvPr>
          <p:cNvSpPr/>
          <p:nvPr/>
        </p:nvSpPr>
        <p:spPr>
          <a:xfrm>
            <a:off x="812845" y="3210896"/>
            <a:ext cx="4939376" cy="2332653"/>
          </a:xfrm>
          <a:prstGeom prst="rect">
            <a:avLst/>
          </a:prstGeom>
          <a:no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500"/>
              </a:spcAft>
              <a:buFont typeface="Arial" panose="020B0604020202020204" pitchFamily="34" charset="0"/>
              <a:buChar char="•"/>
            </a:pPr>
            <a:r>
              <a:rPr lang="en-GB" sz="1600" dirty="0">
                <a:solidFill>
                  <a:schemeClr val="tx1"/>
                </a:solidFill>
              </a:rPr>
              <a:t>The opportunity of job creation and retention is seen as the most important benefit - driven by financial and economic concerns. </a:t>
            </a:r>
          </a:p>
          <a:p>
            <a:pPr marL="285750" indent="-285750">
              <a:spcAft>
                <a:spcPts val="500"/>
              </a:spcAft>
              <a:buFont typeface="Arial" panose="020B0604020202020204" pitchFamily="34" charset="0"/>
              <a:buChar char="•"/>
            </a:pPr>
            <a:r>
              <a:rPr lang="en-GB" sz="1600" dirty="0">
                <a:solidFill>
                  <a:schemeClr val="tx1"/>
                </a:solidFill>
              </a:rPr>
              <a:t>Jobs and investment are linked to the broader economic </a:t>
            </a:r>
            <a:r>
              <a:rPr lang="en-GB" sz="1600">
                <a:solidFill>
                  <a:schemeClr val="tx1"/>
                </a:solidFill>
              </a:rPr>
              <a:t>improvements </a:t>
            </a:r>
            <a:r>
              <a:rPr lang="en-GB" sz="1600" dirty="0">
                <a:solidFill>
                  <a:schemeClr val="tx1"/>
                </a:solidFill>
              </a:rPr>
              <a:t>which customers are keen to see</a:t>
            </a:r>
            <a:r>
              <a:rPr lang="en-GB" sz="1600">
                <a:solidFill>
                  <a:schemeClr val="tx1"/>
                </a:solidFill>
              </a:rPr>
              <a:t>, given</a:t>
            </a:r>
            <a:r>
              <a:rPr lang="en-GB" sz="1600" dirty="0">
                <a:solidFill>
                  <a:schemeClr val="tx1"/>
                </a:solidFill>
              </a:rPr>
              <a:t> the cost-of-living crisis.</a:t>
            </a:r>
          </a:p>
          <a:p>
            <a:pPr marL="285750" indent="-285750">
              <a:spcAft>
                <a:spcPts val="500"/>
              </a:spcAft>
              <a:buFont typeface="Arial" panose="020B0604020202020204" pitchFamily="34" charset="0"/>
              <a:buChar char="•"/>
            </a:pPr>
            <a:r>
              <a:rPr lang="en-GB" sz="1600" dirty="0">
                <a:solidFill>
                  <a:schemeClr val="tx1"/>
                </a:solidFill>
              </a:rPr>
              <a:t>This aspect is appealing to both anti- and pro-net zero Members.</a:t>
            </a:r>
          </a:p>
        </p:txBody>
      </p:sp>
      <p:sp>
        <p:nvSpPr>
          <p:cNvPr id="20" name="Rectangle 19">
            <a:extLst>
              <a:ext uri="{FF2B5EF4-FFF2-40B4-BE49-F238E27FC236}">
                <a16:creationId xmlns:a16="http://schemas.microsoft.com/office/drawing/2014/main" id="{8FC8186C-E696-3EDA-5C49-ED4C5DA710EE}"/>
              </a:ext>
            </a:extLst>
          </p:cNvPr>
          <p:cNvSpPr/>
          <p:nvPr/>
        </p:nvSpPr>
        <p:spPr>
          <a:xfrm>
            <a:off x="6599271" y="3232828"/>
            <a:ext cx="4939376" cy="2134222"/>
          </a:xfrm>
          <a:prstGeom prst="rect">
            <a:avLst/>
          </a:prstGeom>
          <a:no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500"/>
              </a:spcAft>
              <a:buFont typeface="Arial" panose="020B0604020202020204" pitchFamily="34" charset="0"/>
              <a:buChar char="•"/>
            </a:pPr>
            <a:r>
              <a:rPr lang="en-GB" sz="1600" dirty="0">
                <a:solidFill>
                  <a:schemeClr val="tx1"/>
                </a:solidFill>
              </a:rPr>
              <a:t>Self-sufficiency is attractive, both due to national pride and the appeal of having control over fuel prices.</a:t>
            </a:r>
          </a:p>
          <a:p>
            <a:pPr marL="285750" indent="-285750">
              <a:spcAft>
                <a:spcPts val="500"/>
              </a:spcAft>
              <a:buFont typeface="Arial" panose="020B0604020202020204" pitchFamily="34" charset="0"/>
              <a:buChar char="•"/>
            </a:pPr>
            <a:r>
              <a:rPr lang="en-GB" sz="1600" dirty="0">
                <a:solidFill>
                  <a:schemeClr val="tx1"/>
                </a:solidFill>
              </a:rPr>
              <a:t>Its value is heightened by concerns about the impact the current conflict in Iran will have on energy prices. </a:t>
            </a:r>
          </a:p>
          <a:p>
            <a:pPr marL="285750" indent="-285750">
              <a:spcAft>
                <a:spcPts val="500"/>
              </a:spcAft>
              <a:buFont typeface="Arial" panose="020B0604020202020204" pitchFamily="34" charset="0"/>
              <a:buChar char="•"/>
            </a:pPr>
            <a:r>
              <a:rPr lang="en-GB" sz="1600" dirty="0">
                <a:solidFill>
                  <a:schemeClr val="tx1"/>
                </a:solidFill>
              </a:rPr>
              <a:t>Energy security is a benefit that resonates with both anti- and pro-net zero Members.</a:t>
            </a:r>
          </a:p>
        </p:txBody>
      </p:sp>
      <p:sp>
        <p:nvSpPr>
          <p:cNvPr id="21" name="Speech Bubble: Rectangle with Corners Rounded 20">
            <a:extLst>
              <a:ext uri="{FF2B5EF4-FFF2-40B4-BE49-F238E27FC236}">
                <a16:creationId xmlns:a16="http://schemas.microsoft.com/office/drawing/2014/main" id="{B1CDB6CD-F1AB-ED71-0583-06AD76647233}"/>
              </a:ext>
            </a:extLst>
          </p:cNvPr>
          <p:cNvSpPr/>
          <p:nvPr/>
        </p:nvSpPr>
        <p:spPr>
          <a:xfrm>
            <a:off x="812845" y="5639172"/>
            <a:ext cx="4939375" cy="598985"/>
          </a:xfrm>
          <a:prstGeom prst="wedgeRoundRectCallout">
            <a:avLst>
              <a:gd name="adj1" fmla="val 36504"/>
              <a:gd name="adj2" fmla="val 96718"/>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rPr>
              <a:t>“The most important one would be creating jobs and investment support.”</a:t>
            </a:r>
          </a:p>
        </p:txBody>
      </p:sp>
      <p:sp>
        <p:nvSpPr>
          <p:cNvPr id="22" name="Speech Bubble: Rectangle with Corners Rounded 21">
            <a:extLst>
              <a:ext uri="{FF2B5EF4-FFF2-40B4-BE49-F238E27FC236}">
                <a16:creationId xmlns:a16="http://schemas.microsoft.com/office/drawing/2014/main" id="{4782CD39-7FF2-4750-BE3F-3A0C197CA324}"/>
              </a:ext>
            </a:extLst>
          </p:cNvPr>
          <p:cNvSpPr/>
          <p:nvPr/>
        </p:nvSpPr>
        <p:spPr>
          <a:xfrm>
            <a:off x="6570915" y="5639172"/>
            <a:ext cx="4939375" cy="565131"/>
          </a:xfrm>
          <a:prstGeom prst="wedgeRoundRectCallout">
            <a:avLst>
              <a:gd name="adj1" fmla="val -37931"/>
              <a:gd name="adj2" fmla="val 103994"/>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rPr>
              <a:t>“Security first off, because if there's no energy, there's no jobs anyway.”</a:t>
            </a:r>
          </a:p>
        </p:txBody>
      </p:sp>
      <p:sp>
        <p:nvSpPr>
          <p:cNvPr id="3" name="Slide Number Placeholder 3">
            <a:extLst>
              <a:ext uri="{FF2B5EF4-FFF2-40B4-BE49-F238E27FC236}">
                <a16:creationId xmlns:a16="http://schemas.microsoft.com/office/drawing/2014/main" id="{51C67F37-BBD2-5C3D-F4F5-746D30B7D530}"/>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30</a:t>
            </a:fld>
            <a:endParaRPr lang="en-GB"/>
          </a:p>
        </p:txBody>
      </p:sp>
    </p:spTree>
    <p:extLst>
      <p:ext uri="{BB962C8B-B14F-4D97-AF65-F5344CB8AC3E}">
        <p14:creationId xmlns:p14="http://schemas.microsoft.com/office/powerpoint/2010/main" val="2977870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2D9B15-F302-B7B9-00C8-809E47996897}"/>
              </a:ext>
            </a:extLst>
          </p:cNvPr>
          <p:cNvSpPr/>
          <p:nvPr/>
        </p:nvSpPr>
        <p:spPr>
          <a:xfrm>
            <a:off x="5400676" y="2608515"/>
            <a:ext cx="6397086" cy="614596"/>
          </a:xfrm>
          <a:prstGeom prst="rect">
            <a:avLst/>
          </a:prstGeom>
          <a:solidFill>
            <a:schemeClr val="accent6">
              <a:lumMod val="50000"/>
            </a:schemeClr>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Wasted resources</a:t>
            </a:r>
          </a:p>
        </p:txBody>
      </p:sp>
      <p:sp>
        <p:nvSpPr>
          <p:cNvPr id="2" name="Text Placeholder 1">
            <a:extLst>
              <a:ext uri="{FF2B5EF4-FFF2-40B4-BE49-F238E27FC236}">
                <a16:creationId xmlns:a16="http://schemas.microsoft.com/office/drawing/2014/main" id="{21D5D8B9-DDB9-901D-6455-9F69D484FE9B}"/>
              </a:ext>
            </a:extLst>
          </p:cNvPr>
          <p:cNvSpPr>
            <a:spLocks noGrp="1"/>
          </p:cNvSpPr>
          <p:nvPr>
            <p:ph type="body" sz="quarter" idx="13"/>
          </p:nvPr>
        </p:nvSpPr>
        <p:spPr>
          <a:xfrm>
            <a:off x="-1" y="-102"/>
            <a:ext cx="12192000" cy="685902"/>
          </a:xfrm>
        </p:spPr>
        <p:txBody>
          <a:bodyPr/>
          <a:lstStyle/>
          <a:p>
            <a:pPr lvl="0">
              <a:spcBef>
                <a:spcPts val="0"/>
              </a:spcBef>
            </a:pPr>
            <a:r>
              <a:rPr lang="en-GB" dirty="0"/>
              <a:t>Despite these positives, </a:t>
            </a:r>
            <a:r>
              <a:rPr lang="en-GB"/>
              <a:t>perceptions </a:t>
            </a:r>
            <a:r>
              <a:rPr lang="en-GB" dirty="0"/>
              <a:t>of the ECH project </a:t>
            </a:r>
            <a:r>
              <a:rPr lang="en-GB"/>
              <a:t>are </a:t>
            </a:r>
            <a:r>
              <a:rPr lang="en-GB" dirty="0"/>
              <a:t>affected where Members’ mistrust </a:t>
            </a:r>
            <a:endParaRPr lang="en-GB"/>
          </a:p>
          <a:p>
            <a:pPr lvl="0">
              <a:spcBef>
                <a:spcPts val="0"/>
              </a:spcBef>
            </a:pPr>
            <a:r>
              <a:rPr lang="en-GB" dirty="0"/>
              <a:t>the longevity of government policies</a:t>
            </a:r>
            <a:endParaRPr lang="en-GB"/>
          </a:p>
        </p:txBody>
      </p:sp>
      <p:sp>
        <p:nvSpPr>
          <p:cNvPr id="4" name="Text Placeholder 3">
            <a:extLst>
              <a:ext uri="{FF2B5EF4-FFF2-40B4-BE49-F238E27FC236}">
                <a16:creationId xmlns:a16="http://schemas.microsoft.com/office/drawing/2014/main" id="{CA358AA5-AFCF-601B-31F7-5596C676D952}"/>
              </a:ext>
            </a:extLst>
          </p:cNvPr>
          <p:cNvSpPr>
            <a:spLocks noGrp="1"/>
          </p:cNvSpPr>
          <p:nvPr>
            <p:ph type="body" sz="quarter" idx="14"/>
          </p:nvPr>
        </p:nvSpPr>
        <p:spPr>
          <a:xfrm>
            <a:off x="0" y="685800"/>
            <a:ext cx="12192000" cy="505853"/>
          </a:xfrm>
        </p:spPr>
        <p:txBody>
          <a:bodyPr/>
          <a:lstStyle/>
          <a:p>
            <a:r>
              <a:rPr lang="en-GB" dirty="0"/>
              <a:t>This, plus previous exposure to hydrogen initiatives that have been shelved, means Members are sceptical that this project will come to fruition.</a:t>
            </a:r>
          </a:p>
        </p:txBody>
      </p:sp>
      <p:pic>
        <p:nvPicPr>
          <p:cNvPr id="12" name="Picture 11">
            <a:extLst>
              <a:ext uri="{FF2B5EF4-FFF2-40B4-BE49-F238E27FC236}">
                <a16:creationId xmlns:a16="http://schemas.microsoft.com/office/drawing/2014/main" id="{EAE9FC0E-DB59-F91E-63ED-800D6427CDA2}"/>
              </a:ext>
            </a:extLst>
          </p:cNvPr>
          <p:cNvPicPr>
            <a:picLocks noChangeAspect="1"/>
          </p:cNvPicPr>
          <p:nvPr/>
        </p:nvPicPr>
        <p:blipFill>
          <a:blip r:embed="rId3"/>
          <a:stretch>
            <a:fillRect/>
          </a:stretch>
        </p:blipFill>
        <p:spPr>
          <a:xfrm>
            <a:off x="678410" y="1371702"/>
            <a:ext cx="874189" cy="874189"/>
          </a:xfrm>
          <a:prstGeom prst="rect">
            <a:avLst/>
          </a:prstGeom>
        </p:spPr>
      </p:pic>
      <p:sp>
        <p:nvSpPr>
          <p:cNvPr id="13" name="Rectangle 12">
            <a:extLst>
              <a:ext uri="{FF2B5EF4-FFF2-40B4-BE49-F238E27FC236}">
                <a16:creationId xmlns:a16="http://schemas.microsoft.com/office/drawing/2014/main" id="{4F4AF727-C3BD-1B6C-30B5-55FBDDB2907B}"/>
              </a:ext>
            </a:extLst>
          </p:cNvPr>
          <p:cNvSpPr/>
          <p:nvPr/>
        </p:nvSpPr>
        <p:spPr>
          <a:xfrm>
            <a:off x="1867547" y="1439296"/>
            <a:ext cx="2346535" cy="806595"/>
          </a:xfrm>
          <a:prstGeom prst="rect">
            <a:avLst/>
          </a:prstGeom>
          <a:solidFill>
            <a:schemeClr val="accent6">
              <a:lumMod val="20000"/>
              <a:lumOff val="80000"/>
            </a:schemeClr>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Mistrust in government policy</a:t>
            </a:r>
          </a:p>
        </p:txBody>
      </p:sp>
      <p:sp>
        <p:nvSpPr>
          <p:cNvPr id="16" name="Rectangle 15">
            <a:extLst>
              <a:ext uri="{FF2B5EF4-FFF2-40B4-BE49-F238E27FC236}">
                <a16:creationId xmlns:a16="http://schemas.microsoft.com/office/drawing/2014/main" id="{5EA96D81-1AA7-D66E-7265-1A5A99F45803}"/>
              </a:ext>
            </a:extLst>
          </p:cNvPr>
          <p:cNvSpPr/>
          <p:nvPr/>
        </p:nvSpPr>
        <p:spPr>
          <a:xfrm>
            <a:off x="5400676" y="3256180"/>
            <a:ext cx="6397086" cy="2404818"/>
          </a:xfrm>
          <a:prstGeom prst="rect">
            <a:avLst/>
          </a:prstGeom>
          <a:no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500"/>
              </a:spcAft>
              <a:buFont typeface="Arial" panose="020B0604020202020204" pitchFamily="34" charset="0"/>
              <a:buChar char="•"/>
            </a:pPr>
            <a:r>
              <a:rPr lang="en-GB" sz="1600" dirty="0">
                <a:solidFill>
                  <a:schemeClr val="tx1"/>
                </a:solidFill>
              </a:rPr>
              <a:t>These Members are concerned about money being wasted if the project was cancelled.</a:t>
            </a:r>
          </a:p>
          <a:p>
            <a:pPr marL="285750" indent="-285750">
              <a:spcAft>
                <a:spcPts val="500"/>
              </a:spcAft>
              <a:buFont typeface="Arial" panose="020B0604020202020204" pitchFamily="34" charset="0"/>
              <a:buChar char="•"/>
            </a:pPr>
            <a:r>
              <a:rPr lang="en-GB" sz="1600" dirty="0">
                <a:solidFill>
                  <a:schemeClr val="tx1"/>
                </a:solidFill>
              </a:rPr>
              <a:t>Additionally, Members who recall engagement on the cancelled Redcar hydrogen project, have lower faith that this project could be successful. </a:t>
            </a:r>
          </a:p>
          <a:p>
            <a:pPr marL="285750" indent="-285750">
              <a:spcAft>
                <a:spcPts val="500"/>
              </a:spcAft>
              <a:buFont typeface="Arial" panose="020B0604020202020204" pitchFamily="34" charset="0"/>
              <a:buChar char="•"/>
            </a:pPr>
            <a:r>
              <a:rPr lang="en-GB" sz="1600" dirty="0">
                <a:solidFill>
                  <a:schemeClr val="tx1"/>
                </a:solidFill>
              </a:rPr>
              <a:t>These Members want strong justification for the project. NGN will need to emphasise why this project will be different. </a:t>
            </a:r>
          </a:p>
        </p:txBody>
      </p:sp>
      <p:sp>
        <p:nvSpPr>
          <p:cNvPr id="19" name="Rectangle 18">
            <a:extLst>
              <a:ext uri="{FF2B5EF4-FFF2-40B4-BE49-F238E27FC236}">
                <a16:creationId xmlns:a16="http://schemas.microsoft.com/office/drawing/2014/main" id="{0DA0E35B-8FF0-937E-31CD-53039F4E2B4C}"/>
              </a:ext>
            </a:extLst>
          </p:cNvPr>
          <p:cNvSpPr/>
          <p:nvPr/>
        </p:nvSpPr>
        <p:spPr>
          <a:xfrm>
            <a:off x="774050" y="2608515"/>
            <a:ext cx="4359925" cy="614596"/>
          </a:xfrm>
          <a:prstGeom prst="rect">
            <a:avLst/>
          </a:prstGeom>
          <a:solidFill>
            <a:schemeClr val="accent6">
              <a:lumMod val="50000"/>
            </a:schemeClr>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Government involvement</a:t>
            </a:r>
          </a:p>
        </p:txBody>
      </p:sp>
      <p:sp>
        <p:nvSpPr>
          <p:cNvPr id="20" name="Rectangle 19">
            <a:extLst>
              <a:ext uri="{FF2B5EF4-FFF2-40B4-BE49-F238E27FC236}">
                <a16:creationId xmlns:a16="http://schemas.microsoft.com/office/drawing/2014/main" id="{58B6C2C7-D69E-D61B-421B-11E0ED385A96}"/>
              </a:ext>
            </a:extLst>
          </p:cNvPr>
          <p:cNvSpPr/>
          <p:nvPr/>
        </p:nvSpPr>
        <p:spPr>
          <a:xfrm>
            <a:off x="774050" y="3405201"/>
            <a:ext cx="4359925" cy="1698519"/>
          </a:xfrm>
          <a:prstGeom prst="rect">
            <a:avLst/>
          </a:prstGeom>
          <a:no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500"/>
              </a:spcAft>
              <a:buFont typeface="Arial" panose="020B0604020202020204" pitchFamily="34" charset="0"/>
              <a:buChar char="•"/>
            </a:pPr>
            <a:r>
              <a:rPr lang="en-GB" sz="1600" dirty="0">
                <a:solidFill>
                  <a:schemeClr val="tx1"/>
                </a:solidFill>
              </a:rPr>
              <a:t>Members who have low trust in government reject government driven/backed schemes.</a:t>
            </a:r>
          </a:p>
          <a:p>
            <a:pPr marL="285750" indent="-285750">
              <a:spcAft>
                <a:spcPts val="500"/>
              </a:spcAft>
              <a:buFont typeface="Arial" panose="020B0604020202020204" pitchFamily="34" charset="0"/>
              <a:buChar char="•"/>
            </a:pPr>
            <a:r>
              <a:rPr lang="en-GB" sz="1600" dirty="0">
                <a:solidFill>
                  <a:schemeClr val="tx1"/>
                </a:solidFill>
              </a:rPr>
              <a:t>They cite projects such as HS2, as examples of government failures and U-turns that have cost the tax-payer. </a:t>
            </a:r>
          </a:p>
        </p:txBody>
      </p:sp>
      <p:pic>
        <p:nvPicPr>
          <p:cNvPr id="24" name="Picture 23">
            <a:extLst>
              <a:ext uri="{FF2B5EF4-FFF2-40B4-BE49-F238E27FC236}">
                <a16:creationId xmlns:a16="http://schemas.microsoft.com/office/drawing/2014/main" id="{ABB708A9-C06D-2078-C7A7-E123D00E1B54}"/>
              </a:ext>
            </a:extLst>
          </p:cNvPr>
          <p:cNvPicPr>
            <a:picLocks noChangeAspect="1"/>
          </p:cNvPicPr>
          <p:nvPr/>
        </p:nvPicPr>
        <p:blipFill>
          <a:blip r:embed="rId4"/>
          <a:stretch>
            <a:fillRect/>
          </a:stretch>
        </p:blipFill>
        <p:spPr>
          <a:xfrm>
            <a:off x="6867419" y="2632067"/>
            <a:ext cx="470571" cy="470571"/>
          </a:xfrm>
          <a:prstGeom prst="rect">
            <a:avLst/>
          </a:prstGeom>
        </p:spPr>
      </p:pic>
      <p:pic>
        <p:nvPicPr>
          <p:cNvPr id="28" name="Picture 27">
            <a:extLst>
              <a:ext uri="{FF2B5EF4-FFF2-40B4-BE49-F238E27FC236}">
                <a16:creationId xmlns:a16="http://schemas.microsoft.com/office/drawing/2014/main" id="{D9A984D5-5B48-BAA6-9FE5-C6724AA6906C}"/>
              </a:ext>
            </a:extLst>
          </p:cNvPr>
          <p:cNvPicPr>
            <a:picLocks noChangeAspect="1"/>
          </p:cNvPicPr>
          <p:nvPr/>
        </p:nvPicPr>
        <p:blipFill>
          <a:blip r:embed="rId5"/>
          <a:stretch>
            <a:fillRect/>
          </a:stretch>
        </p:blipFill>
        <p:spPr>
          <a:xfrm>
            <a:off x="851499" y="2597702"/>
            <a:ext cx="628626" cy="628626"/>
          </a:xfrm>
          <a:prstGeom prst="rect">
            <a:avLst/>
          </a:prstGeom>
        </p:spPr>
      </p:pic>
      <p:sp>
        <p:nvSpPr>
          <p:cNvPr id="29" name="Speech Bubble: Rectangle with Corners Rounded 28">
            <a:extLst>
              <a:ext uri="{FF2B5EF4-FFF2-40B4-BE49-F238E27FC236}">
                <a16:creationId xmlns:a16="http://schemas.microsoft.com/office/drawing/2014/main" id="{B3C61BB6-8712-21AB-B039-096325070396}"/>
              </a:ext>
            </a:extLst>
          </p:cNvPr>
          <p:cNvSpPr/>
          <p:nvPr/>
        </p:nvSpPr>
        <p:spPr>
          <a:xfrm>
            <a:off x="4500780" y="5660998"/>
            <a:ext cx="2779700" cy="1022403"/>
          </a:xfrm>
          <a:prstGeom prst="wedgeRoundRectCallout">
            <a:avLst>
              <a:gd name="adj1" fmla="val 54631"/>
              <a:gd name="adj2" fmla="val 31520"/>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kumimoji="0" lang="en-GB" sz="1200" i="1" u="none" strike="noStrike" kern="1200" cap="none" spc="0" normalizeH="0" baseline="0" noProof="0" dirty="0">
                <a:ln>
                  <a:noFill/>
                </a:ln>
                <a:solidFill>
                  <a:schemeClr val="bg1"/>
                </a:solidFill>
                <a:effectLst/>
                <a:uLnTx/>
                <a:uFillTx/>
                <a:latin typeface="Century Gothic" panose="020F0302020204030204"/>
                <a:ea typeface="+mn-ea"/>
                <a:cs typeface="+mn-cs"/>
              </a:rPr>
              <a:t>“Anything that supports the government policy, in my view can go do one. I don't have any faith in government anyway.”</a:t>
            </a:r>
          </a:p>
        </p:txBody>
      </p:sp>
      <p:sp>
        <p:nvSpPr>
          <p:cNvPr id="30" name="Speech Bubble: Rectangle with Corners Rounded 29">
            <a:extLst>
              <a:ext uri="{FF2B5EF4-FFF2-40B4-BE49-F238E27FC236}">
                <a16:creationId xmlns:a16="http://schemas.microsoft.com/office/drawing/2014/main" id="{7E21F21A-5F87-C387-F91E-A11B406FA92D}"/>
              </a:ext>
            </a:extLst>
          </p:cNvPr>
          <p:cNvSpPr/>
          <p:nvPr/>
        </p:nvSpPr>
        <p:spPr>
          <a:xfrm>
            <a:off x="8009428" y="5638709"/>
            <a:ext cx="2725644" cy="1022404"/>
          </a:xfrm>
          <a:prstGeom prst="wedgeRoundRectCallout">
            <a:avLst>
              <a:gd name="adj1" fmla="val 54631"/>
              <a:gd name="adj2" fmla="val 31520"/>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kumimoji="0" lang="en-GB" sz="1200" i="1" u="none" strike="noStrike" kern="1200" cap="none" spc="0" normalizeH="0" baseline="0" noProof="0" dirty="0">
                <a:ln>
                  <a:noFill/>
                </a:ln>
                <a:solidFill>
                  <a:schemeClr val="bg1"/>
                </a:solidFill>
                <a:effectLst/>
                <a:uLnTx/>
                <a:uFillTx/>
                <a:latin typeface="Century Gothic" panose="020F0302020204030204"/>
                <a:ea typeface="+mn-ea"/>
                <a:cs typeface="+mn-cs"/>
              </a:rPr>
              <a:t>“I don't agree with  bankrupting </a:t>
            </a:r>
            <a:r>
              <a:rPr lang="en-GB" sz="1200" i="1" dirty="0">
                <a:solidFill>
                  <a:schemeClr val="bg1"/>
                </a:solidFill>
                <a:latin typeface="Century Gothic" panose="020F0302020204030204"/>
              </a:rPr>
              <a:t>t</a:t>
            </a:r>
            <a:r>
              <a:rPr kumimoji="0" lang="en-GB" sz="1200" i="1" u="none" strike="noStrike" kern="1200" cap="none" spc="0" normalizeH="0" baseline="0" noProof="0" dirty="0">
                <a:ln>
                  <a:noFill/>
                </a:ln>
                <a:solidFill>
                  <a:schemeClr val="bg1"/>
                </a:solidFill>
                <a:effectLst/>
                <a:uLnTx/>
                <a:uFillTx/>
                <a:latin typeface="Century Gothic" panose="020F0302020204030204"/>
                <a:ea typeface="+mn-ea"/>
                <a:cs typeface="+mn-cs"/>
              </a:rPr>
              <a:t>he country on that, on this net zero business, until they actually know what they're doing.”</a:t>
            </a:r>
          </a:p>
        </p:txBody>
      </p:sp>
      <p:sp>
        <p:nvSpPr>
          <p:cNvPr id="3" name="Slide Number Placeholder 3">
            <a:extLst>
              <a:ext uri="{FF2B5EF4-FFF2-40B4-BE49-F238E27FC236}">
                <a16:creationId xmlns:a16="http://schemas.microsoft.com/office/drawing/2014/main" id="{495496FC-ECC8-E82F-99D9-9591D07DAD73}"/>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31</a:t>
            </a:fld>
            <a:endParaRPr lang="en-GB"/>
          </a:p>
        </p:txBody>
      </p:sp>
      <p:sp>
        <p:nvSpPr>
          <p:cNvPr id="7" name="Rectangle 6">
            <a:extLst>
              <a:ext uri="{FF2B5EF4-FFF2-40B4-BE49-F238E27FC236}">
                <a16:creationId xmlns:a16="http://schemas.microsoft.com/office/drawing/2014/main" id="{0A54FCF5-25D3-A5C8-1A1C-B50C0CACBB7C}"/>
              </a:ext>
            </a:extLst>
          </p:cNvPr>
          <p:cNvSpPr/>
          <p:nvPr/>
        </p:nvSpPr>
        <p:spPr>
          <a:xfrm>
            <a:off x="8395120" y="1463703"/>
            <a:ext cx="2889621" cy="775626"/>
          </a:xfrm>
          <a:prstGeom prst="rect">
            <a:avLst/>
          </a:prstGeom>
          <a:solidFill>
            <a:schemeClr val="accent6">
              <a:lumMod val="20000"/>
              <a:lumOff val="80000"/>
            </a:schemeClr>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Primary concern: </a:t>
            </a:r>
          </a:p>
          <a:p>
            <a:pPr algn="ctr"/>
            <a:r>
              <a:rPr lang="en-GB" sz="1600" b="1" dirty="0">
                <a:solidFill>
                  <a:schemeClr val="tx1"/>
                </a:solidFill>
              </a:rPr>
              <a:t>Wasted resources</a:t>
            </a:r>
          </a:p>
        </p:txBody>
      </p:sp>
      <p:sp>
        <p:nvSpPr>
          <p:cNvPr id="8" name="Rectangle 7">
            <a:extLst>
              <a:ext uri="{FF2B5EF4-FFF2-40B4-BE49-F238E27FC236}">
                <a16:creationId xmlns:a16="http://schemas.microsoft.com/office/drawing/2014/main" id="{CCE822CC-A478-9BD0-B21F-F3F3F753E2D0}"/>
              </a:ext>
            </a:extLst>
          </p:cNvPr>
          <p:cNvSpPr/>
          <p:nvPr/>
        </p:nvSpPr>
        <p:spPr>
          <a:xfrm>
            <a:off x="4785716" y="1453911"/>
            <a:ext cx="2999534" cy="785418"/>
          </a:xfrm>
          <a:prstGeom prst="rect">
            <a:avLst/>
          </a:prstGeom>
          <a:solidFill>
            <a:schemeClr val="accent6">
              <a:lumMod val="20000"/>
              <a:lumOff val="80000"/>
            </a:schemeClr>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Exposure to previous hydrogen projects </a:t>
            </a:r>
            <a:r>
              <a:rPr lang="en-GB" sz="1600">
                <a:solidFill>
                  <a:schemeClr val="tx1"/>
                </a:solidFill>
              </a:rPr>
              <a:t>that</a:t>
            </a:r>
            <a:r>
              <a:rPr lang="en-GB" sz="1600" dirty="0">
                <a:solidFill>
                  <a:schemeClr val="tx1"/>
                </a:solidFill>
              </a:rPr>
              <a:t> have been shelved</a:t>
            </a:r>
          </a:p>
        </p:txBody>
      </p:sp>
      <p:sp>
        <p:nvSpPr>
          <p:cNvPr id="9" name="Plus Sign 8">
            <a:extLst>
              <a:ext uri="{FF2B5EF4-FFF2-40B4-BE49-F238E27FC236}">
                <a16:creationId xmlns:a16="http://schemas.microsoft.com/office/drawing/2014/main" id="{F5302782-4CA2-03DC-DBC2-0D4A06788306}"/>
              </a:ext>
            </a:extLst>
          </p:cNvPr>
          <p:cNvSpPr/>
          <p:nvPr/>
        </p:nvSpPr>
        <p:spPr>
          <a:xfrm>
            <a:off x="4336704" y="1703878"/>
            <a:ext cx="328152" cy="295275"/>
          </a:xfrm>
          <a:prstGeom prst="mathPlus">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10" name="Arrow: Right 9">
            <a:extLst>
              <a:ext uri="{FF2B5EF4-FFF2-40B4-BE49-F238E27FC236}">
                <a16:creationId xmlns:a16="http://schemas.microsoft.com/office/drawing/2014/main" id="{1C5D64BC-7308-C290-CF3C-E1E4BB3619B4}"/>
              </a:ext>
            </a:extLst>
          </p:cNvPr>
          <p:cNvSpPr/>
          <p:nvPr/>
        </p:nvSpPr>
        <p:spPr>
          <a:xfrm>
            <a:off x="7906110" y="1703878"/>
            <a:ext cx="368150" cy="295275"/>
          </a:xfrm>
          <a:prstGeom prs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p:txBody>
      </p:sp>
      <p:sp>
        <p:nvSpPr>
          <p:cNvPr id="14" name="Rectangle 13">
            <a:extLst>
              <a:ext uri="{FF2B5EF4-FFF2-40B4-BE49-F238E27FC236}">
                <a16:creationId xmlns:a16="http://schemas.microsoft.com/office/drawing/2014/main" id="{38BCC9F1-B7E5-2339-08EA-B1B178987A27}"/>
              </a:ext>
            </a:extLst>
          </p:cNvPr>
          <p:cNvSpPr/>
          <p:nvPr/>
        </p:nvSpPr>
        <p:spPr>
          <a:xfrm>
            <a:off x="111252" y="3787780"/>
            <a:ext cx="3512589" cy="1698518"/>
          </a:xfrm>
          <a:prstGeom prst="rect">
            <a:avLst/>
          </a:prstGeom>
          <a:no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500"/>
              </a:spcAft>
            </a:pPr>
            <a:endParaRPr lang="en-GB" sz="1600" dirty="0">
              <a:solidFill>
                <a:schemeClr val="tx1"/>
              </a:solidFill>
            </a:endParaRPr>
          </a:p>
        </p:txBody>
      </p:sp>
      <p:sp>
        <p:nvSpPr>
          <p:cNvPr id="15" name="Speech Bubble: Rectangle with Corners Rounded 14">
            <a:extLst>
              <a:ext uri="{FF2B5EF4-FFF2-40B4-BE49-F238E27FC236}">
                <a16:creationId xmlns:a16="http://schemas.microsoft.com/office/drawing/2014/main" id="{86970176-A8D3-CD40-F6CA-C68339DA0F71}"/>
              </a:ext>
            </a:extLst>
          </p:cNvPr>
          <p:cNvSpPr/>
          <p:nvPr/>
        </p:nvSpPr>
        <p:spPr>
          <a:xfrm>
            <a:off x="409575" y="5683287"/>
            <a:ext cx="3362257" cy="977826"/>
          </a:xfrm>
          <a:prstGeom prst="wedgeRoundRectCallout">
            <a:avLst>
              <a:gd name="adj1" fmla="val 54631"/>
              <a:gd name="adj2" fmla="val 31520"/>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kumimoji="0" lang="en-GB" sz="1200" i="1" u="none" strike="noStrike" kern="1200" cap="none" spc="0" normalizeH="0" baseline="0" noProof="0" dirty="0">
                <a:ln>
                  <a:noFill/>
                </a:ln>
                <a:solidFill>
                  <a:schemeClr val="bg1"/>
                </a:solidFill>
                <a:effectLst/>
                <a:uLnTx/>
                <a:uFillTx/>
                <a:latin typeface="Century Gothic" panose="020F0302020204030204"/>
                <a:ea typeface="+mn-ea"/>
                <a:cs typeface="+mn-cs"/>
              </a:rPr>
              <a:t>“</a:t>
            </a:r>
            <a:r>
              <a:rPr lang="en-GB" sz="1200" i="1" dirty="0">
                <a:solidFill>
                  <a:schemeClr val="bg1"/>
                </a:solidFill>
                <a:latin typeface="Century Gothic" panose="020F0302020204030204"/>
              </a:rPr>
              <a:t>I</a:t>
            </a:r>
            <a:r>
              <a:rPr kumimoji="0" lang="en-GB" sz="1200" i="1" u="none" strike="noStrike" kern="1200" cap="none" spc="0" normalizeH="0" baseline="0" noProof="0" dirty="0">
                <a:ln>
                  <a:noFill/>
                </a:ln>
                <a:solidFill>
                  <a:schemeClr val="bg1"/>
                </a:solidFill>
                <a:effectLst/>
                <a:uLnTx/>
                <a:uFillTx/>
                <a:latin typeface="Century Gothic" panose="020F0302020204030204"/>
                <a:ea typeface="+mn-ea"/>
                <a:cs typeface="+mn-cs"/>
              </a:rPr>
              <a:t>t's a complete waste, but it's more our political system that you know, because they, they start one project and someone else comes in and they start again.”</a:t>
            </a:r>
          </a:p>
        </p:txBody>
      </p:sp>
    </p:spTree>
    <p:extLst>
      <p:ext uri="{BB962C8B-B14F-4D97-AF65-F5344CB8AC3E}">
        <p14:creationId xmlns:p14="http://schemas.microsoft.com/office/powerpoint/2010/main" val="993707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E5BAFA-4496-148B-CB6A-0F1CB54B520C}"/>
              </a:ext>
            </a:extLst>
          </p:cNvPr>
          <p:cNvSpPr>
            <a:spLocks noGrp="1"/>
          </p:cNvSpPr>
          <p:nvPr>
            <p:ph type="body" sz="quarter" idx="13"/>
          </p:nvPr>
        </p:nvSpPr>
        <p:spPr/>
        <p:txBody>
          <a:bodyPr/>
          <a:lstStyle/>
          <a:p>
            <a:r>
              <a:rPr lang="en-GB" dirty="0"/>
              <a:t>High cost-of-living also underpins Members’ concerns</a:t>
            </a:r>
          </a:p>
        </p:txBody>
      </p:sp>
      <p:sp>
        <p:nvSpPr>
          <p:cNvPr id="4" name="Text Placeholder 3">
            <a:extLst>
              <a:ext uri="{FF2B5EF4-FFF2-40B4-BE49-F238E27FC236}">
                <a16:creationId xmlns:a16="http://schemas.microsoft.com/office/drawing/2014/main" id="{661F3501-B06E-199E-4559-90F5C9AA6B89}"/>
              </a:ext>
            </a:extLst>
          </p:cNvPr>
          <p:cNvSpPr>
            <a:spLocks noGrp="1"/>
          </p:cNvSpPr>
          <p:nvPr>
            <p:ph type="body" sz="quarter" idx="14"/>
          </p:nvPr>
        </p:nvSpPr>
        <p:spPr/>
        <p:txBody>
          <a:bodyPr/>
          <a:lstStyle/>
          <a:p>
            <a:r>
              <a:rPr lang="en-GB"/>
              <a:t>They worry that customers will ultimately have to pay for this project out of their own pockets. </a:t>
            </a:r>
          </a:p>
        </p:txBody>
      </p:sp>
      <p:sp>
        <p:nvSpPr>
          <p:cNvPr id="9" name="Rectangle 8">
            <a:extLst>
              <a:ext uri="{FF2B5EF4-FFF2-40B4-BE49-F238E27FC236}">
                <a16:creationId xmlns:a16="http://schemas.microsoft.com/office/drawing/2014/main" id="{E32584ED-2A1D-D045-F3C3-E486265F50BA}"/>
              </a:ext>
            </a:extLst>
          </p:cNvPr>
          <p:cNvSpPr/>
          <p:nvPr/>
        </p:nvSpPr>
        <p:spPr>
          <a:xfrm>
            <a:off x="804957" y="2255441"/>
            <a:ext cx="5015407" cy="699611"/>
          </a:xfrm>
          <a:prstGeom prst="rect">
            <a:avLst/>
          </a:prstGeom>
          <a:solidFill>
            <a:schemeClr val="accent6">
              <a:lumMod val="50000"/>
            </a:schemeClr>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Bill increases</a:t>
            </a:r>
          </a:p>
        </p:txBody>
      </p:sp>
      <p:sp>
        <p:nvSpPr>
          <p:cNvPr id="10" name="Rectangle 9">
            <a:extLst>
              <a:ext uri="{FF2B5EF4-FFF2-40B4-BE49-F238E27FC236}">
                <a16:creationId xmlns:a16="http://schemas.microsoft.com/office/drawing/2014/main" id="{A28AD537-ABE7-3A70-6598-36917EC32EEF}"/>
              </a:ext>
            </a:extLst>
          </p:cNvPr>
          <p:cNvSpPr/>
          <p:nvPr/>
        </p:nvSpPr>
        <p:spPr>
          <a:xfrm>
            <a:off x="6352585" y="2255441"/>
            <a:ext cx="5015407" cy="699611"/>
          </a:xfrm>
          <a:prstGeom prst="rect">
            <a:avLst/>
          </a:prstGeom>
          <a:solidFill>
            <a:schemeClr val="accent6">
              <a:lumMod val="50000"/>
            </a:schemeClr>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Scale of investment</a:t>
            </a:r>
          </a:p>
        </p:txBody>
      </p:sp>
      <p:pic>
        <p:nvPicPr>
          <p:cNvPr id="12" name="Picture 11">
            <a:extLst>
              <a:ext uri="{FF2B5EF4-FFF2-40B4-BE49-F238E27FC236}">
                <a16:creationId xmlns:a16="http://schemas.microsoft.com/office/drawing/2014/main" id="{598D972E-137C-8428-EC08-A259786CA307}"/>
              </a:ext>
            </a:extLst>
          </p:cNvPr>
          <p:cNvPicPr>
            <a:picLocks noChangeAspect="1"/>
          </p:cNvPicPr>
          <p:nvPr/>
        </p:nvPicPr>
        <p:blipFill>
          <a:blip r:embed="rId3"/>
          <a:stretch>
            <a:fillRect/>
          </a:stretch>
        </p:blipFill>
        <p:spPr>
          <a:xfrm>
            <a:off x="1736512" y="2151642"/>
            <a:ext cx="908607" cy="908607"/>
          </a:xfrm>
          <a:prstGeom prst="rect">
            <a:avLst/>
          </a:prstGeom>
        </p:spPr>
      </p:pic>
      <p:pic>
        <p:nvPicPr>
          <p:cNvPr id="14" name="Picture 13">
            <a:extLst>
              <a:ext uri="{FF2B5EF4-FFF2-40B4-BE49-F238E27FC236}">
                <a16:creationId xmlns:a16="http://schemas.microsoft.com/office/drawing/2014/main" id="{EC6B7D0C-C776-876F-3C65-7A1DC6245746}"/>
              </a:ext>
            </a:extLst>
          </p:cNvPr>
          <p:cNvPicPr>
            <a:picLocks noChangeAspect="1"/>
          </p:cNvPicPr>
          <p:nvPr/>
        </p:nvPicPr>
        <p:blipFill>
          <a:blip r:embed="rId4"/>
          <a:stretch>
            <a:fillRect/>
          </a:stretch>
        </p:blipFill>
        <p:spPr>
          <a:xfrm>
            <a:off x="7369047" y="2312701"/>
            <a:ext cx="585090" cy="585090"/>
          </a:xfrm>
          <a:prstGeom prst="rect">
            <a:avLst/>
          </a:prstGeom>
        </p:spPr>
      </p:pic>
      <p:sp>
        <p:nvSpPr>
          <p:cNvPr id="16" name="Rectangle 15">
            <a:extLst>
              <a:ext uri="{FF2B5EF4-FFF2-40B4-BE49-F238E27FC236}">
                <a16:creationId xmlns:a16="http://schemas.microsoft.com/office/drawing/2014/main" id="{B5EBADC8-CF5F-39E9-E8FB-B8396AB61499}"/>
              </a:ext>
            </a:extLst>
          </p:cNvPr>
          <p:cNvSpPr/>
          <p:nvPr/>
        </p:nvSpPr>
        <p:spPr>
          <a:xfrm>
            <a:off x="655829" y="3080969"/>
            <a:ext cx="5164535" cy="2383633"/>
          </a:xfrm>
          <a:prstGeom prst="rect">
            <a:avLst/>
          </a:prstGeom>
          <a:no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500"/>
              </a:spcAft>
              <a:buFont typeface="Arial" panose="020B0604020202020204" pitchFamily="34" charset="0"/>
              <a:buChar char="•"/>
            </a:pPr>
            <a:r>
              <a:rPr lang="en-GB" sz="1600" dirty="0">
                <a:solidFill>
                  <a:schemeClr val="tx1"/>
                </a:solidFill>
              </a:rPr>
              <a:t>Members are concerned about eventually having to ‘foot the bill’ by facing bill increases due to the large investment associated with the project.</a:t>
            </a:r>
          </a:p>
          <a:p>
            <a:pPr marL="285750" indent="-285750">
              <a:spcAft>
                <a:spcPts val="500"/>
              </a:spcAft>
              <a:buFont typeface="Arial" panose="020B0604020202020204" pitchFamily="34" charset="0"/>
              <a:buChar char="•"/>
            </a:pPr>
            <a:r>
              <a:rPr lang="en-GB" sz="1600" dirty="0">
                <a:solidFill>
                  <a:schemeClr val="tx1"/>
                </a:solidFill>
              </a:rPr>
              <a:t>There is also concern about hydrogen being more expensive than natural gas and the impact this could have on their bills</a:t>
            </a:r>
            <a:r>
              <a:rPr lang="en-GB" sz="1600">
                <a:solidFill>
                  <a:schemeClr val="tx1"/>
                </a:solidFill>
              </a:rPr>
              <a:t>.</a:t>
            </a:r>
            <a:endParaRPr lang="en-GB" sz="1600" dirty="0">
              <a:solidFill>
                <a:schemeClr val="tx1"/>
              </a:solidFill>
            </a:endParaRPr>
          </a:p>
          <a:p>
            <a:pPr marL="285750" indent="-285750">
              <a:spcAft>
                <a:spcPts val="500"/>
              </a:spcAft>
              <a:buFont typeface="Arial" panose="020B0604020202020204" pitchFamily="34" charset="0"/>
              <a:buChar char="•"/>
            </a:pPr>
            <a:r>
              <a:rPr lang="en-GB" sz="1600" dirty="0">
                <a:solidFill>
                  <a:schemeClr val="tx1"/>
                </a:solidFill>
              </a:rPr>
              <a:t>Cost concerns resonate with Members across segments. As such</a:t>
            </a:r>
            <a:r>
              <a:rPr lang="en-GB" sz="1600">
                <a:solidFill>
                  <a:schemeClr val="tx1"/>
                </a:solidFill>
              </a:rPr>
              <a:t>,</a:t>
            </a:r>
            <a:r>
              <a:rPr lang="en-GB" sz="1600" dirty="0">
                <a:solidFill>
                  <a:schemeClr val="tx1"/>
                </a:solidFill>
              </a:rPr>
              <a:t> NGN will need to emphasise how other benefits will mitigate this.</a:t>
            </a:r>
          </a:p>
        </p:txBody>
      </p:sp>
      <p:sp>
        <p:nvSpPr>
          <p:cNvPr id="19" name="Rectangle 18">
            <a:extLst>
              <a:ext uri="{FF2B5EF4-FFF2-40B4-BE49-F238E27FC236}">
                <a16:creationId xmlns:a16="http://schemas.microsoft.com/office/drawing/2014/main" id="{D487D3A7-9C8E-E810-8859-CAB5939122FB}"/>
              </a:ext>
            </a:extLst>
          </p:cNvPr>
          <p:cNvSpPr/>
          <p:nvPr/>
        </p:nvSpPr>
        <p:spPr>
          <a:xfrm>
            <a:off x="6178607" y="3080969"/>
            <a:ext cx="5413318" cy="1691361"/>
          </a:xfrm>
          <a:prstGeom prst="rect">
            <a:avLst/>
          </a:prstGeom>
          <a:no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500"/>
              </a:spcAft>
              <a:buFont typeface="Arial" panose="020B0604020202020204" pitchFamily="34" charset="0"/>
              <a:buChar char="•"/>
            </a:pPr>
            <a:r>
              <a:rPr lang="en-GB" sz="1600" dirty="0">
                <a:solidFill>
                  <a:schemeClr val="tx1"/>
                </a:solidFill>
              </a:rPr>
              <a:t>Members worry about the large investment being made into this project and question whether the money could be ‘better’ spent e.g. helping vulnerable customers.</a:t>
            </a:r>
          </a:p>
          <a:p>
            <a:pPr marL="285750" indent="-285750">
              <a:spcAft>
                <a:spcPts val="500"/>
              </a:spcAft>
              <a:buFont typeface="Arial" panose="020B0604020202020204" pitchFamily="34" charset="0"/>
              <a:buChar char="•"/>
            </a:pPr>
            <a:r>
              <a:rPr lang="en-GB" sz="1600" dirty="0">
                <a:solidFill>
                  <a:schemeClr val="tx1"/>
                </a:solidFill>
              </a:rPr>
              <a:t>This line of questioning is heightened by the sentiment that the cost-of-living crisis has shifted priorities towards finances over environment, as well as doubts that the project will proceed.</a:t>
            </a:r>
          </a:p>
          <a:p>
            <a:pPr marL="285750" indent="-285750">
              <a:spcAft>
                <a:spcPts val="500"/>
              </a:spcAft>
              <a:buFont typeface="Arial" panose="020B0604020202020204" pitchFamily="34" charset="0"/>
              <a:buChar char="•"/>
            </a:pPr>
            <a:endParaRPr lang="en-GB" sz="1600" dirty="0">
              <a:solidFill>
                <a:schemeClr val="tx1"/>
              </a:solidFill>
            </a:endParaRPr>
          </a:p>
        </p:txBody>
      </p:sp>
      <p:sp>
        <p:nvSpPr>
          <p:cNvPr id="25" name="Rectangle 24">
            <a:extLst>
              <a:ext uri="{FF2B5EF4-FFF2-40B4-BE49-F238E27FC236}">
                <a16:creationId xmlns:a16="http://schemas.microsoft.com/office/drawing/2014/main" id="{05FDF284-434B-1CE0-6359-5CE3AF947BB6}"/>
              </a:ext>
            </a:extLst>
          </p:cNvPr>
          <p:cNvSpPr/>
          <p:nvPr/>
        </p:nvSpPr>
        <p:spPr>
          <a:xfrm>
            <a:off x="1911243" y="1278489"/>
            <a:ext cx="8901733" cy="699611"/>
          </a:xfrm>
          <a:prstGeom prst="rect">
            <a:avLst/>
          </a:prstGeom>
          <a:solidFill>
            <a:schemeClr val="accent6">
              <a:lumMod val="20000"/>
              <a:lumOff val="80000"/>
            </a:schemeClr>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6">
                    <a:lumMod val="50000"/>
                  </a:schemeClr>
                </a:solidFill>
              </a:rPr>
              <a:t>Members have a variety of financial concerns about the project, especially those feeling most affected by the cost-of-living crisis.</a:t>
            </a:r>
          </a:p>
        </p:txBody>
      </p:sp>
      <p:pic>
        <p:nvPicPr>
          <p:cNvPr id="32" name="Picture 31">
            <a:extLst>
              <a:ext uri="{FF2B5EF4-FFF2-40B4-BE49-F238E27FC236}">
                <a16:creationId xmlns:a16="http://schemas.microsoft.com/office/drawing/2014/main" id="{092DE82C-0754-50A9-FDB7-FCC72474107C}"/>
              </a:ext>
            </a:extLst>
          </p:cNvPr>
          <p:cNvPicPr>
            <a:picLocks noChangeAspect="1"/>
          </p:cNvPicPr>
          <p:nvPr/>
        </p:nvPicPr>
        <p:blipFill>
          <a:blip r:embed="rId5"/>
          <a:stretch>
            <a:fillRect/>
          </a:stretch>
        </p:blipFill>
        <p:spPr>
          <a:xfrm>
            <a:off x="1028921" y="1130701"/>
            <a:ext cx="847399" cy="847399"/>
          </a:xfrm>
          <a:prstGeom prst="rect">
            <a:avLst/>
          </a:prstGeom>
        </p:spPr>
      </p:pic>
      <p:sp>
        <p:nvSpPr>
          <p:cNvPr id="34" name="Speech Bubble: Rectangle with Corners Rounded 33">
            <a:extLst>
              <a:ext uri="{FF2B5EF4-FFF2-40B4-BE49-F238E27FC236}">
                <a16:creationId xmlns:a16="http://schemas.microsoft.com/office/drawing/2014/main" id="{F3B52124-496E-2489-17A2-0ABC30AF4A63}"/>
              </a:ext>
            </a:extLst>
          </p:cNvPr>
          <p:cNvSpPr/>
          <p:nvPr/>
        </p:nvSpPr>
        <p:spPr>
          <a:xfrm>
            <a:off x="1401353" y="5778500"/>
            <a:ext cx="3512589" cy="977826"/>
          </a:xfrm>
          <a:prstGeom prst="wedgeRoundRectCallout">
            <a:avLst>
              <a:gd name="adj1" fmla="val 63037"/>
              <a:gd name="adj2" fmla="val 28598"/>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kumimoji="0" lang="en-GB" sz="1200" i="1" u="none" strike="noStrike" kern="1200" cap="none" spc="0" normalizeH="0" baseline="0" noProof="0" dirty="0">
                <a:ln>
                  <a:noFill/>
                </a:ln>
                <a:solidFill>
                  <a:schemeClr val="bg1"/>
                </a:solidFill>
                <a:effectLst/>
                <a:uLnTx/>
                <a:uFillTx/>
                <a:latin typeface="Century Gothic" panose="020F0302020204030204"/>
                <a:ea typeface="+mn-ea"/>
                <a:cs typeface="+mn-cs"/>
              </a:rPr>
              <a:t>“Government and costs increasing…you can’t help but think there’s something on the horizon that we don’t know about.”</a:t>
            </a:r>
          </a:p>
        </p:txBody>
      </p:sp>
      <p:sp>
        <p:nvSpPr>
          <p:cNvPr id="35" name="Speech Bubble: Rectangle with Corners Rounded 34">
            <a:extLst>
              <a:ext uri="{FF2B5EF4-FFF2-40B4-BE49-F238E27FC236}">
                <a16:creationId xmlns:a16="http://schemas.microsoft.com/office/drawing/2014/main" id="{13AA0A0D-CA86-2138-E1DC-02F64ED0692A}"/>
              </a:ext>
            </a:extLst>
          </p:cNvPr>
          <p:cNvSpPr/>
          <p:nvPr/>
        </p:nvSpPr>
        <p:spPr>
          <a:xfrm>
            <a:off x="6525864" y="5778500"/>
            <a:ext cx="4107275" cy="977826"/>
          </a:xfrm>
          <a:prstGeom prst="wedgeRoundRectCallout">
            <a:avLst>
              <a:gd name="adj1" fmla="val -60162"/>
              <a:gd name="adj2" fmla="val -32771"/>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rPr>
              <a:t>“I mean, it's just a waste of money… you could have like a lot more done with £97 million in this country right now.”</a:t>
            </a:r>
          </a:p>
        </p:txBody>
      </p:sp>
      <p:sp>
        <p:nvSpPr>
          <p:cNvPr id="3" name="Slide Number Placeholder 3">
            <a:extLst>
              <a:ext uri="{FF2B5EF4-FFF2-40B4-BE49-F238E27FC236}">
                <a16:creationId xmlns:a16="http://schemas.microsoft.com/office/drawing/2014/main" id="{9FF6AFE0-D352-B11C-153F-324348DB63F8}"/>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32</a:t>
            </a:fld>
            <a:endParaRPr lang="en-GB"/>
          </a:p>
        </p:txBody>
      </p:sp>
    </p:spTree>
    <p:extLst>
      <p:ext uri="{BB962C8B-B14F-4D97-AF65-F5344CB8AC3E}">
        <p14:creationId xmlns:p14="http://schemas.microsoft.com/office/powerpoint/2010/main" val="2041821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548227-B3B5-29B7-F8E6-F5D14DED8D68}"/>
              </a:ext>
            </a:extLst>
          </p:cNvPr>
          <p:cNvSpPr/>
          <p:nvPr/>
        </p:nvSpPr>
        <p:spPr>
          <a:xfrm>
            <a:off x="10194202" y="5866646"/>
            <a:ext cx="1997797" cy="9913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cxnSp>
        <p:nvCxnSpPr>
          <p:cNvPr id="28" name="Straight Arrow Connector 27">
            <a:extLst>
              <a:ext uri="{FF2B5EF4-FFF2-40B4-BE49-F238E27FC236}">
                <a16:creationId xmlns:a16="http://schemas.microsoft.com/office/drawing/2014/main" id="{68C60157-BB37-9AE7-DC64-0DFD8C659AB6}"/>
              </a:ext>
            </a:extLst>
          </p:cNvPr>
          <p:cNvCxnSpPr>
            <a:cxnSpLocks/>
          </p:cNvCxnSpPr>
          <p:nvPr/>
        </p:nvCxnSpPr>
        <p:spPr>
          <a:xfrm>
            <a:off x="9324608" y="2503542"/>
            <a:ext cx="0" cy="436508"/>
          </a:xfrm>
          <a:prstGeom prst="straightConnector1">
            <a:avLst/>
          </a:prstGeom>
          <a:ln>
            <a:solidFill>
              <a:srgbClr val="A32E09"/>
            </a:solidFill>
            <a:tailEnd type="triangle"/>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9620BEC0-A7D9-279A-25A6-2AC4C6D48F11}"/>
              </a:ext>
            </a:extLst>
          </p:cNvPr>
          <p:cNvSpPr>
            <a:spLocks noGrp="1"/>
          </p:cNvSpPr>
          <p:nvPr>
            <p:ph type="body" sz="quarter" idx="13"/>
          </p:nvPr>
        </p:nvSpPr>
        <p:spPr/>
        <p:txBody>
          <a:bodyPr/>
          <a:lstStyle/>
          <a:p>
            <a:r>
              <a:rPr lang="en-GB" dirty="0"/>
              <a:t>There are additional worries about the safety of the project and its environmental impact</a:t>
            </a:r>
          </a:p>
        </p:txBody>
      </p:sp>
      <p:sp>
        <p:nvSpPr>
          <p:cNvPr id="4" name="Text Placeholder 3">
            <a:extLst>
              <a:ext uri="{FF2B5EF4-FFF2-40B4-BE49-F238E27FC236}">
                <a16:creationId xmlns:a16="http://schemas.microsoft.com/office/drawing/2014/main" id="{DEF1D1CC-F46C-1191-522E-82DC0CD6DDF8}"/>
              </a:ext>
            </a:extLst>
          </p:cNvPr>
          <p:cNvSpPr>
            <a:spLocks noGrp="1"/>
          </p:cNvSpPr>
          <p:nvPr>
            <p:ph type="body" sz="quarter" idx="14"/>
          </p:nvPr>
        </p:nvSpPr>
        <p:spPr/>
        <p:txBody>
          <a:bodyPr/>
          <a:lstStyle/>
          <a:p>
            <a:r>
              <a:rPr lang="en-GB" dirty="0"/>
              <a:t>NGN should focus on mitigating these concerns in a transparent and reassuring manner, as well as making clear which aspects of the project NGN has control over. </a:t>
            </a:r>
          </a:p>
        </p:txBody>
      </p:sp>
      <p:sp>
        <p:nvSpPr>
          <p:cNvPr id="13" name="Rectangle 12">
            <a:extLst>
              <a:ext uri="{FF2B5EF4-FFF2-40B4-BE49-F238E27FC236}">
                <a16:creationId xmlns:a16="http://schemas.microsoft.com/office/drawing/2014/main" id="{07D3BA70-A80F-CD3D-C2FE-907E6B48607D}"/>
              </a:ext>
            </a:extLst>
          </p:cNvPr>
          <p:cNvSpPr/>
          <p:nvPr/>
        </p:nvSpPr>
        <p:spPr>
          <a:xfrm>
            <a:off x="283695" y="2987970"/>
            <a:ext cx="4618476" cy="699611"/>
          </a:xfrm>
          <a:prstGeom prst="rect">
            <a:avLst/>
          </a:prstGeom>
          <a:solidFill>
            <a:schemeClr val="accent6">
              <a:lumMod val="50000"/>
            </a:schemeClr>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bg1"/>
                </a:solidFill>
              </a:rPr>
              <a:t>Safety concerns</a:t>
            </a:r>
          </a:p>
        </p:txBody>
      </p:sp>
      <p:sp>
        <p:nvSpPr>
          <p:cNvPr id="15" name="Rectangle 14">
            <a:extLst>
              <a:ext uri="{FF2B5EF4-FFF2-40B4-BE49-F238E27FC236}">
                <a16:creationId xmlns:a16="http://schemas.microsoft.com/office/drawing/2014/main" id="{53F6E01F-1FE6-244F-8A8D-93D91295946B}"/>
              </a:ext>
            </a:extLst>
          </p:cNvPr>
          <p:cNvSpPr/>
          <p:nvPr/>
        </p:nvSpPr>
        <p:spPr>
          <a:xfrm>
            <a:off x="7015370" y="2970625"/>
            <a:ext cx="4618476" cy="699611"/>
          </a:xfrm>
          <a:prstGeom prst="rect">
            <a:avLst/>
          </a:prstGeom>
          <a:solidFill>
            <a:schemeClr val="accent6">
              <a:lumMod val="50000"/>
            </a:schemeClr>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Environmental impact</a:t>
            </a:r>
          </a:p>
        </p:txBody>
      </p:sp>
      <p:sp>
        <p:nvSpPr>
          <p:cNvPr id="16" name="Rectangle 15">
            <a:extLst>
              <a:ext uri="{FF2B5EF4-FFF2-40B4-BE49-F238E27FC236}">
                <a16:creationId xmlns:a16="http://schemas.microsoft.com/office/drawing/2014/main" id="{3283E052-2E9E-FBB3-9FA3-AD1A5F073EA5}"/>
              </a:ext>
            </a:extLst>
          </p:cNvPr>
          <p:cNvSpPr/>
          <p:nvPr/>
        </p:nvSpPr>
        <p:spPr>
          <a:xfrm>
            <a:off x="258252" y="3754320"/>
            <a:ext cx="4497854" cy="1380491"/>
          </a:xfrm>
          <a:prstGeom prst="rect">
            <a:avLst/>
          </a:prstGeom>
          <a:no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500"/>
              </a:spcAft>
              <a:buFont typeface="Arial" panose="020B0604020202020204" pitchFamily="34" charset="0"/>
              <a:buChar char="•"/>
            </a:pPr>
            <a:r>
              <a:rPr lang="en-GB" sz="1600" dirty="0">
                <a:solidFill>
                  <a:schemeClr val="tx1"/>
                </a:solidFill>
              </a:rPr>
              <a:t>Members worry about whether hydrogen is truly safe, having heard about its volatile nature.</a:t>
            </a:r>
          </a:p>
          <a:p>
            <a:pPr marL="285750" indent="-285750">
              <a:spcAft>
                <a:spcPts val="500"/>
              </a:spcAft>
              <a:buFont typeface="Arial" panose="020B0604020202020204" pitchFamily="34" charset="0"/>
              <a:buChar char="•"/>
            </a:pPr>
            <a:r>
              <a:rPr lang="en-GB" sz="1600" dirty="0">
                <a:solidFill>
                  <a:schemeClr val="tx1"/>
                </a:solidFill>
              </a:rPr>
              <a:t>For some who were unaware of current use of hydrogen, hearing examples of where it was already in use helped reduce safety concerns.</a:t>
            </a:r>
          </a:p>
        </p:txBody>
      </p:sp>
      <p:sp>
        <p:nvSpPr>
          <p:cNvPr id="21" name="Rectangle 20">
            <a:extLst>
              <a:ext uri="{FF2B5EF4-FFF2-40B4-BE49-F238E27FC236}">
                <a16:creationId xmlns:a16="http://schemas.microsoft.com/office/drawing/2014/main" id="{447A6F5C-F429-DFC5-5812-529A234C22B9}"/>
              </a:ext>
            </a:extLst>
          </p:cNvPr>
          <p:cNvSpPr/>
          <p:nvPr/>
        </p:nvSpPr>
        <p:spPr>
          <a:xfrm>
            <a:off x="7110548" y="3754320"/>
            <a:ext cx="4618476" cy="1254298"/>
          </a:xfrm>
          <a:prstGeom prst="rect">
            <a:avLst/>
          </a:prstGeom>
          <a:no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Aft>
                <a:spcPts val="500"/>
              </a:spcAft>
              <a:buFont typeface="Arial" panose="020B0604020202020204" pitchFamily="34" charset="0"/>
              <a:buChar char="•"/>
            </a:pPr>
            <a:r>
              <a:rPr lang="en-GB" sz="1600" dirty="0">
                <a:solidFill>
                  <a:schemeClr val="tx1"/>
                </a:solidFill>
              </a:rPr>
              <a:t>Members question the use of blue vs green hydrogen, and the impact these options have on the environment (including if they will really be beneficial). </a:t>
            </a:r>
          </a:p>
          <a:p>
            <a:pPr marL="285750" indent="-285750">
              <a:spcAft>
                <a:spcPts val="500"/>
              </a:spcAft>
              <a:buFont typeface="Arial" panose="020B0604020202020204" pitchFamily="34" charset="0"/>
              <a:buChar char="•"/>
            </a:pPr>
            <a:r>
              <a:rPr lang="en-GB" sz="1600" dirty="0">
                <a:solidFill>
                  <a:schemeClr val="tx1"/>
                </a:solidFill>
              </a:rPr>
              <a:t>They also have concerns about the practicalities and environmental impact of carbon capture.</a:t>
            </a:r>
          </a:p>
        </p:txBody>
      </p:sp>
      <p:sp>
        <p:nvSpPr>
          <p:cNvPr id="24" name="Speech Bubble: Rectangle with Corners Rounded 23">
            <a:extLst>
              <a:ext uri="{FF2B5EF4-FFF2-40B4-BE49-F238E27FC236}">
                <a16:creationId xmlns:a16="http://schemas.microsoft.com/office/drawing/2014/main" id="{5A16DD96-18F9-8539-F842-A0B727BA86B6}"/>
              </a:ext>
            </a:extLst>
          </p:cNvPr>
          <p:cNvSpPr/>
          <p:nvPr/>
        </p:nvSpPr>
        <p:spPr>
          <a:xfrm>
            <a:off x="8017229" y="5674403"/>
            <a:ext cx="3482107" cy="977826"/>
          </a:xfrm>
          <a:prstGeom prst="wedgeRoundRectCallout">
            <a:avLst>
              <a:gd name="adj1" fmla="val 54631"/>
              <a:gd name="adj2" fmla="val 31520"/>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kumimoji="0" lang="en-GB" sz="1200" i="1" u="none" strike="noStrike" kern="1200" cap="none" spc="0" normalizeH="0" baseline="0" noProof="0" dirty="0">
                <a:ln>
                  <a:noFill/>
                </a:ln>
                <a:solidFill>
                  <a:schemeClr val="bg1"/>
                </a:solidFill>
                <a:effectLst/>
                <a:uLnTx/>
                <a:uFillTx/>
                <a:latin typeface="Century Gothic" panose="020F0302020204030204"/>
                <a:ea typeface="+mn-ea"/>
                <a:cs typeface="+mn-cs"/>
              </a:rPr>
              <a:t>“I don't understand what's going to happen with this carbon. Yeah, all right, it can be stored, but there's only so much you can store. And for how long?”</a:t>
            </a:r>
          </a:p>
        </p:txBody>
      </p:sp>
      <p:sp>
        <p:nvSpPr>
          <p:cNvPr id="25" name="Speech Bubble: Rectangle with Corners Rounded 24">
            <a:extLst>
              <a:ext uri="{FF2B5EF4-FFF2-40B4-BE49-F238E27FC236}">
                <a16:creationId xmlns:a16="http://schemas.microsoft.com/office/drawing/2014/main" id="{1B039DCF-EAE2-8C38-9D01-9C0EF4B48C09}"/>
              </a:ext>
            </a:extLst>
          </p:cNvPr>
          <p:cNvSpPr/>
          <p:nvPr/>
        </p:nvSpPr>
        <p:spPr>
          <a:xfrm>
            <a:off x="783503" y="5674403"/>
            <a:ext cx="3482107" cy="977826"/>
          </a:xfrm>
          <a:prstGeom prst="wedgeRoundRectCallout">
            <a:avLst>
              <a:gd name="adj1" fmla="val 54631"/>
              <a:gd name="adj2" fmla="val 31520"/>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rPr>
              <a:t>“It's also incredibly dangerous…it would explode.”</a:t>
            </a:r>
          </a:p>
        </p:txBody>
      </p:sp>
      <p:pic>
        <p:nvPicPr>
          <p:cNvPr id="20" name="Picture 19">
            <a:extLst>
              <a:ext uri="{FF2B5EF4-FFF2-40B4-BE49-F238E27FC236}">
                <a16:creationId xmlns:a16="http://schemas.microsoft.com/office/drawing/2014/main" id="{5F911867-591B-CDF1-A6E3-E8AE48B83F29}"/>
              </a:ext>
            </a:extLst>
          </p:cNvPr>
          <p:cNvPicPr>
            <a:picLocks noChangeAspect="1"/>
          </p:cNvPicPr>
          <p:nvPr/>
        </p:nvPicPr>
        <p:blipFill>
          <a:blip r:embed="rId3"/>
          <a:stretch>
            <a:fillRect/>
          </a:stretch>
        </p:blipFill>
        <p:spPr>
          <a:xfrm>
            <a:off x="7277658" y="3002378"/>
            <a:ext cx="697066" cy="636104"/>
          </a:xfrm>
          <a:prstGeom prst="rect">
            <a:avLst/>
          </a:prstGeom>
        </p:spPr>
      </p:pic>
      <p:sp>
        <p:nvSpPr>
          <p:cNvPr id="3" name="Slide Number Placeholder 3">
            <a:extLst>
              <a:ext uri="{FF2B5EF4-FFF2-40B4-BE49-F238E27FC236}">
                <a16:creationId xmlns:a16="http://schemas.microsoft.com/office/drawing/2014/main" id="{62A30C79-5338-597C-0D75-1971467731FB}"/>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33</a:t>
            </a:fld>
            <a:endParaRPr lang="en-GB"/>
          </a:p>
        </p:txBody>
      </p:sp>
      <p:pic>
        <p:nvPicPr>
          <p:cNvPr id="9" name="Picture 8">
            <a:extLst>
              <a:ext uri="{FF2B5EF4-FFF2-40B4-BE49-F238E27FC236}">
                <a16:creationId xmlns:a16="http://schemas.microsoft.com/office/drawing/2014/main" id="{51C6D188-2AE6-A8FF-9709-75FC493625D8}"/>
              </a:ext>
            </a:extLst>
          </p:cNvPr>
          <p:cNvPicPr>
            <a:picLocks noChangeAspect="1"/>
          </p:cNvPicPr>
          <p:nvPr/>
        </p:nvPicPr>
        <p:blipFill>
          <a:blip r:embed="rId4"/>
          <a:stretch>
            <a:fillRect/>
          </a:stretch>
        </p:blipFill>
        <p:spPr>
          <a:xfrm>
            <a:off x="810178" y="3087994"/>
            <a:ext cx="590946" cy="590946"/>
          </a:xfrm>
          <a:prstGeom prst="rect">
            <a:avLst/>
          </a:prstGeom>
        </p:spPr>
      </p:pic>
      <p:sp>
        <p:nvSpPr>
          <p:cNvPr id="6" name="TextBox 5">
            <a:extLst>
              <a:ext uri="{FF2B5EF4-FFF2-40B4-BE49-F238E27FC236}">
                <a16:creationId xmlns:a16="http://schemas.microsoft.com/office/drawing/2014/main" id="{B15D1A7F-0DAC-0154-FE71-7FE5C5D639FD}"/>
              </a:ext>
            </a:extLst>
          </p:cNvPr>
          <p:cNvSpPr txBox="1"/>
          <p:nvPr/>
        </p:nvSpPr>
        <p:spPr>
          <a:xfrm>
            <a:off x="1042867" y="1348335"/>
            <a:ext cx="5506884" cy="1077215"/>
          </a:xfrm>
          <a:prstGeom prst="rect">
            <a:avLst/>
          </a:prstGeom>
          <a:solidFill>
            <a:schemeClr val="accent6">
              <a:lumMod val="20000"/>
              <a:lumOff val="80000"/>
            </a:schemeClr>
          </a:solidFill>
          <a:ln w="28575">
            <a:noFill/>
          </a:ln>
        </p:spPr>
        <p:txBody>
          <a:bodyPr wrap="square" rtlCol="0" anchor="ctr">
            <a:noAutofit/>
          </a:bodyPr>
          <a:lstStyle/>
          <a:p>
            <a:pPr algn="ctr" fontAlgn="base">
              <a:spcAft>
                <a:spcPts val="600"/>
              </a:spcAft>
            </a:pPr>
            <a:r>
              <a:rPr lang="en-GB" sz="1600" b="1" dirty="0">
                <a:solidFill>
                  <a:srgbClr val="A32E09"/>
                </a:solidFill>
              </a:rPr>
              <a:t>Members are concerned about the ECH project, but also more generally about carbon capture and storage infrastructure and hydrogen production. </a:t>
            </a:r>
          </a:p>
        </p:txBody>
      </p:sp>
      <p:sp>
        <p:nvSpPr>
          <p:cNvPr id="11" name="TextBox 10">
            <a:extLst>
              <a:ext uri="{FF2B5EF4-FFF2-40B4-BE49-F238E27FC236}">
                <a16:creationId xmlns:a16="http://schemas.microsoft.com/office/drawing/2014/main" id="{14E6F23D-68E7-EE16-4E7B-9CE28FA0218F}"/>
              </a:ext>
            </a:extLst>
          </p:cNvPr>
          <p:cNvSpPr txBox="1"/>
          <p:nvPr/>
        </p:nvSpPr>
        <p:spPr>
          <a:xfrm>
            <a:off x="7015369" y="1348335"/>
            <a:ext cx="4483955" cy="1077218"/>
          </a:xfrm>
          <a:prstGeom prst="rect">
            <a:avLst/>
          </a:prstGeom>
          <a:noFill/>
          <a:ln w="28575">
            <a:solidFill>
              <a:srgbClr val="A32E09"/>
            </a:solidFill>
          </a:ln>
        </p:spPr>
        <p:txBody>
          <a:bodyPr wrap="square" rtlCol="0">
            <a:spAutoFit/>
          </a:bodyPr>
          <a:lstStyle/>
          <a:p>
            <a:pPr algn="ctr" fontAlgn="base">
              <a:spcAft>
                <a:spcPts val="600"/>
              </a:spcAft>
            </a:pPr>
            <a:r>
              <a:rPr lang="en-GB" sz="1600" b="1" dirty="0">
                <a:solidFill>
                  <a:srgbClr val="A32E09"/>
                </a:solidFill>
              </a:rPr>
              <a:t>There is confusion around NGN’s role and remit when it comes to these wider environmental </a:t>
            </a:r>
            <a:r>
              <a:rPr lang="en-GB" sz="1600" b="1">
                <a:solidFill>
                  <a:srgbClr val="A32E09"/>
                </a:solidFill>
              </a:rPr>
              <a:t>and safety </a:t>
            </a:r>
            <a:r>
              <a:rPr lang="en-GB" sz="1600" b="1" dirty="0">
                <a:solidFill>
                  <a:srgbClr val="A32E09"/>
                </a:solidFill>
              </a:rPr>
              <a:t>decisions, which NGN will need to communicate clearly on. </a:t>
            </a:r>
            <a:endParaRPr lang="en-GB" sz="1600" b="1" dirty="0">
              <a:solidFill>
                <a:srgbClr val="A32E09"/>
              </a:solidFill>
              <a:highlight>
                <a:srgbClr val="FF0000"/>
              </a:highlight>
            </a:endParaRPr>
          </a:p>
        </p:txBody>
      </p:sp>
      <p:pic>
        <p:nvPicPr>
          <p:cNvPr id="19" name="Picture 18">
            <a:extLst>
              <a:ext uri="{FF2B5EF4-FFF2-40B4-BE49-F238E27FC236}">
                <a16:creationId xmlns:a16="http://schemas.microsoft.com/office/drawing/2014/main" id="{B37D789C-03CC-599A-7C42-BF8D0A764AA7}"/>
              </a:ext>
            </a:extLst>
          </p:cNvPr>
          <p:cNvPicPr>
            <a:picLocks noChangeAspect="1"/>
          </p:cNvPicPr>
          <p:nvPr/>
        </p:nvPicPr>
        <p:blipFill>
          <a:blip r:embed="rId5"/>
          <a:stretch>
            <a:fillRect/>
          </a:stretch>
        </p:blipFill>
        <p:spPr>
          <a:xfrm>
            <a:off x="258252" y="1365911"/>
            <a:ext cx="847399" cy="847399"/>
          </a:xfrm>
          <a:prstGeom prst="rect">
            <a:avLst/>
          </a:prstGeom>
        </p:spPr>
      </p:pic>
      <p:cxnSp>
        <p:nvCxnSpPr>
          <p:cNvPr id="26" name="Straight Arrow Connector 25">
            <a:extLst>
              <a:ext uri="{FF2B5EF4-FFF2-40B4-BE49-F238E27FC236}">
                <a16:creationId xmlns:a16="http://schemas.microsoft.com/office/drawing/2014/main" id="{A7166133-CF73-0961-068E-6CD2DF62CF5A}"/>
              </a:ext>
            </a:extLst>
          </p:cNvPr>
          <p:cNvCxnSpPr>
            <a:cxnSpLocks/>
          </p:cNvCxnSpPr>
          <p:nvPr/>
        </p:nvCxnSpPr>
        <p:spPr>
          <a:xfrm>
            <a:off x="6549751" y="1818771"/>
            <a:ext cx="403223" cy="0"/>
          </a:xfrm>
          <a:prstGeom prst="straightConnector1">
            <a:avLst/>
          </a:prstGeom>
          <a:ln>
            <a:solidFill>
              <a:srgbClr val="A32E09"/>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C66E5979-8124-1455-A17D-F006028E36E6}"/>
              </a:ext>
            </a:extLst>
          </p:cNvPr>
          <p:cNvCxnSpPr>
            <a:cxnSpLocks/>
          </p:cNvCxnSpPr>
          <p:nvPr/>
        </p:nvCxnSpPr>
        <p:spPr>
          <a:xfrm flipH="1">
            <a:off x="5034221" y="2482776"/>
            <a:ext cx="1947327" cy="457274"/>
          </a:xfrm>
          <a:prstGeom prst="straightConnector1">
            <a:avLst/>
          </a:prstGeom>
          <a:ln>
            <a:solidFill>
              <a:srgbClr val="A32E09"/>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5A7D36E-DB93-435B-1B92-B104D6FBA603}"/>
              </a:ext>
            </a:extLst>
          </p:cNvPr>
          <p:cNvSpPr/>
          <p:nvPr/>
        </p:nvSpPr>
        <p:spPr>
          <a:xfrm>
            <a:off x="4868350" y="3902235"/>
            <a:ext cx="2113198" cy="1899108"/>
          </a:xfrm>
          <a:prstGeom prst="rect">
            <a:avLst/>
          </a:prstGeom>
          <a:solidFill>
            <a:schemeClr val="bg1"/>
          </a:solidFill>
          <a:ln w="28575">
            <a:solidFill>
              <a:schemeClr val="accent6">
                <a:lumMod val="40000"/>
                <a:lumOff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solidFill>
                  <a:schemeClr val="tx1"/>
                </a:solidFill>
              </a:rPr>
              <a:t>For those living near the planned route, these concerns intensify, accompanied by broader anxieties about local disruption.</a:t>
            </a:r>
          </a:p>
        </p:txBody>
      </p:sp>
    </p:spTree>
    <p:extLst>
      <p:ext uri="{BB962C8B-B14F-4D97-AF65-F5344CB8AC3E}">
        <p14:creationId xmlns:p14="http://schemas.microsoft.com/office/powerpoint/2010/main" val="1051850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E6BDC-C638-86A7-5EB7-EDD40722CAE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B3B6132-36D7-894C-3F6F-954A84FF821E}"/>
              </a:ext>
            </a:extLst>
          </p:cNvPr>
          <p:cNvSpPr>
            <a:spLocks noGrp="1"/>
          </p:cNvSpPr>
          <p:nvPr>
            <p:ph type="body" sz="quarter" idx="13"/>
          </p:nvPr>
        </p:nvSpPr>
        <p:spPr/>
        <p:txBody>
          <a:bodyPr/>
          <a:lstStyle/>
          <a:p>
            <a:r>
              <a:rPr lang="en-GB"/>
              <a:t>NGN can use the identified drivers of support for the project to help mitigate concerns</a:t>
            </a:r>
          </a:p>
        </p:txBody>
      </p:sp>
      <p:sp>
        <p:nvSpPr>
          <p:cNvPr id="6" name="TextBox 5">
            <a:extLst>
              <a:ext uri="{FF2B5EF4-FFF2-40B4-BE49-F238E27FC236}">
                <a16:creationId xmlns:a16="http://schemas.microsoft.com/office/drawing/2014/main" id="{33C8AD57-4062-F988-F281-59DEA4B1A31B}"/>
              </a:ext>
            </a:extLst>
          </p:cNvPr>
          <p:cNvSpPr txBox="1"/>
          <p:nvPr/>
        </p:nvSpPr>
        <p:spPr>
          <a:xfrm>
            <a:off x="359885" y="803139"/>
            <a:ext cx="2253219" cy="338554"/>
          </a:xfrm>
          <a:prstGeom prst="rect">
            <a:avLst/>
          </a:prstGeom>
          <a:noFill/>
          <a:ln w="28575">
            <a:solidFill>
              <a:schemeClr val="accent6"/>
            </a:solidFill>
          </a:ln>
        </p:spPr>
        <p:txBody>
          <a:bodyPr wrap="square" rtlCol="0">
            <a:spAutoFit/>
          </a:bodyPr>
          <a:lstStyle/>
          <a:p>
            <a:pPr algn="ctr" fontAlgn="base">
              <a:spcAft>
                <a:spcPts val="600"/>
              </a:spcAft>
            </a:pPr>
            <a:r>
              <a:rPr lang="en-GB" sz="1600" b="1"/>
              <a:t>Concerns</a:t>
            </a:r>
          </a:p>
        </p:txBody>
      </p:sp>
      <p:sp>
        <p:nvSpPr>
          <p:cNvPr id="7" name="TextBox 6">
            <a:extLst>
              <a:ext uri="{FF2B5EF4-FFF2-40B4-BE49-F238E27FC236}">
                <a16:creationId xmlns:a16="http://schemas.microsoft.com/office/drawing/2014/main" id="{73C22BEB-10DD-D017-E35C-28A24010520E}"/>
              </a:ext>
            </a:extLst>
          </p:cNvPr>
          <p:cNvSpPr txBox="1"/>
          <p:nvPr/>
        </p:nvSpPr>
        <p:spPr>
          <a:xfrm>
            <a:off x="2925087" y="798969"/>
            <a:ext cx="2253219" cy="338554"/>
          </a:xfrm>
          <a:prstGeom prst="rect">
            <a:avLst/>
          </a:prstGeom>
          <a:noFill/>
          <a:ln w="28575">
            <a:solidFill>
              <a:schemeClr val="accent2">
                <a:lumMod val="60000"/>
                <a:lumOff val="40000"/>
              </a:schemeClr>
            </a:solidFill>
          </a:ln>
        </p:spPr>
        <p:txBody>
          <a:bodyPr wrap="square" rtlCol="0">
            <a:spAutoFit/>
          </a:bodyPr>
          <a:lstStyle/>
          <a:p>
            <a:pPr algn="ctr" fontAlgn="base">
              <a:spcAft>
                <a:spcPts val="600"/>
              </a:spcAft>
            </a:pPr>
            <a:r>
              <a:rPr lang="en-GB" sz="1600" b="1"/>
              <a:t>Benefits</a:t>
            </a:r>
          </a:p>
        </p:txBody>
      </p:sp>
      <p:sp>
        <p:nvSpPr>
          <p:cNvPr id="8" name="TextBox 7">
            <a:extLst>
              <a:ext uri="{FF2B5EF4-FFF2-40B4-BE49-F238E27FC236}">
                <a16:creationId xmlns:a16="http://schemas.microsoft.com/office/drawing/2014/main" id="{367A203C-CF06-239A-6718-CEEBF38BB63F}"/>
              </a:ext>
            </a:extLst>
          </p:cNvPr>
          <p:cNvSpPr txBox="1"/>
          <p:nvPr/>
        </p:nvSpPr>
        <p:spPr>
          <a:xfrm>
            <a:off x="5490289" y="803139"/>
            <a:ext cx="6605895" cy="338554"/>
          </a:xfrm>
          <a:prstGeom prst="rect">
            <a:avLst/>
          </a:prstGeom>
          <a:noFill/>
          <a:ln w="28575">
            <a:solidFill>
              <a:schemeClr val="tx2">
                <a:lumMod val="60000"/>
                <a:lumOff val="40000"/>
              </a:schemeClr>
            </a:solidFill>
          </a:ln>
        </p:spPr>
        <p:txBody>
          <a:bodyPr wrap="square" rtlCol="0">
            <a:spAutoFit/>
          </a:bodyPr>
          <a:lstStyle/>
          <a:p>
            <a:pPr algn="ctr" fontAlgn="base">
              <a:spcAft>
                <a:spcPts val="600"/>
              </a:spcAft>
            </a:pPr>
            <a:r>
              <a:rPr lang="en-GB" sz="1600" b="1"/>
              <a:t>What this means for NGN</a:t>
            </a:r>
          </a:p>
        </p:txBody>
      </p:sp>
      <p:sp>
        <p:nvSpPr>
          <p:cNvPr id="9" name="Rectangle 8">
            <a:extLst>
              <a:ext uri="{FF2B5EF4-FFF2-40B4-BE49-F238E27FC236}">
                <a16:creationId xmlns:a16="http://schemas.microsoft.com/office/drawing/2014/main" id="{77B0D1C2-C5F0-1306-96D8-AB522F64D333}"/>
              </a:ext>
            </a:extLst>
          </p:cNvPr>
          <p:cNvSpPr/>
          <p:nvPr/>
        </p:nvSpPr>
        <p:spPr>
          <a:xfrm>
            <a:off x="5490290" y="4685464"/>
            <a:ext cx="6605896" cy="182963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400" dirty="0">
              <a:solidFill>
                <a:schemeClr val="accent4">
                  <a:lumMod val="50000"/>
                </a:schemeClr>
              </a:solidFill>
            </a:endParaRPr>
          </a:p>
          <a:p>
            <a:pPr marL="285750" indent="-285750">
              <a:buFont typeface="Arial" panose="020B0604020202020204" pitchFamily="34" charset="0"/>
              <a:buChar char="•"/>
            </a:pPr>
            <a:r>
              <a:rPr lang="en-GB" sz="1400" dirty="0">
                <a:solidFill>
                  <a:schemeClr val="accent4">
                    <a:lumMod val="50000"/>
                  </a:schemeClr>
                </a:solidFill>
              </a:rPr>
              <a:t>To mitigate safety concerns, NGN needs to demonstrate examples of how hydrogen is currently being used safely and what safety measures will be put in place. They also need to emphasise its use for industry and not domestic settings – an argument which also helps distinguish this project from previous ones which did not go ahead.</a:t>
            </a:r>
          </a:p>
          <a:p>
            <a:pPr marL="285750" indent="-285750">
              <a:buFont typeface="Arial" panose="020B0604020202020204" pitchFamily="34" charset="0"/>
              <a:buChar char="•"/>
            </a:pPr>
            <a:r>
              <a:rPr lang="en-GB" sz="1400" dirty="0">
                <a:solidFill>
                  <a:schemeClr val="accent4">
                    <a:lumMod val="50000"/>
                  </a:schemeClr>
                </a:solidFill>
              </a:rPr>
              <a:t>The ultimate aim of moving towards greener energy speaks to net zero supporters. Where there are environmental concerns, NGN must clearly communicate about the limits of their role and remit in these decisions.</a:t>
            </a:r>
          </a:p>
          <a:p>
            <a:pPr algn="ctr"/>
            <a:endParaRPr lang="en-GB" sz="1400" dirty="0">
              <a:solidFill>
                <a:schemeClr val="accent4">
                  <a:lumMod val="50000"/>
                </a:schemeClr>
              </a:solidFill>
            </a:endParaRPr>
          </a:p>
        </p:txBody>
      </p:sp>
      <p:sp>
        <p:nvSpPr>
          <p:cNvPr id="12" name="Rectangle 11">
            <a:extLst>
              <a:ext uri="{FF2B5EF4-FFF2-40B4-BE49-F238E27FC236}">
                <a16:creationId xmlns:a16="http://schemas.microsoft.com/office/drawing/2014/main" id="{362AEE67-BA47-56F0-7240-1409A7CD8259}"/>
              </a:ext>
            </a:extLst>
          </p:cNvPr>
          <p:cNvSpPr/>
          <p:nvPr/>
        </p:nvSpPr>
        <p:spPr>
          <a:xfrm>
            <a:off x="2910405" y="1331700"/>
            <a:ext cx="2253219" cy="1003824"/>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ctr"/>
            <a:r>
              <a:rPr lang="en-GB" sz="1400" b="1">
                <a:solidFill>
                  <a:schemeClr val="accent2">
                    <a:lumMod val="50000"/>
                  </a:schemeClr>
                </a:solidFill>
              </a:rPr>
              <a:t>Creating jobs and </a:t>
            </a:r>
            <a:r>
              <a:rPr lang="en-GB" sz="1400" b="1">
                <a:solidFill>
                  <a:srgbClr val="224212"/>
                </a:solidFill>
              </a:rPr>
              <a:t>investment</a:t>
            </a:r>
          </a:p>
        </p:txBody>
      </p:sp>
      <p:sp>
        <p:nvSpPr>
          <p:cNvPr id="13" name="Rectangle 12">
            <a:extLst>
              <a:ext uri="{FF2B5EF4-FFF2-40B4-BE49-F238E27FC236}">
                <a16:creationId xmlns:a16="http://schemas.microsoft.com/office/drawing/2014/main" id="{86FBF6EC-5C32-CEDE-21E6-970753F42800}"/>
              </a:ext>
            </a:extLst>
          </p:cNvPr>
          <p:cNvSpPr/>
          <p:nvPr/>
        </p:nvSpPr>
        <p:spPr>
          <a:xfrm>
            <a:off x="350097" y="2867571"/>
            <a:ext cx="2253218" cy="1458647"/>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b="1">
                <a:solidFill>
                  <a:schemeClr val="accent6">
                    <a:lumMod val="50000"/>
                  </a:schemeClr>
                </a:solidFill>
              </a:rPr>
              <a:t>Wasted resources, </a:t>
            </a:r>
          </a:p>
          <a:p>
            <a:pPr algn="r"/>
            <a:r>
              <a:rPr lang="en-GB" sz="1400" b="1">
                <a:solidFill>
                  <a:schemeClr val="accent6">
                    <a:lumMod val="50000"/>
                  </a:schemeClr>
                </a:solidFill>
              </a:rPr>
              <a:t>government policy changing</a:t>
            </a:r>
          </a:p>
        </p:txBody>
      </p:sp>
      <p:sp>
        <p:nvSpPr>
          <p:cNvPr id="14" name="Rectangle 13">
            <a:extLst>
              <a:ext uri="{FF2B5EF4-FFF2-40B4-BE49-F238E27FC236}">
                <a16:creationId xmlns:a16="http://schemas.microsoft.com/office/drawing/2014/main" id="{299250A3-17CF-9D22-1610-C380750F2BDC}"/>
              </a:ext>
            </a:extLst>
          </p:cNvPr>
          <p:cNvSpPr/>
          <p:nvPr/>
        </p:nvSpPr>
        <p:spPr>
          <a:xfrm>
            <a:off x="359884" y="1336186"/>
            <a:ext cx="2253219" cy="1003824"/>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b="1">
                <a:solidFill>
                  <a:schemeClr val="accent6">
                    <a:lumMod val="50000"/>
                  </a:schemeClr>
                </a:solidFill>
              </a:rPr>
              <a:t>Large investment</a:t>
            </a:r>
          </a:p>
        </p:txBody>
      </p:sp>
      <p:sp>
        <p:nvSpPr>
          <p:cNvPr id="16" name="Rectangle 15">
            <a:extLst>
              <a:ext uri="{FF2B5EF4-FFF2-40B4-BE49-F238E27FC236}">
                <a16:creationId xmlns:a16="http://schemas.microsoft.com/office/drawing/2014/main" id="{F4D91B67-ED7C-06A5-C869-5DDC184BD450}"/>
              </a:ext>
            </a:extLst>
          </p:cNvPr>
          <p:cNvSpPr/>
          <p:nvPr/>
        </p:nvSpPr>
        <p:spPr>
          <a:xfrm>
            <a:off x="359885" y="4853780"/>
            <a:ext cx="2253217" cy="1452671"/>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1400" b="1">
                <a:solidFill>
                  <a:schemeClr val="accent6">
                    <a:lumMod val="50000"/>
                  </a:schemeClr>
                </a:solidFill>
              </a:rPr>
              <a:t>Safety concerns &amp; environmental questions</a:t>
            </a:r>
          </a:p>
        </p:txBody>
      </p:sp>
      <p:pic>
        <p:nvPicPr>
          <p:cNvPr id="19" name="Picture 18">
            <a:extLst>
              <a:ext uri="{FF2B5EF4-FFF2-40B4-BE49-F238E27FC236}">
                <a16:creationId xmlns:a16="http://schemas.microsoft.com/office/drawing/2014/main" id="{99F425BB-AE58-3BEE-C4CF-8C7554B534F9}"/>
              </a:ext>
            </a:extLst>
          </p:cNvPr>
          <p:cNvPicPr>
            <a:picLocks noChangeAspect="1"/>
          </p:cNvPicPr>
          <p:nvPr/>
        </p:nvPicPr>
        <p:blipFill>
          <a:blip r:embed="rId3"/>
          <a:stretch>
            <a:fillRect/>
          </a:stretch>
        </p:blipFill>
        <p:spPr>
          <a:xfrm>
            <a:off x="316984" y="5160864"/>
            <a:ext cx="699611" cy="699611"/>
          </a:xfrm>
          <a:prstGeom prst="rect">
            <a:avLst/>
          </a:prstGeom>
          <a:ln>
            <a:noFill/>
          </a:ln>
        </p:spPr>
      </p:pic>
      <p:pic>
        <p:nvPicPr>
          <p:cNvPr id="20" name="Picture 19">
            <a:extLst>
              <a:ext uri="{FF2B5EF4-FFF2-40B4-BE49-F238E27FC236}">
                <a16:creationId xmlns:a16="http://schemas.microsoft.com/office/drawing/2014/main" id="{6E171054-85F5-68CE-7325-09DBA48D7468}"/>
              </a:ext>
            </a:extLst>
          </p:cNvPr>
          <p:cNvPicPr>
            <a:picLocks noChangeAspect="1"/>
          </p:cNvPicPr>
          <p:nvPr/>
        </p:nvPicPr>
        <p:blipFill>
          <a:blip r:embed="rId4"/>
          <a:stretch>
            <a:fillRect/>
          </a:stretch>
        </p:blipFill>
        <p:spPr>
          <a:xfrm>
            <a:off x="2957275" y="1559261"/>
            <a:ext cx="475530" cy="475530"/>
          </a:xfrm>
          <a:prstGeom prst="rect">
            <a:avLst/>
          </a:prstGeom>
        </p:spPr>
      </p:pic>
      <p:sp>
        <p:nvSpPr>
          <p:cNvPr id="3" name="Slide Number Placeholder 3">
            <a:extLst>
              <a:ext uri="{FF2B5EF4-FFF2-40B4-BE49-F238E27FC236}">
                <a16:creationId xmlns:a16="http://schemas.microsoft.com/office/drawing/2014/main" id="{093CFB48-7A83-C6CD-C188-3877A528DDD5}"/>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34</a:t>
            </a:fld>
            <a:endParaRPr lang="en-GB"/>
          </a:p>
        </p:txBody>
      </p:sp>
      <p:pic>
        <p:nvPicPr>
          <p:cNvPr id="10" name="Picture 9">
            <a:extLst>
              <a:ext uri="{FF2B5EF4-FFF2-40B4-BE49-F238E27FC236}">
                <a16:creationId xmlns:a16="http://schemas.microsoft.com/office/drawing/2014/main" id="{E77BCAC8-E9AF-918C-DC71-E3B241A158B9}"/>
              </a:ext>
            </a:extLst>
          </p:cNvPr>
          <p:cNvPicPr>
            <a:picLocks noChangeAspect="1"/>
          </p:cNvPicPr>
          <p:nvPr/>
        </p:nvPicPr>
        <p:blipFill>
          <a:blip r:embed="rId5"/>
          <a:stretch>
            <a:fillRect/>
          </a:stretch>
        </p:blipFill>
        <p:spPr>
          <a:xfrm>
            <a:off x="350096" y="3289309"/>
            <a:ext cx="535846" cy="535846"/>
          </a:xfrm>
          <a:prstGeom prst="rect">
            <a:avLst/>
          </a:prstGeom>
        </p:spPr>
      </p:pic>
      <p:pic>
        <p:nvPicPr>
          <p:cNvPr id="22" name="Picture 21">
            <a:extLst>
              <a:ext uri="{FF2B5EF4-FFF2-40B4-BE49-F238E27FC236}">
                <a16:creationId xmlns:a16="http://schemas.microsoft.com/office/drawing/2014/main" id="{C8F3A47A-8BFB-FDBF-9066-A88CFAD6AEAC}"/>
              </a:ext>
            </a:extLst>
          </p:cNvPr>
          <p:cNvPicPr>
            <a:picLocks noChangeAspect="1"/>
          </p:cNvPicPr>
          <p:nvPr/>
        </p:nvPicPr>
        <p:blipFill>
          <a:blip r:embed="rId6"/>
          <a:stretch>
            <a:fillRect/>
          </a:stretch>
        </p:blipFill>
        <p:spPr>
          <a:xfrm>
            <a:off x="359884" y="1519398"/>
            <a:ext cx="613814" cy="613814"/>
          </a:xfrm>
          <a:prstGeom prst="rect">
            <a:avLst/>
          </a:prstGeom>
        </p:spPr>
      </p:pic>
      <p:sp>
        <p:nvSpPr>
          <p:cNvPr id="17" name="Rectangle 16">
            <a:extLst>
              <a:ext uri="{FF2B5EF4-FFF2-40B4-BE49-F238E27FC236}">
                <a16:creationId xmlns:a16="http://schemas.microsoft.com/office/drawing/2014/main" id="{B61BFF38-8552-18EF-9BC3-08A66263688E}"/>
              </a:ext>
            </a:extLst>
          </p:cNvPr>
          <p:cNvSpPr/>
          <p:nvPr/>
        </p:nvSpPr>
        <p:spPr>
          <a:xfrm>
            <a:off x="2910405" y="2867571"/>
            <a:ext cx="2253218" cy="145864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ctr"/>
            <a:r>
              <a:rPr lang="en-GB" sz="1400" b="1">
                <a:solidFill>
                  <a:schemeClr val="accent2">
                    <a:lumMod val="50000"/>
                  </a:schemeClr>
                </a:solidFill>
              </a:rPr>
              <a:t>Innovation &amp; Energy security</a:t>
            </a:r>
          </a:p>
        </p:txBody>
      </p:sp>
      <p:sp>
        <p:nvSpPr>
          <p:cNvPr id="5" name="Rectangle 4">
            <a:extLst>
              <a:ext uri="{FF2B5EF4-FFF2-40B4-BE49-F238E27FC236}">
                <a16:creationId xmlns:a16="http://schemas.microsoft.com/office/drawing/2014/main" id="{50285F4D-AF24-A2AE-6948-39BFC33E0151}"/>
              </a:ext>
            </a:extLst>
          </p:cNvPr>
          <p:cNvSpPr/>
          <p:nvPr/>
        </p:nvSpPr>
        <p:spPr>
          <a:xfrm>
            <a:off x="5490289" y="1334678"/>
            <a:ext cx="6605896" cy="100382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400">
              <a:solidFill>
                <a:schemeClr val="accent4">
                  <a:lumMod val="50000"/>
                </a:schemeClr>
              </a:solidFill>
            </a:endParaRPr>
          </a:p>
          <a:p>
            <a:pPr marL="285750" indent="-285750">
              <a:buFont typeface="Arial" panose="020B0604020202020204" pitchFamily="34" charset="0"/>
              <a:buChar char="•"/>
            </a:pPr>
            <a:r>
              <a:rPr lang="en-GB" sz="1400">
                <a:solidFill>
                  <a:schemeClr val="accent4">
                    <a:lumMod val="50000"/>
                  </a:schemeClr>
                </a:solidFill>
              </a:rPr>
              <a:t>Members worry about the scale of investment. </a:t>
            </a:r>
          </a:p>
          <a:p>
            <a:pPr marL="285750" indent="-285750">
              <a:buFont typeface="Arial" panose="020B0604020202020204" pitchFamily="34" charset="0"/>
              <a:buChar char="•"/>
            </a:pPr>
            <a:r>
              <a:rPr lang="en-GB" sz="1400">
                <a:solidFill>
                  <a:schemeClr val="accent4">
                    <a:lumMod val="50000"/>
                  </a:schemeClr>
                </a:solidFill>
              </a:rPr>
              <a:t>Mitigation could involve focusing on the key perceived benefit – creating jobs and investment - including reassurance that this is an opportunity for the broader economy.</a:t>
            </a:r>
          </a:p>
          <a:p>
            <a:pPr algn="ctr"/>
            <a:endParaRPr lang="en-GB" sz="1400">
              <a:solidFill>
                <a:schemeClr val="accent4">
                  <a:lumMod val="50000"/>
                </a:schemeClr>
              </a:solidFill>
            </a:endParaRPr>
          </a:p>
        </p:txBody>
      </p:sp>
      <p:sp>
        <p:nvSpPr>
          <p:cNvPr id="11" name="Rectangle 10">
            <a:extLst>
              <a:ext uri="{FF2B5EF4-FFF2-40B4-BE49-F238E27FC236}">
                <a16:creationId xmlns:a16="http://schemas.microsoft.com/office/drawing/2014/main" id="{18FD6D64-7EF8-638B-A994-B0DECB1C6CAF}"/>
              </a:ext>
            </a:extLst>
          </p:cNvPr>
          <p:cNvSpPr/>
          <p:nvPr/>
        </p:nvSpPr>
        <p:spPr>
          <a:xfrm>
            <a:off x="5490289" y="2457450"/>
            <a:ext cx="6605896" cy="205311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400">
              <a:solidFill>
                <a:schemeClr val="accent4">
                  <a:lumMod val="50000"/>
                </a:schemeClr>
              </a:solidFill>
            </a:endParaRPr>
          </a:p>
          <a:p>
            <a:pPr marL="285750" indent="-285750">
              <a:buFont typeface="Arial" panose="020B0604020202020204" pitchFamily="34" charset="0"/>
              <a:buChar char="•"/>
            </a:pPr>
            <a:r>
              <a:rPr lang="en-GB" sz="1400">
                <a:solidFill>
                  <a:schemeClr val="accent4">
                    <a:lumMod val="50000"/>
                  </a:schemeClr>
                </a:solidFill>
              </a:rPr>
              <a:t>A major concern for Members is that resources will be wasted if the project is cancelled. The key to mitigating this will be emphasising the need for innovation, and for the UK (and the North-East specifically) to lead on this. Arguments such as the re-using of the pipework can also help mitigate frustrations over wasted resources.</a:t>
            </a:r>
          </a:p>
          <a:p>
            <a:pPr marL="285750" indent="-285750">
              <a:buFont typeface="Arial" panose="020B0604020202020204" pitchFamily="34" charset="0"/>
              <a:buChar char="•"/>
            </a:pPr>
            <a:r>
              <a:rPr lang="en-GB" sz="1400">
                <a:solidFill>
                  <a:schemeClr val="accent4">
                    <a:lumMod val="50000"/>
                  </a:schemeClr>
                </a:solidFill>
              </a:rPr>
              <a:t>NGN should avoid using government policy as the key rationale for the project, as this increases risk of rejection at a principle level.</a:t>
            </a:r>
          </a:p>
          <a:p>
            <a:pPr marL="285750" indent="-285750">
              <a:buFont typeface="Arial" panose="020B0604020202020204" pitchFamily="34" charset="0"/>
              <a:buChar char="•"/>
            </a:pPr>
            <a:r>
              <a:rPr lang="en-GB" sz="1400">
                <a:solidFill>
                  <a:schemeClr val="accent4">
                    <a:lumMod val="50000"/>
                  </a:schemeClr>
                </a:solidFill>
              </a:rPr>
              <a:t>Support for the project could be further influenced by emphasising the importance of energy security during uncertain times. </a:t>
            </a:r>
          </a:p>
          <a:p>
            <a:pPr algn="ctr"/>
            <a:endParaRPr lang="en-GB" sz="1400">
              <a:solidFill>
                <a:schemeClr val="accent4">
                  <a:lumMod val="50000"/>
                </a:schemeClr>
              </a:solidFill>
            </a:endParaRPr>
          </a:p>
        </p:txBody>
      </p:sp>
      <p:pic>
        <p:nvPicPr>
          <p:cNvPr id="26" name="Picture 25">
            <a:extLst>
              <a:ext uri="{FF2B5EF4-FFF2-40B4-BE49-F238E27FC236}">
                <a16:creationId xmlns:a16="http://schemas.microsoft.com/office/drawing/2014/main" id="{31E2FD3E-8AE8-9D52-866B-9E70FCE4FD75}"/>
              </a:ext>
            </a:extLst>
          </p:cNvPr>
          <p:cNvPicPr>
            <a:picLocks noChangeAspect="1"/>
          </p:cNvPicPr>
          <p:nvPr/>
        </p:nvPicPr>
        <p:blipFill>
          <a:blip r:embed="rId7"/>
          <a:stretch>
            <a:fillRect/>
          </a:stretch>
        </p:blipFill>
        <p:spPr>
          <a:xfrm>
            <a:off x="2910405" y="3289309"/>
            <a:ext cx="654902" cy="654902"/>
          </a:xfrm>
          <a:prstGeom prst="rect">
            <a:avLst/>
          </a:prstGeom>
        </p:spPr>
      </p:pic>
      <p:cxnSp>
        <p:nvCxnSpPr>
          <p:cNvPr id="23" name="Straight Arrow Connector 22">
            <a:extLst>
              <a:ext uri="{FF2B5EF4-FFF2-40B4-BE49-F238E27FC236}">
                <a16:creationId xmlns:a16="http://schemas.microsoft.com/office/drawing/2014/main" id="{1C85F824-D203-B4FF-E160-A6DBC4B613CC}"/>
              </a:ext>
            </a:extLst>
          </p:cNvPr>
          <p:cNvCxnSpPr>
            <a:cxnSpLocks/>
            <a:endCxn id="5" idx="1"/>
          </p:cNvCxnSpPr>
          <p:nvPr/>
        </p:nvCxnSpPr>
        <p:spPr>
          <a:xfrm>
            <a:off x="5173412" y="1833612"/>
            <a:ext cx="316877" cy="2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0136CBB-D12B-4D2E-2543-6FADA5BE5D70}"/>
              </a:ext>
            </a:extLst>
          </p:cNvPr>
          <p:cNvCxnSpPr>
            <a:cxnSpLocks/>
          </p:cNvCxnSpPr>
          <p:nvPr/>
        </p:nvCxnSpPr>
        <p:spPr>
          <a:xfrm>
            <a:off x="5173412" y="3569968"/>
            <a:ext cx="316877" cy="2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15A3649-2A81-497D-8BD6-F719884FE192}"/>
              </a:ext>
            </a:extLst>
          </p:cNvPr>
          <p:cNvSpPr/>
          <p:nvPr/>
        </p:nvSpPr>
        <p:spPr>
          <a:xfrm>
            <a:off x="2910405" y="4847804"/>
            <a:ext cx="2253218" cy="1458647"/>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ctr"/>
            <a:r>
              <a:rPr lang="en-GB" sz="1400" b="1">
                <a:solidFill>
                  <a:schemeClr val="accent2">
                    <a:lumMod val="50000"/>
                  </a:schemeClr>
                </a:solidFill>
              </a:rPr>
              <a:t>Moving towards greener energy</a:t>
            </a:r>
          </a:p>
        </p:txBody>
      </p:sp>
      <p:cxnSp>
        <p:nvCxnSpPr>
          <p:cNvPr id="31" name="Straight Arrow Connector 30">
            <a:extLst>
              <a:ext uri="{FF2B5EF4-FFF2-40B4-BE49-F238E27FC236}">
                <a16:creationId xmlns:a16="http://schemas.microsoft.com/office/drawing/2014/main" id="{A2129685-C62B-B83D-C4EC-6862E46EFC7C}"/>
              </a:ext>
            </a:extLst>
          </p:cNvPr>
          <p:cNvCxnSpPr>
            <a:cxnSpLocks/>
          </p:cNvCxnSpPr>
          <p:nvPr/>
        </p:nvCxnSpPr>
        <p:spPr>
          <a:xfrm>
            <a:off x="5173412" y="5538742"/>
            <a:ext cx="316877" cy="2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80B5DBC7-CD93-6DA5-C2EF-599062AE3C8F}"/>
              </a:ext>
            </a:extLst>
          </p:cNvPr>
          <p:cNvPicPr>
            <a:picLocks noChangeAspect="1"/>
          </p:cNvPicPr>
          <p:nvPr/>
        </p:nvPicPr>
        <p:blipFill>
          <a:blip r:embed="rId8">
            <a:duotone>
              <a:prstClr val="black"/>
              <a:schemeClr val="accent2">
                <a:tint val="45000"/>
                <a:satMod val="400000"/>
              </a:schemeClr>
            </a:duotone>
            <a:extLst>
              <a:ext uri="{BEBA8EAE-BF5A-486C-A8C5-ECC9F3942E4B}">
                <a14:imgProps xmlns:a14="http://schemas.microsoft.com/office/drawing/2010/main">
                  <a14:imgLayer r:embed="rId9">
                    <a14:imgEffect>
                      <a14:brightnessContrast bright="-40000" contrast="-40000"/>
                    </a14:imgEffect>
                  </a14:imgLayer>
                </a14:imgProps>
              </a:ext>
            </a:extLst>
          </a:blip>
          <a:stretch>
            <a:fillRect/>
          </a:stretch>
        </p:blipFill>
        <p:spPr>
          <a:xfrm>
            <a:off x="2939769" y="5028455"/>
            <a:ext cx="592374" cy="540568"/>
          </a:xfrm>
          <a:prstGeom prst="rect">
            <a:avLst/>
          </a:prstGeom>
          <a:ln>
            <a:noFill/>
          </a:ln>
        </p:spPr>
      </p:pic>
    </p:spTree>
    <p:extLst>
      <p:ext uri="{BB962C8B-B14F-4D97-AF65-F5344CB8AC3E}">
        <p14:creationId xmlns:p14="http://schemas.microsoft.com/office/powerpoint/2010/main" val="3272554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A392A-439F-8CD4-884C-7E83DD018BB5}"/>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89219C8-44EF-CDD0-6CCC-1D71689BF832}"/>
              </a:ext>
            </a:extLst>
          </p:cNvPr>
          <p:cNvSpPr/>
          <p:nvPr/>
        </p:nvSpPr>
        <p:spPr>
          <a:xfrm>
            <a:off x="-9131" y="1378221"/>
            <a:ext cx="12201130" cy="367024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Slide Number Placeholder 3">
            <a:extLst>
              <a:ext uri="{FF2B5EF4-FFF2-40B4-BE49-F238E27FC236}">
                <a16:creationId xmlns:a16="http://schemas.microsoft.com/office/drawing/2014/main" id="{88518001-2AB4-3EE4-E3D8-9997BDFEB290}"/>
              </a:ext>
            </a:extLst>
          </p:cNvPr>
          <p:cNvSpPr txBox="1">
            <a:spLocks/>
          </p:cNvSpPr>
          <p:nvPr/>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AutoShape 10">
            <a:extLst>
              <a:ext uri="{FF2B5EF4-FFF2-40B4-BE49-F238E27FC236}">
                <a16:creationId xmlns:a16="http://schemas.microsoft.com/office/drawing/2014/main" id="{C9F8BA5E-BBF8-72AD-A8FC-3225464B7BC1}"/>
              </a:ext>
            </a:extLst>
          </p:cNvPr>
          <p:cNvSpPr>
            <a:spLocks noChangeArrowheads="1"/>
          </p:cNvSpPr>
          <p:nvPr/>
        </p:nvSpPr>
        <p:spPr bwMode="auto">
          <a:xfrm>
            <a:off x="-9131" y="0"/>
            <a:ext cx="12193615" cy="505854"/>
          </a:xfrm>
          <a:prstGeom prst="rect">
            <a:avLst/>
          </a:prstGeom>
          <a:solidFill>
            <a:srgbClr val="84ACB6"/>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en-US" sz="2400" b="1" i="0" kern="0">
                <a:solidFill>
                  <a:prstClr val="white"/>
                </a:solidFill>
                <a:latin typeface="Century Gothic" panose="020B0502020202020204" pitchFamily="34" charset="0"/>
              </a:rPr>
              <a:t>Contents </a:t>
            </a:r>
            <a:endParaRPr kumimoji="0" lang="en-GB" sz="2400" b="1" i="0" u="none" strike="noStrike" kern="0" cap="none" spc="0" normalizeH="0" baseline="0" noProof="0">
              <a:ln>
                <a:noFill/>
              </a:ln>
              <a:solidFill>
                <a:prstClr val="white"/>
              </a:solidFill>
              <a:effectLst/>
              <a:uLnTx/>
              <a:uFillTx/>
              <a:latin typeface="Century Gothic" panose="020B0502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BCA146-809A-60F5-26E6-D044132F7A01}"/>
              </a:ext>
            </a:extLst>
          </p:cNvPr>
          <p:cNvSpPr txBox="1">
            <a:spLocks/>
          </p:cNvSpPr>
          <p:nvPr/>
        </p:nvSpPr>
        <p:spPr>
          <a:xfrm>
            <a:off x="11280100" y="92881"/>
            <a:ext cx="794631" cy="4114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17C9725-CDDF-4E1F-A5C1-71F9C95A39C6}" type="slidenum">
              <a:rPr lang="en-GB" sz="1200" b="1" smtClean="0">
                <a:solidFill>
                  <a:schemeClr val="bg1"/>
                </a:solidFill>
                <a:latin typeface="Century Gothic" panose="020B0502020202020204" pitchFamily="34" charset="0"/>
              </a:rPr>
              <a:pPr algn="r">
                <a:defRPr/>
              </a:pPr>
              <a:t>35</a:t>
            </a:fld>
            <a:endParaRPr lang="en-GB" sz="1200" b="1">
              <a:solidFill>
                <a:schemeClr val="bg1"/>
              </a:solidFill>
              <a:latin typeface="Century Gothic" panose="020B0502020202020204" pitchFamily="34" charset="0"/>
            </a:endParaRPr>
          </a:p>
        </p:txBody>
      </p:sp>
      <p:sp>
        <p:nvSpPr>
          <p:cNvPr id="11" name="Text Placeholder 1">
            <a:extLst>
              <a:ext uri="{FF2B5EF4-FFF2-40B4-BE49-F238E27FC236}">
                <a16:creationId xmlns:a16="http://schemas.microsoft.com/office/drawing/2014/main" id="{8F6B31E4-7220-754B-5976-17FAF4E851FB}"/>
              </a:ext>
            </a:extLst>
          </p:cNvPr>
          <p:cNvSpPr>
            <a:spLocks noGrp="1"/>
          </p:cNvSpPr>
          <p:nvPr>
            <p:ph type="body" sz="quarter" idx="13"/>
          </p:nvPr>
        </p:nvSpPr>
        <p:spPr>
          <a:xfrm>
            <a:off x="-1" y="-102"/>
            <a:ext cx="12192000" cy="657327"/>
          </a:xfrm>
        </p:spPr>
        <p:txBody>
          <a:bodyPr/>
          <a:lstStyle/>
          <a:p>
            <a:r>
              <a:rPr lang="en-GB" sz="2400" dirty="0"/>
              <a:t>East Coast Hydrogen Project Objectives</a:t>
            </a:r>
          </a:p>
        </p:txBody>
      </p:sp>
      <p:sp>
        <p:nvSpPr>
          <p:cNvPr id="10" name="Slide Number Placeholder 3">
            <a:extLst>
              <a:ext uri="{FF2B5EF4-FFF2-40B4-BE49-F238E27FC236}">
                <a16:creationId xmlns:a16="http://schemas.microsoft.com/office/drawing/2014/main" id="{F4EB22CD-12DF-5169-7BC9-ECB8A2EC6FBA}"/>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35</a:t>
            </a:fld>
            <a:endParaRPr lang="en-GB"/>
          </a:p>
        </p:txBody>
      </p:sp>
      <p:sp>
        <p:nvSpPr>
          <p:cNvPr id="14" name="Text Placeholder 8">
            <a:extLst>
              <a:ext uri="{FF2B5EF4-FFF2-40B4-BE49-F238E27FC236}">
                <a16:creationId xmlns:a16="http://schemas.microsoft.com/office/drawing/2014/main" id="{F4E85553-C4DC-AB4F-97BF-19B73169A2C7}"/>
              </a:ext>
            </a:extLst>
          </p:cNvPr>
          <p:cNvSpPr txBox="1">
            <a:spLocks noChangeAspect="1"/>
          </p:cNvSpPr>
          <p:nvPr/>
        </p:nvSpPr>
        <p:spPr>
          <a:xfrm>
            <a:off x="357477" y="1546924"/>
            <a:ext cx="436874" cy="376250"/>
          </a:xfrm>
          <a:prstGeom prst="rect">
            <a:avLst/>
          </a:prstGeom>
          <a:solidFill>
            <a:srgbClr val="4BACC6">
              <a:lumMod val="50000"/>
            </a:srgb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16" name="Text Placeholder 8">
            <a:extLst>
              <a:ext uri="{FF2B5EF4-FFF2-40B4-BE49-F238E27FC236}">
                <a16:creationId xmlns:a16="http://schemas.microsoft.com/office/drawing/2014/main" id="{E4E956D8-1C7D-A2DC-C42B-EAC979778468}"/>
              </a:ext>
            </a:extLst>
          </p:cNvPr>
          <p:cNvSpPr txBox="1">
            <a:spLocks noChangeAspect="1"/>
          </p:cNvSpPr>
          <p:nvPr/>
        </p:nvSpPr>
        <p:spPr>
          <a:xfrm>
            <a:off x="357477" y="3172692"/>
            <a:ext cx="436874" cy="376250"/>
          </a:xfrm>
          <a:prstGeom prst="rect">
            <a:avLst/>
          </a:prstGeom>
          <a:solidFill>
            <a:srgbClr val="297083"/>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6" name="Text Placeholder 8">
            <a:extLst>
              <a:ext uri="{FF2B5EF4-FFF2-40B4-BE49-F238E27FC236}">
                <a16:creationId xmlns:a16="http://schemas.microsoft.com/office/drawing/2014/main" id="{DE451E7B-1E62-D397-1773-9EDAFB70D975}"/>
              </a:ext>
            </a:extLst>
          </p:cNvPr>
          <p:cNvSpPr txBox="1">
            <a:spLocks noChangeAspect="1"/>
          </p:cNvSpPr>
          <p:nvPr/>
        </p:nvSpPr>
        <p:spPr>
          <a:xfrm>
            <a:off x="357477" y="1546924"/>
            <a:ext cx="436874" cy="376250"/>
          </a:xfrm>
          <a:prstGeom prst="rect">
            <a:avLst/>
          </a:prstGeom>
          <a:solidFill>
            <a:srgbClr val="4BACC6">
              <a:lumMod val="50000"/>
            </a:srgb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graphicFrame>
        <p:nvGraphicFramePr>
          <p:cNvPr id="8" name="Table 7">
            <a:extLst>
              <a:ext uri="{FF2B5EF4-FFF2-40B4-BE49-F238E27FC236}">
                <a16:creationId xmlns:a16="http://schemas.microsoft.com/office/drawing/2014/main" id="{0D7FCAAB-69DD-6931-9E0F-D85BFBB625F1}"/>
              </a:ext>
            </a:extLst>
          </p:cNvPr>
          <p:cNvGraphicFramePr>
            <a:graphicFrameLocks noGrp="1"/>
          </p:cNvGraphicFramePr>
          <p:nvPr>
            <p:extLst>
              <p:ext uri="{D42A27DB-BD31-4B8C-83A1-F6EECF244321}">
                <p14:modId xmlns:p14="http://schemas.microsoft.com/office/powerpoint/2010/main" val="1764694700"/>
              </p:ext>
            </p:extLst>
          </p:nvPr>
        </p:nvGraphicFramePr>
        <p:xfrm>
          <a:off x="980984" y="1394389"/>
          <a:ext cx="5003746" cy="681320"/>
        </p:xfrm>
        <a:graphic>
          <a:graphicData uri="http://schemas.openxmlformats.org/drawingml/2006/table">
            <a:tbl>
              <a:tblPr firstRow="1" bandRow="1">
                <a:tableStyleId>{073A0DAA-6AF3-43AB-8588-CEC1D06C72B9}</a:tableStyleId>
              </a:tblPr>
              <a:tblGrid>
                <a:gridCol w="5003746">
                  <a:extLst>
                    <a:ext uri="{9D8B030D-6E8A-4147-A177-3AD203B41FA5}">
                      <a16:colId xmlns:a16="http://schemas.microsoft.com/office/drawing/2014/main" val="2804676622"/>
                    </a:ext>
                  </a:extLst>
                </a:gridCol>
              </a:tblGrid>
              <a:tr h="681320">
                <a:tc>
                  <a:txBody>
                    <a:bodyPr/>
                    <a:lstStyle/>
                    <a:p>
                      <a:pPr marL="0" indent="0" fontAlgn="base">
                        <a:buFont typeface="Arial" panose="020B0604020202020204" pitchFamily="34" charset="0"/>
                        <a:buNone/>
                      </a:pPr>
                      <a:r>
                        <a:rPr lang="en-GB" sz="1600" dirty="0">
                          <a:solidFill>
                            <a:schemeClr val="tx1"/>
                          </a:solidFill>
                        </a:rPr>
                        <a:t>Identify which drivers for the project have the most support from Members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538317"/>
                  </a:ext>
                </a:extLst>
              </a:tr>
            </a:tbl>
          </a:graphicData>
        </a:graphic>
      </p:graphicFrame>
      <p:graphicFrame>
        <p:nvGraphicFramePr>
          <p:cNvPr id="12" name="Table 11">
            <a:extLst>
              <a:ext uri="{FF2B5EF4-FFF2-40B4-BE49-F238E27FC236}">
                <a16:creationId xmlns:a16="http://schemas.microsoft.com/office/drawing/2014/main" id="{9E0E164A-3CD6-6F0C-5379-ABFF53FBC96F}"/>
              </a:ext>
            </a:extLst>
          </p:cNvPr>
          <p:cNvGraphicFramePr>
            <a:graphicFrameLocks noGrp="1"/>
          </p:cNvGraphicFramePr>
          <p:nvPr>
            <p:extLst>
              <p:ext uri="{D42A27DB-BD31-4B8C-83A1-F6EECF244321}">
                <p14:modId xmlns:p14="http://schemas.microsoft.com/office/powerpoint/2010/main" val="1244691851"/>
              </p:ext>
            </p:extLst>
          </p:nvPr>
        </p:nvGraphicFramePr>
        <p:xfrm>
          <a:off x="980984" y="2895600"/>
          <a:ext cx="4916340" cy="1066800"/>
        </p:xfrm>
        <a:graphic>
          <a:graphicData uri="http://schemas.openxmlformats.org/drawingml/2006/table">
            <a:tbl>
              <a:tblPr firstRow="1" bandRow="1">
                <a:tableStyleId>{073A0DAA-6AF3-43AB-8588-CEC1D06C72B9}</a:tableStyleId>
              </a:tblPr>
              <a:tblGrid>
                <a:gridCol w="4916340">
                  <a:extLst>
                    <a:ext uri="{9D8B030D-6E8A-4147-A177-3AD203B41FA5}">
                      <a16:colId xmlns:a16="http://schemas.microsoft.com/office/drawing/2014/main" val="2804676622"/>
                    </a:ext>
                  </a:extLst>
                </a:gridCol>
              </a:tblGrid>
              <a:tr h="681320">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600" dirty="0">
                          <a:solidFill>
                            <a:schemeClr val="tx1"/>
                          </a:solidFill>
                        </a:rPr>
                        <a:t>Identify the public information needs at the ‘FEED study’ stage, exploring preferences on level of information, communication channels and participation methods.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538317"/>
                  </a:ext>
                </a:extLst>
              </a:tr>
            </a:tbl>
          </a:graphicData>
        </a:graphic>
      </p:graphicFrame>
      <p:sp>
        <p:nvSpPr>
          <p:cNvPr id="13" name="Rectangle 12">
            <a:extLst>
              <a:ext uri="{FF2B5EF4-FFF2-40B4-BE49-F238E27FC236}">
                <a16:creationId xmlns:a16="http://schemas.microsoft.com/office/drawing/2014/main" id="{12D5A771-2BBC-A6C8-0B1B-F0EBF9BDFAD3}"/>
              </a:ext>
            </a:extLst>
          </p:cNvPr>
          <p:cNvSpPr/>
          <p:nvPr/>
        </p:nvSpPr>
        <p:spPr>
          <a:xfrm>
            <a:off x="209756" y="2660905"/>
            <a:ext cx="5774974" cy="2990088"/>
          </a:xfrm>
          <a:prstGeom prst="rect">
            <a:avLst/>
          </a:prstGeom>
          <a:noFill/>
          <a:ln w="38100">
            <a:solidFill>
              <a:srgbClr val="0099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9" name="Text Placeholder 8">
            <a:extLst>
              <a:ext uri="{FF2B5EF4-FFF2-40B4-BE49-F238E27FC236}">
                <a16:creationId xmlns:a16="http://schemas.microsoft.com/office/drawing/2014/main" id="{19C753A0-F1BC-623D-FA98-A695FB5A87E3}"/>
              </a:ext>
            </a:extLst>
          </p:cNvPr>
          <p:cNvSpPr txBox="1">
            <a:spLocks noChangeAspect="1"/>
          </p:cNvSpPr>
          <p:nvPr/>
        </p:nvSpPr>
        <p:spPr>
          <a:xfrm>
            <a:off x="357477" y="4798459"/>
            <a:ext cx="436874" cy="376250"/>
          </a:xfrm>
          <a:prstGeom prst="rect">
            <a:avLst/>
          </a:prstGeom>
          <a:solidFill>
            <a:srgbClr val="297083"/>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aphicFrame>
        <p:nvGraphicFramePr>
          <p:cNvPr id="15" name="Table 14">
            <a:extLst>
              <a:ext uri="{FF2B5EF4-FFF2-40B4-BE49-F238E27FC236}">
                <a16:creationId xmlns:a16="http://schemas.microsoft.com/office/drawing/2014/main" id="{E3EC9386-A080-4E8B-1203-4C97F02C6092}"/>
              </a:ext>
            </a:extLst>
          </p:cNvPr>
          <p:cNvGraphicFramePr>
            <a:graphicFrameLocks noGrp="1"/>
          </p:cNvGraphicFramePr>
          <p:nvPr/>
        </p:nvGraphicFramePr>
        <p:xfrm>
          <a:off x="980984" y="4694872"/>
          <a:ext cx="4916340" cy="681320"/>
        </p:xfrm>
        <a:graphic>
          <a:graphicData uri="http://schemas.openxmlformats.org/drawingml/2006/table">
            <a:tbl>
              <a:tblPr firstRow="1" bandRow="1">
                <a:tableStyleId>{073A0DAA-6AF3-43AB-8588-CEC1D06C72B9}</a:tableStyleId>
              </a:tblPr>
              <a:tblGrid>
                <a:gridCol w="4916340">
                  <a:extLst>
                    <a:ext uri="{9D8B030D-6E8A-4147-A177-3AD203B41FA5}">
                      <a16:colId xmlns:a16="http://schemas.microsoft.com/office/drawing/2014/main" val="2804676622"/>
                    </a:ext>
                  </a:extLst>
                </a:gridCol>
              </a:tblGrid>
              <a:tr h="681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Develop principles for future consultation and engagement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538317"/>
                  </a:ext>
                </a:extLst>
              </a:tr>
            </a:tbl>
          </a:graphicData>
        </a:graphic>
      </p:graphicFrame>
      <p:pic>
        <p:nvPicPr>
          <p:cNvPr id="1026" name="Picture 2">
            <a:extLst>
              <a:ext uri="{FF2B5EF4-FFF2-40B4-BE49-F238E27FC236}">
                <a16:creationId xmlns:a16="http://schemas.microsoft.com/office/drawing/2014/main" id="{8AEBEED2-42D0-2B4D-084F-C9D1123B51E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12" t="26483"/>
          <a:stretch>
            <a:fillRect/>
          </a:stretch>
        </p:blipFill>
        <p:spPr bwMode="auto">
          <a:xfrm>
            <a:off x="6536002" y="1546924"/>
            <a:ext cx="5298521" cy="3358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149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BCA38-02A2-C21C-8C70-8EFB836199C1}"/>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F5394B44-AE4B-99E0-D007-F53FD372C9C6}"/>
              </a:ext>
            </a:extLst>
          </p:cNvPr>
          <p:cNvSpPr/>
          <p:nvPr/>
        </p:nvSpPr>
        <p:spPr>
          <a:xfrm>
            <a:off x="169970" y="4016645"/>
            <a:ext cx="2562079" cy="2529922"/>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endParaRPr lang="en-GB" sz="1200">
              <a:solidFill>
                <a:schemeClr val="tx1"/>
              </a:solidFill>
            </a:endParaRPr>
          </a:p>
        </p:txBody>
      </p:sp>
      <p:sp>
        <p:nvSpPr>
          <p:cNvPr id="24" name="Rectangle 23">
            <a:extLst>
              <a:ext uri="{FF2B5EF4-FFF2-40B4-BE49-F238E27FC236}">
                <a16:creationId xmlns:a16="http://schemas.microsoft.com/office/drawing/2014/main" id="{6AA3C95C-394C-426B-5643-5262CA849F2B}"/>
              </a:ext>
            </a:extLst>
          </p:cNvPr>
          <p:cNvSpPr/>
          <p:nvPr/>
        </p:nvSpPr>
        <p:spPr>
          <a:xfrm>
            <a:off x="156966" y="1668722"/>
            <a:ext cx="2575083" cy="2170703"/>
          </a:xfrm>
          <a:prstGeom prst="rect">
            <a:avLst/>
          </a:prstGeom>
          <a:solidFill>
            <a:srgbClr val="D2E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endParaRPr lang="en-GB" sz="1200">
              <a:solidFill>
                <a:schemeClr val="tx1"/>
              </a:solidFill>
            </a:endParaRPr>
          </a:p>
        </p:txBody>
      </p:sp>
      <p:sp>
        <p:nvSpPr>
          <p:cNvPr id="23" name="Rectangle 22">
            <a:extLst>
              <a:ext uri="{FF2B5EF4-FFF2-40B4-BE49-F238E27FC236}">
                <a16:creationId xmlns:a16="http://schemas.microsoft.com/office/drawing/2014/main" id="{D7E40C97-3A44-EAE4-2B64-04EA4DDE1641}"/>
              </a:ext>
            </a:extLst>
          </p:cNvPr>
          <p:cNvSpPr/>
          <p:nvPr/>
        </p:nvSpPr>
        <p:spPr>
          <a:xfrm>
            <a:off x="3484155" y="4023145"/>
            <a:ext cx="2799685" cy="2523421"/>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endParaRPr lang="en-GB" sz="1200">
              <a:solidFill>
                <a:schemeClr val="tx1"/>
              </a:solidFill>
            </a:endParaRPr>
          </a:p>
        </p:txBody>
      </p:sp>
      <p:sp>
        <p:nvSpPr>
          <p:cNvPr id="22" name="Rectangle 21">
            <a:extLst>
              <a:ext uri="{FF2B5EF4-FFF2-40B4-BE49-F238E27FC236}">
                <a16:creationId xmlns:a16="http://schemas.microsoft.com/office/drawing/2014/main" id="{4611FD4F-24D1-522A-D3CC-DE8D2538BD07}"/>
              </a:ext>
            </a:extLst>
          </p:cNvPr>
          <p:cNvSpPr/>
          <p:nvPr/>
        </p:nvSpPr>
        <p:spPr>
          <a:xfrm>
            <a:off x="3484155" y="1639177"/>
            <a:ext cx="2799685" cy="2200248"/>
          </a:xfrm>
          <a:prstGeom prst="rect">
            <a:avLst/>
          </a:prstGeom>
          <a:solidFill>
            <a:srgbClr val="D2E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endParaRPr lang="en-GB" sz="1200">
              <a:solidFill>
                <a:schemeClr val="tx1"/>
              </a:solidFill>
            </a:endParaRPr>
          </a:p>
        </p:txBody>
      </p:sp>
      <p:sp>
        <p:nvSpPr>
          <p:cNvPr id="2" name="Text Placeholder 1">
            <a:extLst>
              <a:ext uri="{FF2B5EF4-FFF2-40B4-BE49-F238E27FC236}">
                <a16:creationId xmlns:a16="http://schemas.microsoft.com/office/drawing/2014/main" id="{7F80BC28-EBA0-DD4E-7FAC-D72ED3F4E8F7}"/>
              </a:ext>
            </a:extLst>
          </p:cNvPr>
          <p:cNvSpPr>
            <a:spLocks noGrp="1"/>
          </p:cNvSpPr>
          <p:nvPr>
            <p:ph type="body" sz="quarter" idx="13"/>
          </p:nvPr>
        </p:nvSpPr>
        <p:spPr>
          <a:xfrm>
            <a:off x="-1" y="-102"/>
            <a:ext cx="12192000" cy="603606"/>
          </a:xfrm>
        </p:spPr>
        <p:txBody>
          <a:bodyPr/>
          <a:lstStyle/>
          <a:p>
            <a:r>
              <a:rPr lang="en-GB" dirty="0"/>
              <a:t>Members’ perceptions of the ECH project impact their engagement preferences</a:t>
            </a:r>
          </a:p>
        </p:txBody>
      </p:sp>
      <p:sp>
        <p:nvSpPr>
          <p:cNvPr id="4" name="Text Placeholder 3">
            <a:extLst>
              <a:ext uri="{FF2B5EF4-FFF2-40B4-BE49-F238E27FC236}">
                <a16:creationId xmlns:a16="http://schemas.microsoft.com/office/drawing/2014/main" id="{9455A9C1-0DDC-EFD9-AAB9-7C1453EE5C6F}"/>
              </a:ext>
            </a:extLst>
          </p:cNvPr>
          <p:cNvSpPr>
            <a:spLocks noGrp="1"/>
          </p:cNvSpPr>
          <p:nvPr>
            <p:ph type="body" sz="quarter" idx="14"/>
          </p:nvPr>
        </p:nvSpPr>
        <p:spPr>
          <a:xfrm>
            <a:off x="0" y="603504"/>
            <a:ext cx="12192000" cy="484144"/>
          </a:xfrm>
        </p:spPr>
        <p:txBody>
          <a:bodyPr/>
          <a:lstStyle/>
          <a:p>
            <a:r>
              <a:rPr lang="en-GB" dirty="0"/>
              <a:t>Those sceptical about fluctuating policies would like light touch consultation, in contrast to those actively opposed to the project.</a:t>
            </a:r>
          </a:p>
        </p:txBody>
      </p:sp>
      <p:sp>
        <p:nvSpPr>
          <p:cNvPr id="5" name="TextBox 4">
            <a:extLst>
              <a:ext uri="{FF2B5EF4-FFF2-40B4-BE49-F238E27FC236}">
                <a16:creationId xmlns:a16="http://schemas.microsoft.com/office/drawing/2014/main" id="{AB3FA9B1-DE94-330E-A399-8C4B54F25531}"/>
              </a:ext>
            </a:extLst>
          </p:cNvPr>
          <p:cNvSpPr txBox="1"/>
          <p:nvPr/>
        </p:nvSpPr>
        <p:spPr>
          <a:xfrm>
            <a:off x="169970" y="1204770"/>
            <a:ext cx="2562080" cy="338554"/>
          </a:xfrm>
          <a:prstGeom prst="rect">
            <a:avLst/>
          </a:prstGeom>
          <a:noFill/>
          <a:ln w="28575">
            <a:solidFill>
              <a:schemeClr val="accent1">
                <a:lumMod val="75000"/>
              </a:schemeClr>
            </a:solidFill>
          </a:ln>
        </p:spPr>
        <p:txBody>
          <a:bodyPr wrap="square" rtlCol="0">
            <a:spAutoFit/>
          </a:bodyPr>
          <a:lstStyle/>
          <a:p>
            <a:pPr algn="ctr" fontAlgn="base">
              <a:spcAft>
                <a:spcPts val="600"/>
              </a:spcAft>
            </a:pPr>
            <a:r>
              <a:rPr lang="en-GB" sz="1600" b="1"/>
              <a:t>Sentiment</a:t>
            </a:r>
          </a:p>
        </p:txBody>
      </p:sp>
      <p:sp>
        <p:nvSpPr>
          <p:cNvPr id="6" name="Slide Number Placeholder 3">
            <a:extLst>
              <a:ext uri="{FF2B5EF4-FFF2-40B4-BE49-F238E27FC236}">
                <a16:creationId xmlns:a16="http://schemas.microsoft.com/office/drawing/2014/main" id="{2E2795E2-54EE-E906-D890-DB5FA6793397}"/>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36</a:t>
            </a:fld>
            <a:endParaRPr lang="en-GB"/>
          </a:p>
        </p:txBody>
      </p:sp>
      <p:sp>
        <p:nvSpPr>
          <p:cNvPr id="12" name="Rectangle 11">
            <a:extLst>
              <a:ext uri="{FF2B5EF4-FFF2-40B4-BE49-F238E27FC236}">
                <a16:creationId xmlns:a16="http://schemas.microsoft.com/office/drawing/2014/main" id="{A54594D1-8A61-831B-3113-FF97EED0D1D7}"/>
              </a:ext>
            </a:extLst>
          </p:cNvPr>
          <p:cNvSpPr/>
          <p:nvPr/>
        </p:nvSpPr>
        <p:spPr>
          <a:xfrm>
            <a:off x="98650" y="2463228"/>
            <a:ext cx="2705979" cy="1091974"/>
          </a:xfrm>
          <a:prstGeom prst="rect">
            <a:avLst/>
          </a:prstGeom>
          <a:no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500"/>
              </a:spcAft>
            </a:pPr>
            <a:r>
              <a:rPr lang="en-GB" sz="1600" b="1" dirty="0">
                <a:solidFill>
                  <a:schemeClr val="tx1"/>
                </a:solidFill>
              </a:rPr>
              <a:t>Sceptical about project coming to fruition</a:t>
            </a:r>
          </a:p>
        </p:txBody>
      </p:sp>
      <p:sp>
        <p:nvSpPr>
          <p:cNvPr id="13" name="Rectangle 12">
            <a:extLst>
              <a:ext uri="{FF2B5EF4-FFF2-40B4-BE49-F238E27FC236}">
                <a16:creationId xmlns:a16="http://schemas.microsoft.com/office/drawing/2014/main" id="{9BF9D95B-DE8F-98BA-2A15-63C3301DE7C0}"/>
              </a:ext>
            </a:extLst>
          </p:cNvPr>
          <p:cNvSpPr/>
          <p:nvPr/>
        </p:nvSpPr>
        <p:spPr>
          <a:xfrm>
            <a:off x="3556736" y="2338205"/>
            <a:ext cx="2727105" cy="888774"/>
          </a:xfrm>
          <a:prstGeom prst="rect">
            <a:avLst/>
          </a:prstGeom>
          <a:no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500"/>
              </a:spcAft>
            </a:pPr>
            <a:r>
              <a:rPr lang="en-GB" sz="1600" dirty="0">
                <a:solidFill>
                  <a:schemeClr val="tx1"/>
                </a:solidFill>
              </a:rPr>
              <a:t>Preference for </a:t>
            </a:r>
            <a:r>
              <a:rPr lang="en-GB" sz="1600" b="1" dirty="0">
                <a:solidFill>
                  <a:schemeClr val="tx1"/>
                </a:solidFill>
              </a:rPr>
              <a:t>limited engagement </a:t>
            </a:r>
            <a:r>
              <a:rPr lang="en-GB" sz="1600" dirty="0">
                <a:solidFill>
                  <a:schemeClr val="tx1"/>
                </a:solidFill>
              </a:rPr>
              <a:t>at FEED stage given the project is still highly susceptible to change/being shelved.</a:t>
            </a:r>
          </a:p>
        </p:txBody>
      </p:sp>
      <p:sp>
        <p:nvSpPr>
          <p:cNvPr id="14" name="Rectangle 13">
            <a:extLst>
              <a:ext uri="{FF2B5EF4-FFF2-40B4-BE49-F238E27FC236}">
                <a16:creationId xmlns:a16="http://schemas.microsoft.com/office/drawing/2014/main" id="{3C6C01F6-86FE-796D-0B6C-5DB053FE2788}"/>
              </a:ext>
            </a:extLst>
          </p:cNvPr>
          <p:cNvSpPr/>
          <p:nvPr/>
        </p:nvSpPr>
        <p:spPr>
          <a:xfrm>
            <a:off x="169970" y="5056950"/>
            <a:ext cx="2562080" cy="1091974"/>
          </a:xfrm>
          <a:prstGeom prst="rect">
            <a:avLst/>
          </a:prstGeom>
          <a:no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500"/>
              </a:spcAft>
            </a:pPr>
            <a:r>
              <a:rPr lang="en-GB" sz="1600" b="1" dirty="0">
                <a:solidFill>
                  <a:schemeClr val="tx1"/>
                </a:solidFill>
              </a:rPr>
              <a:t>Opposed to project</a:t>
            </a:r>
            <a:endParaRPr lang="en-GB" sz="1600" dirty="0">
              <a:solidFill>
                <a:schemeClr val="tx1"/>
              </a:solidFill>
            </a:endParaRPr>
          </a:p>
        </p:txBody>
      </p:sp>
      <p:sp>
        <p:nvSpPr>
          <p:cNvPr id="16" name="Rectangle 15">
            <a:extLst>
              <a:ext uri="{FF2B5EF4-FFF2-40B4-BE49-F238E27FC236}">
                <a16:creationId xmlns:a16="http://schemas.microsoft.com/office/drawing/2014/main" id="{45F740DD-ED0E-9B9E-B7D4-18911004EF6D}"/>
              </a:ext>
            </a:extLst>
          </p:cNvPr>
          <p:cNvSpPr/>
          <p:nvPr/>
        </p:nvSpPr>
        <p:spPr>
          <a:xfrm>
            <a:off x="3560881" y="4803608"/>
            <a:ext cx="2722959" cy="888774"/>
          </a:xfrm>
          <a:prstGeom prst="rect">
            <a:avLst/>
          </a:prstGeom>
          <a:no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500"/>
              </a:spcAft>
            </a:pPr>
            <a:r>
              <a:rPr lang="en-GB" sz="1600">
                <a:solidFill>
                  <a:schemeClr val="tx1"/>
                </a:solidFill>
              </a:rPr>
              <a:t>Preference for more </a:t>
            </a:r>
            <a:r>
              <a:rPr lang="en-GB" sz="1600" b="1">
                <a:solidFill>
                  <a:schemeClr val="tx1"/>
                </a:solidFill>
              </a:rPr>
              <a:t>in-depth engagement </a:t>
            </a:r>
            <a:r>
              <a:rPr lang="en-GB" sz="1600">
                <a:solidFill>
                  <a:schemeClr val="tx1"/>
                </a:solidFill>
              </a:rPr>
              <a:t>at FEED stage to have time to input their perspectives and stop the project if necessary.</a:t>
            </a:r>
          </a:p>
        </p:txBody>
      </p:sp>
      <p:sp>
        <p:nvSpPr>
          <p:cNvPr id="17" name="Rectangle 16">
            <a:extLst>
              <a:ext uri="{FF2B5EF4-FFF2-40B4-BE49-F238E27FC236}">
                <a16:creationId xmlns:a16="http://schemas.microsoft.com/office/drawing/2014/main" id="{95B88D12-1694-80C1-580D-8369C4D6F983}"/>
              </a:ext>
            </a:extLst>
          </p:cNvPr>
          <p:cNvSpPr/>
          <p:nvPr/>
        </p:nvSpPr>
        <p:spPr>
          <a:xfrm>
            <a:off x="7006686" y="1660446"/>
            <a:ext cx="5028347" cy="2178979"/>
          </a:xfrm>
          <a:prstGeom prst="rect">
            <a:avLst/>
          </a:prstGeom>
          <a:solidFill>
            <a:srgbClr val="D2EA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en-GB" sz="1200" b="1">
                <a:solidFill>
                  <a:schemeClr val="tx1"/>
                </a:solidFill>
              </a:rPr>
              <a:t>David*: Frustration with the system.</a:t>
            </a:r>
            <a:endParaRPr lang="en-GB" sz="1200">
              <a:solidFill>
                <a:schemeClr val="bg1"/>
              </a:solidFill>
            </a:endParaRPr>
          </a:p>
          <a:p>
            <a:pPr>
              <a:spcBef>
                <a:spcPts val="600"/>
              </a:spcBef>
            </a:pPr>
            <a:r>
              <a:rPr lang="en-GB" sz="1200">
                <a:solidFill>
                  <a:schemeClr val="tx1"/>
                </a:solidFill>
              </a:rPr>
              <a:t>David has watched major infrastructure investments get approved, funded and quietly shelved.</a:t>
            </a:r>
          </a:p>
          <a:p>
            <a:pPr>
              <a:spcBef>
                <a:spcPts val="600"/>
              </a:spcBef>
            </a:pPr>
            <a:r>
              <a:rPr lang="en-GB" sz="1200">
                <a:solidFill>
                  <a:schemeClr val="tx1"/>
                </a:solidFill>
              </a:rPr>
              <a:t>He believes the costs of these decisions are then passed on to customers, who absorb the biggest impact via increased bills. This has lowered his trust in government-backed projects, feeling that government positions change too frequently to be relied on. </a:t>
            </a:r>
          </a:p>
          <a:p>
            <a:pPr>
              <a:spcBef>
                <a:spcPts val="600"/>
              </a:spcBef>
            </a:pPr>
            <a:r>
              <a:rPr lang="en-GB" sz="1200">
                <a:solidFill>
                  <a:schemeClr val="tx1"/>
                </a:solidFill>
              </a:rPr>
              <a:t>As a result, David believes the project would be too susceptible to change at the FEED stage for anything beyond light-touch engagement to be appropriate.</a:t>
            </a:r>
          </a:p>
        </p:txBody>
      </p:sp>
      <p:sp>
        <p:nvSpPr>
          <p:cNvPr id="18" name="TextBox 17">
            <a:extLst>
              <a:ext uri="{FF2B5EF4-FFF2-40B4-BE49-F238E27FC236}">
                <a16:creationId xmlns:a16="http://schemas.microsoft.com/office/drawing/2014/main" id="{5D73D47F-55E6-FD6F-8EC8-06663121A172}"/>
              </a:ext>
            </a:extLst>
          </p:cNvPr>
          <p:cNvSpPr txBox="1"/>
          <p:nvPr/>
        </p:nvSpPr>
        <p:spPr>
          <a:xfrm>
            <a:off x="0" y="6610366"/>
            <a:ext cx="5780191" cy="261610"/>
          </a:xfrm>
          <a:prstGeom prst="rect">
            <a:avLst/>
          </a:prstGeom>
          <a:noFill/>
        </p:spPr>
        <p:txBody>
          <a:bodyPr wrap="square" rtlCol="0">
            <a:spAutoFit/>
          </a:bodyPr>
          <a:lstStyle/>
          <a:p>
            <a:r>
              <a:rPr lang="en-GB" sz="1100" i="1"/>
              <a:t>* Pseudonyms used for the purposes of reporting</a:t>
            </a:r>
          </a:p>
        </p:txBody>
      </p:sp>
      <p:sp>
        <p:nvSpPr>
          <p:cNvPr id="19" name="Rectangle 18">
            <a:extLst>
              <a:ext uri="{FF2B5EF4-FFF2-40B4-BE49-F238E27FC236}">
                <a16:creationId xmlns:a16="http://schemas.microsoft.com/office/drawing/2014/main" id="{035A610A-76FE-C0FA-29A4-FA6C367E7B85}"/>
              </a:ext>
            </a:extLst>
          </p:cNvPr>
          <p:cNvSpPr/>
          <p:nvPr/>
        </p:nvSpPr>
        <p:spPr>
          <a:xfrm>
            <a:off x="7006686" y="4023147"/>
            <a:ext cx="5028347" cy="252342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Bef>
                <a:spcPts val="600"/>
              </a:spcBef>
            </a:pPr>
            <a:r>
              <a:rPr lang="en-GB" sz="1200" b="1" dirty="0">
                <a:solidFill>
                  <a:schemeClr val="tx1"/>
                </a:solidFill>
              </a:rPr>
              <a:t>Peter*: Net zero scepticism.</a:t>
            </a:r>
            <a:endParaRPr lang="en-GB" sz="1200" dirty="0">
              <a:solidFill>
                <a:schemeClr val="bg1"/>
              </a:solidFill>
            </a:endParaRPr>
          </a:p>
          <a:p>
            <a:pPr>
              <a:spcBef>
                <a:spcPts val="600"/>
              </a:spcBef>
            </a:pPr>
            <a:r>
              <a:rPr lang="en-GB" sz="1200" dirty="0">
                <a:solidFill>
                  <a:schemeClr val="tx1"/>
                </a:solidFill>
              </a:rPr>
              <a:t>Peter has major concerns over the East Coast Hydrogen project relating to both safety and perceived mismanaged spending. He is sceptical of net zero projects and does not think the benefits of this project outweigh the risks. </a:t>
            </a:r>
          </a:p>
          <a:p>
            <a:pPr>
              <a:spcBef>
                <a:spcPts val="600"/>
              </a:spcBef>
            </a:pPr>
            <a:r>
              <a:rPr lang="en-GB" sz="1200" dirty="0">
                <a:solidFill>
                  <a:schemeClr val="tx1"/>
                </a:solidFill>
              </a:rPr>
              <a:t>He believes investment would be better spent supporting customers who are facing hardship because of the cost-of-living crisis.  </a:t>
            </a:r>
          </a:p>
          <a:p>
            <a:pPr>
              <a:spcBef>
                <a:spcPts val="600"/>
              </a:spcBef>
            </a:pPr>
            <a:r>
              <a:rPr lang="en-GB" sz="1200" dirty="0">
                <a:solidFill>
                  <a:schemeClr val="tx1"/>
                </a:solidFill>
              </a:rPr>
              <a:t>Peter believes that consultation at the FEED stage should be more in-depth to allow for customer scrutiny regarding the project. He feels that if enough customers voice their objections that the project will be reconsidered. </a:t>
            </a:r>
          </a:p>
        </p:txBody>
      </p:sp>
      <p:sp>
        <p:nvSpPr>
          <p:cNvPr id="3" name="TextBox 2">
            <a:extLst>
              <a:ext uri="{FF2B5EF4-FFF2-40B4-BE49-F238E27FC236}">
                <a16:creationId xmlns:a16="http://schemas.microsoft.com/office/drawing/2014/main" id="{E0F077B6-937E-9B95-0460-C8C23D3A011E}"/>
              </a:ext>
            </a:extLst>
          </p:cNvPr>
          <p:cNvSpPr txBox="1"/>
          <p:nvPr/>
        </p:nvSpPr>
        <p:spPr>
          <a:xfrm>
            <a:off x="3380011" y="1204770"/>
            <a:ext cx="8655022" cy="338554"/>
          </a:xfrm>
          <a:prstGeom prst="rect">
            <a:avLst/>
          </a:prstGeom>
          <a:noFill/>
          <a:ln w="28575">
            <a:solidFill>
              <a:schemeClr val="accent1">
                <a:lumMod val="75000"/>
              </a:schemeClr>
            </a:solidFill>
          </a:ln>
        </p:spPr>
        <p:txBody>
          <a:bodyPr wrap="square" rtlCol="0">
            <a:spAutoFit/>
          </a:bodyPr>
          <a:lstStyle/>
          <a:p>
            <a:pPr algn="ctr" fontAlgn="base">
              <a:spcAft>
                <a:spcPts val="600"/>
              </a:spcAft>
            </a:pPr>
            <a:r>
              <a:rPr lang="en-GB" sz="1600" b="1"/>
              <a:t>Impact</a:t>
            </a:r>
          </a:p>
        </p:txBody>
      </p:sp>
      <p:sp>
        <p:nvSpPr>
          <p:cNvPr id="10" name="Arrow: Right 9">
            <a:extLst>
              <a:ext uri="{FF2B5EF4-FFF2-40B4-BE49-F238E27FC236}">
                <a16:creationId xmlns:a16="http://schemas.microsoft.com/office/drawing/2014/main" id="{3BD6DB4D-CF4D-8ED0-A98E-BAC921FF9369}"/>
              </a:ext>
            </a:extLst>
          </p:cNvPr>
          <p:cNvSpPr/>
          <p:nvPr/>
        </p:nvSpPr>
        <p:spPr>
          <a:xfrm>
            <a:off x="2804630" y="2475985"/>
            <a:ext cx="605429" cy="161604"/>
          </a:xfrm>
          <a:prstGeom prst="rightArrow">
            <a:avLst/>
          </a:prstGeom>
          <a:solidFill>
            <a:schemeClr val="tx2">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26" name="Arrow: Right 25">
            <a:extLst>
              <a:ext uri="{FF2B5EF4-FFF2-40B4-BE49-F238E27FC236}">
                <a16:creationId xmlns:a16="http://schemas.microsoft.com/office/drawing/2014/main" id="{0DF314C1-6593-8E08-F554-906EB640362E}"/>
              </a:ext>
            </a:extLst>
          </p:cNvPr>
          <p:cNvSpPr/>
          <p:nvPr/>
        </p:nvSpPr>
        <p:spPr>
          <a:xfrm>
            <a:off x="2804630" y="5085735"/>
            <a:ext cx="605429" cy="161604"/>
          </a:xfrm>
          <a:prstGeom prst="rightArrow">
            <a:avLst/>
          </a:prstGeom>
          <a:solidFill>
            <a:schemeClr val="tx2">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27" name="Arrow: Right 26">
            <a:extLst>
              <a:ext uri="{FF2B5EF4-FFF2-40B4-BE49-F238E27FC236}">
                <a16:creationId xmlns:a16="http://schemas.microsoft.com/office/drawing/2014/main" id="{1E6F8409-2832-FFC3-EF6D-00B97776F77A}"/>
              </a:ext>
            </a:extLst>
          </p:cNvPr>
          <p:cNvSpPr/>
          <p:nvPr/>
        </p:nvSpPr>
        <p:spPr>
          <a:xfrm>
            <a:off x="6339556" y="2475985"/>
            <a:ext cx="605429" cy="161604"/>
          </a:xfrm>
          <a:prstGeom prst="rightArrow">
            <a:avLst/>
          </a:prstGeom>
          <a:solidFill>
            <a:schemeClr val="tx2">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28" name="Arrow: Right 27">
            <a:extLst>
              <a:ext uri="{FF2B5EF4-FFF2-40B4-BE49-F238E27FC236}">
                <a16:creationId xmlns:a16="http://schemas.microsoft.com/office/drawing/2014/main" id="{A55D8401-8174-0B33-26FA-35022DB05551}"/>
              </a:ext>
            </a:extLst>
          </p:cNvPr>
          <p:cNvSpPr/>
          <p:nvPr/>
        </p:nvSpPr>
        <p:spPr>
          <a:xfrm>
            <a:off x="6339556" y="5085735"/>
            <a:ext cx="605429" cy="161604"/>
          </a:xfrm>
          <a:prstGeom prst="rightArrow">
            <a:avLst/>
          </a:prstGeom>
          <a:solidFill>
            <a:schemeClr val="tx2">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pic>
        <p:nvPicPr>
          <p:cNvPr id="34" name="Picture 33">
            <a:extLst>
              <a:ext uri="{FF2B5EF4-FFF2-40B4-BE49-F238E27FC236}">
                <a16:creationId xmlns:a16="http://schemas.microsoft.com/office/drawing/2014/main" id="{1F9E522B-23AF-2A25-2DF2-004EFDA8E8D4}"/>
              </a:ext>
            </a:extLst>
          </p:cNvPr>
          <p:cNvPicPr>
            <a:picLocks noChangeAspect="1"/>
          </p:cNvPicPr>
          <p:nvPr/>
        </p:nvPicPr>
        <p:blipFill>
          <a:blip r:embed="rId3"/>
          <a:stretch>
            <a:fillRect/>
          </a:stretch>
        </p:blipFill>
        <p:spPr>
          <a:xfrm>
            <a:off x="1028699" y="1827963"/>
            <a:ext cx="809626" cy="809626"/>
          </a:xfrm>
          <a:prstGeom prst="rect">
            <a:avLst/>
          </a:prstGeom>
        </p:spPr>
      </p:pic>
      <p:pic>
        <p:nvPicPr>
          <p:cNvPr id="36" name="Picture 35">
            <a:extLst>
              <a:ext uri="{FF2B5EF4-FFF2-40B4-BE49-F238E27FC236}">
                <a16:creationId xmlns:a16="http://schemas.microsoft.com/office/drawing/2014/main" id="{7626ED91-12CB-E0E6-329A-34DF2E0FFB6A}"/>
              </a:ext>
            </a:extLst>
          </p:cNvPr>
          <p:cNvPicPr>
            <a:picLocks noChangeAspect="1"/>
          </p:cNvPicPr>
          <p:nvPr/>
        </p:nvPicPr>
        <p:blipFill>
          <a:blip r:embed="rId4"/>
          <a:stretch>
            <a:fillRect/>
          </a:stretch>
        </p:blipFill>
        <p:spPr>
          <a:xfrm>
            <a:off x="886597" y="4130660"/>
            <a:ext cx="1128823" cy="1128823"/>
          </a:xfrm>
          <a:prstGeom prst="rect">
            <a:avLst/>
          </a:prstGeom>
        </p:spPr>
      </p:pic>
    </p:spTree>
    <p:extLst>
      <p:ext uri="{BB962C8B-B14F-4D97-AF65-F5344CB8AC3E}">
        <p14:creationId xmlns:p14="http://schemas.microsoft.com/office/powerpoint/2010/main" val="1832326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64343B-A1BC-4739-CACA-DBF9CEC065B6}"/>
              </a:ext>
            </a:extLst>
          </p:cNvPr>
          <p:cNvSpPr>
            <a:spLocks noGrp="1"/>
          </p:cNvSpPr>
          <p:nvPr>
            <p:ph type="body" sz="quarter" idx="13"/>
          </p:nvPr>
        </p:nvSpPr>
        <p:spPr/>
        <p:txBody>
          <a:bodyPr/>
          <a:lstStyle/>
          <a:p>
            <a:r>
              <a:rPr lang="en-GB" dirty="0"/>
              <a:t>Members expect the FEED stage to inform customers about the project at a high level </a:t>
            </a:r>
          </a:p>
        </p:txBody>
      </p:sp>
      <p:sp>
        <p:nvSpPr>
          <p:cNvPr id="4" name="Text Placeholder 3">
            <a:extLst>
              <a:ext uri="{FF2B5EF4-FFF2-40B4-BE49-F238E27FC236}">
                <a16:creationId xmlns:a16="http://schemas.microsoft.com/office/drawing/2014/main" id="{46C79C75-836F-8309-EF1C-780797829D79}"/>
              </a:ext>
            </a:extLst>
          </p:cNvPr>
          <p:cNvSpPr>
            <a:spLocks noGrp="1"/>
          </p:cNvSpPr>
          <p:nvPr>
            <p:ph type="body" sz="quarter" idx="14"/>
          </p:nvPr>
        </p:nvSpPr>
        <p:spPr/>
        <p:txBody>
          <a:bodyPr/>
          <a:lstStyle/>
          <a:p>
            <a:r>
              <a:rPr lang="en-GB" dirty="0"/>
              <a:t>They want justifications for the project</a:t>
            </a:r>
            <a:r>
              <a:rPr lang="en-GB"/>
              <a:t>,</a:t>
            </a:r>
            <a:r>
              <a:rPr lang="en-GB" dirty="0"/>
              <a:t> as well as information about cost</a:t>
            </a:r>
            <a:r>
              <a:rPr lang="en-GB"/>
              <a:t>.</a:t>
            </a:r>
            <a:endParaRPr lang="en-GB" dirty="0">
              <a:highlight>
                <a:srgbClr val="FFFF00"/>
              </a:highlight>
            </a:endParaRPr>
          </a:p>
        </p:txBody>
      </p:sp>
      <p:sp>
        <p:nvSpPr>
          <p:cNvPr id="5" name="TextBox 4">
            <a:extLst>
              <a:ext uri="{FF2B5EF4-FFF2-40B4-BE49-F238E27FC236}">
                <a16:creationId xmlns:a16="http://schemas.microsoft.com/office/drawing/2014/main" id="{71969B5A-C807-45D0-2E8C-A1E5533D8D71}"/>
              </a:ext>
            </a:extLst>
          </p:cNvPr>
          <p:cNvSpPr txBox="1"/>
          <p:nvPr/>
        </p:nvSpPr>
        <p:spPr>
          <a:xfrm>
            <a:off x="355598" y="1149408"/>
            <a:ext cx="6532217" cy="338554"/>
          </a:xfrm>
          <a:prstGeom prst="rect">
            <a:avLst/>
          </a:prstGeom>
          <a:noFill/>
          <a:ln w="28575">
            <a:solidFill>
              <a:schemeClr val="tx2">
                <a:lumMod val="75000"/>
              </a:schemeClr>
            </a:solidFill>
          </a:ln>
        </p:spPr>
        <p:txBody>
          <a:bodyPr wrap="square" rtlCol="0">
            <a:spAutoFit/>
          </a:bodyPr>
          <a:lstStyle/>
          <a:p>
            <a:pPr algn="ctr" fontAlgn="base">
              <a:spcAft>
                <a:spcPts val="600"/>
              </a:spcAft>
            </a:pPr>
            <a:r>
              <a:rPr lang="en-GB" sz="1600" b="1" dirty="0"/>
              <a:t>FEED</a:t>
            </a:r>
            <a:endParaRPr lang="en-GB" sz="1600" b="1" dirty="0">
              <a:highlight>
                <a:srgbClr val="FFFF00"/>
              </a:highlight>
            </a:endParaRPr>
          </a:p>
        </p:txBody>
      </p:sp>
      <p:sp>
        <p:nvSpPr>
          <p:cNvPr id="6" name="TextBox 5">
            <a:extLst>
              <a:ext uri="{FF2B5EF4-FFF2-40B4-BE49-F238E27FC236}">
                <a16:creationId xmlns:a16="http://schemas.microsoft.com/office/drawing/2014/main" id="{4AB4B835-2FE3-9353-98B1-1C45024EFF6E}"/>
              </a:ext>
            </a:extLst>
          </p:cNvPr>
          <p:cNvSpPr txBox="1"/>
          <p:nvPr/>
        </p:nvSpPr>
        <p:spPr>
          <a:xfrm>
            <a:off x="7302593" y="1149408"/>
            <a:ext cx="4533809" cy="338554"/>
          </a:xfrm>
          <a:prstGeom prst="rect">
            <a:avLst/>
          </a:prstGeom>
          <a:noFill/>
          <a:ln w="28575">
            <a:solidFill>
              <a:schemeClr val="accent4">
                <a:lumMod val="75000"/>
              </a:schemeClr>
            </a:solidFill>
          </a:ln>
        </p:spPr>
        <p:txBody>
          <a:bodyPr wrap="square" rtlCol="0">
            <a:spAutoFit/>
          </a:bodyPr>
          <a:lstStyle/>
          <a:p>
            <a:pPr algn="ctr" fontAlgn="base">
              <a:spcAft>
                <a:spcPts val="600"/>
              </a:spcAft>
            </a:pPr>
            <a:r>
              <a:rPr lang="en-GB" sz="1600" b="1" dirty="0"/>
              <a:t>DCO</a:t>
            </a:r>
          </a:p>
        </p:txBody>
      </p:sp>
      <p:sp>
        <p:nvSpPr>
          <p:cNvPr id="7" name="Slide Number Placeholder 3">
            <a:extLst>
              <a:ext uri="{FF2B5EF4-FFF2-40B4-BE49-F238E27FC236}">
                <a16:creationId xmlns:a16="http://schemas.microsoft.com/office/drawing/2014/main" id="{195107F8-4ECE-608C-9DE9-D899A5FFD389}"/>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37</a:t>
            </a:fld>
            <a:endParaRPr lang="en-GB"/>
          </a:p>
        </p:txBody>
      </p:sp>
      <p:sp>
        <p:nvSpPr>
          <p:cNvPr id="10" name="Rectangle 9">
            <a:extLst>
              <a:ext uri="{FF2B5EF4-FFF2-40B4-BE49-F238E27FC236}">
                <a16:creationId xmlns:a16="http://schemas.microsoft.com/office/drawing/2014/main" id="{BEDB2145-0B83-3665-F60F-894163BCEBE1}"/>
              </a:ext>
            </a:extLst>
          </p:cNvPr>
          <p:cNvSpPr/>
          <p:nvPr/>
        </p:nvSpPr>
        <p:spPr>
          <a:xfrm>
            <a:off x="355598" y="1503485"/>
            <a:ext cx="6532218" cy="4292712"/>
          </a:xfrm>
          <a:prstGeom prst="rect">
            <a:avLst/>
          </a:prstGeom>
          <a:solidFill>
            <a:schemeClr val="tx2">
              <a:lumMod val="20000"/>
              <a:lumOff val="80000"/>
            </a:schemeClr>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500"/>
              </a:spcAft>
            </a:pPr>
            <a:r>
              <a:rPr lang="en-GB" sz="1600" b="1" dirty="0">
                <a:solidFill>
                  <a:schemeClr val="tx1"/>
                </a:solidFill>
              </a:rPr>
              <a:t>Information needed at FEED stage:</a:t>
            </a:r>
          </a:p>
          <a:p>
            <a:pPr marL="720000">
              <a:spcAft>
                <a:spcPts val="500"/>
              </a:spcAft>
            </a:pPr>
            <a:r>
              <a:rPr lang="en-GB" sz="1600" b="1" dirty="0">
                <a:solidFill>
                  <a:schemeClr val="tx1"/>
                </a:solidFill>
              </a:rPr>
              <a:t>Justification</a:t>
            </a:r>
            <a:r>
              <a:rPr lang="en-GB" sz="1600" dirty="0">
                <a:solidFill>
                  <a:schemeClr val="tx1"/>
                </a:solidFill>
              </a:rPr>
              <a:t> for the project including key benefits, how this compares to past projects, and importantly why this one is different. This is perceived to </a:t>
            </a:r>
            <a:r>
              <a:rPr lang="en-GB" sz="1600" b="1" dirty="0">
                <a:solidFill>
                  <a:schemeClr val="tx1"/>
                </a:solidFill>
              </a:rPr>
              <a:t>combat negative feelings </a:t>
            </a:r>
            <a:r>
              <a:rPr lang="en-GB" sz="1600" dirty="0">
                <a:solidFill>
                  <a:schemeClr val="tx1"/>
                </a:solidFill>
              </a:rPr>
              <a:t>from past project consultation e.g. Redcar.</a:t>
            </a:r>
          </a:p>
          <a:p>
            <a:pPr marL="720000">
              <a:spcAft>
                <a:spcPts val="500"/>
              </a:spcAft>
            </a:pPr>
            <a:r>
              <a:rPr lang="en-GB" sz="1600" dirty="0">
                <a:solidFill>
                  <a:schemeClr val="tx1"/>
                </a:solidFill>
              </a:rPr>
              <a:t>High-level summary of the cost and the locations likely to be impacted, caveated with transparency that this is subject to change, to manage expectations. </a:t>
            </a:r>
          </a:p>
          <a:p>
            <a:pPr>
              <a:spcAft>
                <a:spcPts val="500"/>
              </a:spcAft>
            </a:pPr>
            <a:r>
              <a:rPr lang="en-GB" sz="1600" b="1" dirty="0">
                <a:solidFill>
                  <a:schemeClr val="tx1"/>
                </a:solidFill>
              </a:rPr>
              <a:t>Desired engagement approach at FEED stage:</a:t>
            </a:r>
          </a:p>
          <a:p>
            <a:pPr marL="720000">
              <a:spcAft>
                <a:spcPts val="500"/>
              </a:spcAft>
            </a:pPr>
            <a:r>
              <a:rPr lang="en-GB" sz="1600" dirty="0">
                <a:solidFill>
                  <a:schemeClr val="tx1"/>
                </a:solidFill>
              </a:rPr>
              <a:t>Members feel that the </a:t>
            </a:r>
            <a:r>
              <a:rPr lang="en-GB" sz="1600" b="1" dirty="0">
                <a:solidFill>
                  <a:schemeClr val="tx1"/>
                </a:solidFill>
              </a:rPr>
              <a:t>primary goal </a:t>
            </a:r>
            <a:r>
              <a:rPr lang="en-GB" sz="1600" dirty="0">
                <a:solidFill>
                  <a:schemeClr val="tx1"/>
                </a:solidFill>
              </a:rPr>
              <a:t>of FEED should be to </a:t>
            </a:r>
            <a:r>
              <a:rPr lang="en-GB" sz="1600" b="1" dirty="0">
                <a:solidFill>
                  <a:schemeClr val="tx1"/>
                </a:solidFill>
              </a:rPr>
              <a:t>inform customers </a:t>
            </a:r>
            <a:r>
              <a:rPr lang="en-GB" sz="1600" dirty="0">
                <a:solidFill>
                  <a:schemeClr val="tx1"/>
                </a:solidFill>
              </a:rPr>
              <a:t>of the project (e.g. via leaflets), before undertaking consultation ‘in earnest’ at the DCO preparation stage.</a:t>
            </a:r>
          </a:p>
          <a:p>
            <a:pPr marL="720000">
              <a:spcAft>
                <a:spcPts val="500"/>
              </a:spcAft>
            </a:pPr>
            <a:r>
              <a:rPr lang="en-GB" sz="1600" dirty="0">
                <a:solidFill>
                  <a:schemeClr val="tx1"/>
                </a:solidFill>
              </a:rPr>
              <a:t>If NGN feels that more detailed engagement is meaningful at this stage, it should be gained via controlled, informed settings such as a citizen panel.</a:t>
            </a:r>
          </a:p>
        </p:txBody>
      </p:sp>
      <p:sp>
        <p:nvSpPr>
          <p:cNvPr id="11" name="Rectangle 10">
            <a:extLst>
              <a:ext uri="{FF2B5EF4-FFF2-40B4-BE49-F238E27FC236}">
                <a16:creationId xmlns:a16="http://schemas.microsoft.com/office/drawing/2014/main" id="{740D7F08-0C85-DDF8-B910-7132C506FA26}"/>
              </a:ext>
            </a:extLst>
          </p:cNvPr>
          <p:cNvSpPr/>
          <p:nvPr/>
        </p:nvSpPr>
        <p:spPr>
          <a:xfrm>
            <a:off x="7302593" y="1503485"/>
            <a:ext cx="4533809" cy="4292712"/>
          </a:xfrm>
          <a:prstGeom prst="rect">
            <a:avLst/>
          </a:prstGeom>
          <a:solidFill>
            <a:schemeClr val="accent4">
              <a:lumMod val="20000"/>
              <a:lumOff val="80000"/>
            </a:schemeClr>
          </a:solidFill>
          <a:ln w="381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500"/>
              </a:spcAft>
            </a:pPr>
            <a:r>
              <a:rPr lang="en-GB" sz="1600" b="1" dirty="0">
                <a:solidFill>
                  <a:schemeClr val="tx1"/>
                </a:solidFill>
              </a:rPr>
              <a:t>Desired engagement at DCO stage:</a:t>
            </a:r>
          </a:p>
          <a:p>
            <a:pPr marL="720000">
              <a:spcAft>
                <a:spcPts val="500"/>
              </a:spcAft>
            </a:pPr>
            <a:r>
              <a:rPr lang="en-GB" sz="1600" dirty="0">
                <a:solidFill>
                  <a:schemeClr val="tx1"/>
                </a:solidFill>
              </a:rPr>
              <a:t>Panel Members would expect the DCO stage to be a </a:t>
            </a:r>
            <a:r>
              <a:rPr lang="en-GB" sz="1600" b="1" dirty="0">
                <a:solidFill>
                  <a:schemeClr val="tx1"/>
                </a:solidFill>
              </a:rPr>
              <a:t>two-way conversation</a:t>
            </a:r>
            <a:r>
              <a:rPr lang="en-GB" sz="1600">
                <a:solidFill>
                  <a:schemeClr val="tx1"/>
                </a:solidFill>
              </a:rPr>
              <a:t>,</a:t>
            </a:r>
            <a:r>
              <a:rPr lang="en-GB" sz="1600" dirty="0">
                <a:solidFill>
                  <a:schemeClr val="tx1"/>
                </a:solidFill>
              </a:rPr>
              <a:t> in contrast to the one-way ‘inform’ level of engagement </a:t>
            </a:r>
            <a:r>
              <a:rPr lang="en-GB" sz="1600">
                <a:solidFill>
                  <a:schemeClr val="tx1"/>
                </a:solidFill>
              </a:rPr>
              <a:t>wanted</a:t>
            </a:r>
            <a:r>
              <a:rPr lang="en-GB" sz="1600" dirty="0">
                <a:solidFill>
                  <a:schemeClr val="tx1"/>
                </a:solidFill>
              </a:rPr>
              <a:t> at the FEED stage. </a:t>
            </a:r>
          </a:p>
          <a:p>
            <a:pPr marL="720000">
              <a:spcAft>
                <a:spcPts val="500"/>
              </a:spcAft>
            </a:pPr>
            <a:r>
              <a:rPr lang="en-GB" sz="1600" dirty="0">
                <a:solidFill>
                  <a:schemeClr val="tx1"/>
                </a:solidFill>
              </a:rPr>
              <a:t>They expect social media and postal engagement</a:t>
            </a:r>
            <a:r>
              <a:rPr lang="en-GB" sz="1600">
                <a:solidFill>
                  <a:schemeClr val="tx1"/>
                </a:solidFill>
              </a:rPr>
              <a:t>,</a:t>
            </a:r>
            <a:r>
              <a:rPr lang="en-GB" sz="1600" dirty="0">
                <a:solidFill>
                  <a:schemeClr val="tx1"/>
                </a:solidFill>
              </a:rPr>
              <a:t> as well as deliberative workshops</a:t>
            </a:r>
            <a:r>
              <a:rPr lang="en-GB" sz="1600">
                <a:solidFill>
                  <a:schemeClr val="tx1"/>
                </a:solidFill>
              </a:rPr>
              <a:t> and</a:t>
            </a:r>
            <a:r>
              <a:rPr lang="en-GB" sz="1600" dirty="0">
                <a:solidFill>
                  <a:schemeClr val="tx1"/>
                </a:solidFill>
              </a:rPr>
              <a:t> public meetings</a:t>
            </a:r>
            <a:r>
              <a:rPr lang="en-GB" sz="1600" b="1" dirty="0">
                <a:solidFill>
                  <a:schemeClr val="tx1"/>
                </a:solidFill>
              </a:rPr>
              <a:t>.</a:t>
            </a:r>
          </a:p>
          <a:p>
            <a:pPr marL="720000">
              <a:spcAft>
                <a:spcPts val="500"/>
              </a:spcAft>
            </a:pPr>
            <a:r>
              <a:rPr lang="en-GB" sz="1600" dirty="0">
                <a:solidFill>
                  <a:schemeClr val="tx1"/>
                </a:solidFill>
              </a:rPr>
              <a:t>Those being consulted should have very </a:t>
            </a:r>
            <a:r>
              <a:rPr lang="en-GB" sz="1600" b="1" dirty="0">
                <a:solidFill>
                  <a:schemeClr val="tx1"/>
                </a:solidFill>
              </a:rPr>
              <a:t>clear direction </a:t>
            </a:r>
            <a:r>
              <a:rPr lang="en-GB" sz="1600" dirty="0">
                <a:solidFill>
                  <a:schemeClr val="tx1"/>
                </a:solidFill>
              </a:rPr>
              <a:t>regarding what they can give input on</a:t>
            </a:r>
            <a:r>
              <a:rPr lang="en-GB" sz="1600">
                <a:solidFill>
                  <a:schemeClr val="tx1"/>
                </a:solidFill>
              </a:rPr>
              <a:t>,</a:t>
            </a:r>
            <a:r>
              <a:rPr lang="en-GB" sz="1600" dirty="0">
                <a:solidFill>
                  <a:schemeClr val="tx1"/>
                </a:solidFill>
              </a:rPr>
              <a:t> and for experts to give clear justifications for choices made as </a:t>
            </a:r>
            <a:r>
              <a:rPr lang="en-GB" sz="1600">
                <a:solidFill>
                  <a:schemeClr val="tx1"/>
                </a:solidFill>
              </a:rPr>
              <a:t>the </a:t>
            </a:r>
            <a:r>
              <a:rPr lang="en-GB" sz="1600" dirty="0">
                <a:solidFill>
                  <a:schemeClr val="tx1"/>
                </a:solidFill>
              </a:rPr>
              <a:t>consultation continues. </a:t>
            </a:r>
          </a:p>
        </p:txBody>
      </p:sp>
      <p:pic>
        <p:nvPicPr>
          <p:cNvPr id="13" name="Picture 12">
            <a:extLst>
              <a:ext uri="{FF2B5EF4-FFF2-40B4-BE49-F238E27FC236}">
                <a16:creationId xmlns:a16="http://schemas.microsoft.com/office/drawing/2014/main" id="{FCD9A1EF-6FB2-F8A6-D9D1-1A880507F64D}"/>
              </a:ext>
            </a:extLst>
          </p:cNvPr>
          <p:cNvPicPr>
            <a:picLocks noChangeAspect="1"/>
          </p:cNvPicPr>
          <p:nvPr/>
        </p:nvPicPr>
        <p:blipFill>
          <a:blip r:embed="rId3"/>
          <a:stretch>
            <a:fillRect/>
          </a:stretch>
        </p:blipFill>
        <p:spPr>
          <a:xfrm>
            <a:off x="424839" y="2068163"/>
            <a:ext cx="596850" cy="596850"/>
          </a:xfrm>
          <a:prstGeom prst="rect">
            <a:avLst/>
          </a:prstGeom>
        </p:spPr>
      </p:pic>
      <p:pic>
        <p:nvPicPr>
          <p:cNvPr id="15" name="Picture 14">
            <a:extLst>
              <a:ext uri="{FF2B5EF4-FFF2-40B4-BE49-F238E27FC236}">
                <a16:creationId xmlns:a16="http://schemas.microsoft.com/office/drawing/2014/main" id="{B9C064C2-B864-2926-D1D5-91A9E8F1F1F0}"/>
              </a:ext>
            </a:extLst>
          </p:cNvPr>
          <p:cNvPicPr>
            <a:picLocks noChangeAspect="1"/>
          </p:cNvPicPr>
          <p:nvPr/>
        </p:nvPicPr>
        <p:blipFill>
          <a:blip r:embed="rId4"/>
          <a:stretch>
            <a:fillRect/>
          </a:stretch>
        </p:blipFill>
        <p:spPr>
          <a:xfrm>
            <a:off x="475616" y="3006663"/>
            <a:ext cx="596850" cy="596850"/>
          </a:xfrm>
          <a:prstGeom prst="rect">
            <a:avLst/>
          </a:prstGeom>
        </p:spPr>
      </p:pic>
      <p:pic>
        <p:nvPicPr>
          <p:cNvPr id="19" name="Picture 18">
            <a:extLst>
              <a:ext uri="{FF2B5EF4-FFF2-40B4-BE49-F238E27FC236}">
                <a16:creationId xmlns:a16="http://schemas.microsoft.com/office/drawing/2014/main" id="{5B408E25-3A58-B80A-8FF4-B5F1F20C9ACD}"/>
              </a:ext>
            </a:extLst>
          </p:cNvPr>
          <p:cNvPicPr>
            <a:picLocks noChangeAspect="1"/>
          </p:cNvPicPr>
          <p:nvPr/>
        </p:nvPicPr>
        <p:blipFill>
          <a:blip r:embed="rId5"/>
          <a:stretch>
            <a:fillRect/>
          </a:stretch>
        </p:blipFill>
        <p:spPr>
          <a:xfrm>
            <a:off x="475616" y="4637544"/>
            <a:ext cx="495295" cy="495295"/>
          </a:xfrm>
          <a:prstGeom prst="rect">
            <a:avLst/>
          </a:prstGeom>
        </p:spPr>
      </p:pic>
      <p:pic>
        <p:nvPicPr>
          <p:cNvPr id="21" name="Picture 20">
            <a:extLst>
              <a:ext uri="{FF2B5EF4-FFF2-40B4-BE49-F238E27FC236}">
                <a16:creationId xmlns:a16="http://schemas.microsoft.com/office/drawing/2014/main" id="{BC3DA062-DFA9-B015-A450-8826F3DF65E7}"/>
              </a:ext>
            </a:extLst>
          </p:cNvPr>
          <p:cNvPicPr>
            <a:picLocks noChangeAspect="1"/>
          </p:cNvPicPr>
          <p:nvPr/>
        </p:nvPicPr>
        <p:blipFill>
          <a:blip r:embed="rId6"/>
          <a:stretch>
            <a:fillRect/>
          </a:stretch>
        </p:blipFill>
        <p:spPr>
          <a:xfrm>
            <a:off x="7434146" y="2112942"/>
            <a:ext cx="599156" cy="599156"/>
          </a:xfrm>
          <a:prstGeom prst="rect">
            <a:avLst/>
          </a:prstGeom>
        </p:spPr>
      </p:pic>
      <p:pic>
        <p:nvPicPr>
          <p:cNvPr id="23" name="Picture 22">
            <a:extLst>
              <a:ext uri="{FF2B5EF4-FFF2-40B4-BE49-F238E27FC236}">
                <a16:creationId xmlns:a16="http://schemas.microsoft.com/office/drawing/2014/main" id="{6BDDABE2-1B66-57A2-714B-96E5338E5AB7}"/>
              </a:ext>
            </a:extLst>
          </p:cNvPr>
          <p:cNvPicPr>
            <a:picLocks noChangeAspect="1"/>
          </p:cNvPicPr>
          <p:nvPr/>
        </p:nvPicPr>
        <p:blipFill>
          <a:blip r:embed="rId7"/>
          <a:stretch>
            <a:fillRect/>
          </a:stretch>
        </p:blipFill>
        <p:spPr>
          <a:xfrm>
            <a:off x="7433168" y="3244582"/>
            <a:ext cx="599156" cy="599156"/>
          </a:xfrm>
          <a:prstGeom prst="rect">
            <a:avLst/>
          </a:prstGeom>
        </p:spPr>
      </p:pic>
      <p:sp>
        <p:nvSpPr>
          <p:cNvPr id="24" name="Speech Bubble: Rectangle with Corners Rounded 23">
            <a:extLst>
              <a:ext uri="{FF2B5EF4-FFF2-40B4-BE49-F238E27FC236}">
                <a16:creationId xmlns:a16="http://schemas.microsoft.com/office/drawing/2014/main" id="{8E803A73-5FB5-8821-F1D9-784F01D3E27E}"/>
              </a:ext>
            </a:extLst>
          </p:cNvPr>
          <p:cNvSpPr/>
          <p:nvPr/>
        </p:nvSpPr>
        <p:spPr>
          <a:xfrm>
            <a:off x="3201425" y="5927673"/>
            <a:ext cx="5999725" cy="844751"/>
          </a:xfrm>
          <a:prstGeom prst="wedgeRoundRectCallout">
            <a:avLst>
              <a:gd name="adj1" fmla="val -34254"/>
              <a:gd name="adj2" fmla="val -69601"/>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kumimoji="0" lang="en-GB" sz="1200" i="1" u="none" strike="noStrike" kern="1200" cap="none" spc="0" normalizeH="0" baseline="0" noProof="0" dirty="0">
                <a:ln>
                  <a:noFill/>
                </a:ln>
                <a:solidFill>
                  <a:schemeClr val="bg1"/>
                </a:solidFill>
                <a:effectLst/>
                <a:uLnTx/>
                <a:uFillTx/>
                <a:latin typeface="Century Gothic" panose="020F0302020204030204"/>
                <a:ea typeface="+mn-ea"/>
                <a:cs typeface="+mn-cs"/>
              </a:rPr>
              <a:t>“I think as a business you need to be careful about what you put out, if it's not certain. </a:t>
            </a:r>
            <a:r>
              <a:rPr lang="en-GB" sz="1200" i="1" dirty="0">
                <a:solidFill>
                  <a:schemeClr val="bg1"/>
                </a:solidFill>
                <a:latin typeface="Century Gothic" panose="020F0302020204030204"/>
              </a:rPr>
              <a:t>B</a:t>
            </a:r>
            <a:r>
              <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rPr>
              <a:t>ecause</a:t>
            </a:r>
            <a:r>
              <a:rPr kumimoji="0" lang="en-GB" sz="1200" i="1" u="none" strike="noStrike" kern="1200" cap="none" spc="0" normalizeH="0" baseline="0" noProof="0" dirty="0">
                <a:ln>
                  <a:noFill/>
                </a:ln>
                <a:solidFill>
                  <a:schemeClr val="bg1"/>
                </a:solidFill>
                <a:effectLst/>
                <a:uLnTx/>
                <a:uFillTx/>
                <a:latin typeface="Century Gothic" panose="020F0302020204030204"/>
                <a:ea typeface="+mn-ea"/>
                <a:cs typeface="+mn-cs"/>
              </a:rPr>
              <a:t> people get annoyed or cling on to things, or can lead to a lot of miscommunication, misunderstanding. So, I think its about finding the balance - you don't literally need to tell us everything.”</a:t>
            </a:r>
          </a:p>
        </p:txBody>
      </p:sp>
      <p:sp>
        <p:nvSpPr>
          <p:cNvPr id="25" name="Speech Bubble: Rectangle with Corners Rounded 24">
            <a:extLst>
              <a:ext uri="{FF2B5EF4-FFF2-40B4-BE49-F238E27FC236}">
                <a16:creationId xmlns:a16="http://schemas.microsoft.com/office/drawing/2014/main" id="{0A6DCFBC-A320-BA50-68FA-87F01EA65D2E}"/>
              </a:ext>
            </a:extLst>
          </p:cNvPr>
          <p:cNvSpPr/>
          <p:nvPr/>
        </p:nvSpPr>
        <p:spPr>
          <a:xfrm>
            <a:off x="475616" y="5927674"/>
            <a:ext cx="2524034" cy="844751"/>
          </a:xfrm>
          <a:prstGeom prst="wedgeRoundRectCallout">
            <a:avLst>
              <a:gd name="adj1" fmla="val -36395"/>
              <a:gd name="adj2" fmla="val -67497"/>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kumimoji="0" lang="en-GB" sz="1200" i="1" u="none" strike="noStrike" kern="1200" cap="none" spc="0" normalizeH="0" baseline="0" noProof="0" dirty="0">
                <a:ln>
                  <a:noFill/>
                </a:ln>
                <a:solidFill>
                  <a:schemeClr val="bg1"/>
                </a:solidFill>
                <a:effectLst/>
                <a:uLnTx/>
                <a:uFillTx/>
                <a:latin typeface="Century Gothic" panose="020F0302020204030204"/>
                <a:ea typeface="+mn-ea"/>
                <a:cs typeface="+mn-cs"/>
              </a:rPr>
              <a:t>“I'm not sure we need to consulted yet. We need to be educated and told about it.”</a:t>
            </a:r>
          </a:p>
        </p:txBody>
      </p:sp>
      <p:pic>
        <p:nvPicPr>
          <p:cNvPr id="27" name="Picture 26">
            <a:extLst>
              <a:ext uri="{FF2B5EF4-FFF2-40B4-BE49-F238E27FC236}">
                <a16:creationId xmlns:a16="http://schemas.microsoft.com/office/drawing/2014/main" id="{BE172A48-5CF9-442C-AC81-3D5F10CFD942}"/>
              </a:ext>
            </a:extLst>
          </p:cNvPr>
          <p:cNvPicPr>
            <a:picLocks noChangeAspect="1"/>
          </p:cNvPicPr>
          <p:nvPr/>
        </p:nvPicPr>
        <p:blipFill>
          <a:blip r:embed="rId8"/>
          <a:stretch>
            <a:fillRect/>
          </a:stretch>
        </p:blipFill>
        <p:spPr>
          <a:xfrm>
            <a:off x="7434146" y="4337966"/>
            <a:ext cx="599156" cy="599156"/>
          </a:xfrm>
          <a:prstGeom prst="rect">
            <a:avLst/>
          </a:prstGeom>
        </p:spPr>
      </p:pic>
      <p:sp>
        <p:nvSpPr>
          <p:cNvPr id="3" name="Arrow: Right 2">
            <a:extLst>
              <a:ext uri="{FF2B5EF4-FFF2-40B4-BE49-F238E27FC236}">
                <a16:creationId xmlns:a16="http://schemas.microsoft.com/office/drawing/2014/main" id="{3005E4A7-E325-9E25-A247-2CEC7163C6D2}"/>
              </a:ext>
            </a:extLst>
          </p:cNvPr>
          <p:cNvSpPr/>
          <p:nvPr/>
        </p:nvSpPr>
        <p:spPr>
          <a:xfrm>
            <a:off x="6912933" y="3407575"/>
            <a:ext cx="354238" cy="183029"/>
          </a:xfrm>
          <a:prstGeom prst="rightArrow">
            <a:avLst/>
          </a:prstGeom>
          <a:solidFill>
            <a:schemeClr val="tx2">
              <a:lumMod val="5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Tree>
    <p:extLst>
      <p:ext uri="{BB962C8B-B14F-4D97-AF65-F5344CB8AC3E}">
        <p14:creationId xmlns:p14="http://schemas.microsoft.com/office/powerpoint/2010/main" val="1109031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5E944-32BE-67CD-C886-4838007D57C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8B2DEE-3C32-8C2C-19AE-5DD0A3680729}"/>
              </a:ext>
            </a:extLst>
          </p:cNvPr>
          <p:cNvSpPr>
            <a:spLocks noGrp="1"/>
          </p:cNvSpPr>
          <p:nvPr>
            <p:ph type="body" sz="quarter" idx="13"/>
          </p:nvPr>
        </p:nvSpPr>
        <p:spPr>
          <a:xfrm>
            <a:off x="-1" y="-102"/>
            <a:ext cx="12192000" cy="682854"/>
          </a:xfrm>
          <a:ln>
            <a:noFill/>
          </a:ln>
        </p:spPr>
        <p:txBody>
          <a:bodyPr/>
          <a:lstStyle/>
          <a:p>
            <a:r>
              <a:rPr lang="en-GB" dirty="0"/>
              <a:t>Thinking about who to inform, Members place importance on </a:t>
            </a:r>
            <a:r>
              <a:rPr lang="en-GB"/>
              <a:t>reaching</a:t>
            </a:r>
            <a:r>
              <a:rPr lang="en-GB" dirty="0"/>
              <a:t> people who live or work near the potential route</a:t>
            </a:r>
          </a:p>
        </p:txBody>
      </p:sp>
      <p:sp>
        <p:nvSpPr>
          <p:cNvPr id="4" name="Text Placeholder 3">
            <a:extLst>
              <a:ext uri="{FF2B5EF4-FFF2-40B4-BE49-F238E27FC236}">
                <a16:creationId xmlns:a16="http://schemas.microsoft.com/office/drawing/2014/main" id="{B0A435A1-62A6-D118-069B-37CDEB8340A8}"/>
              </a:ext>
            </a:extLst>
          </p:cNvPr>
          <p:cNvSpPr>
            <a:spLocks noGrp="1"/>
          </p:cNvSpPr>
          <p:nvPr>
            <p:ph type="body" sz="quarter" idx="14"/>
          </p:nvPr>
        </p:nvSpPr>
        <p:spPr>
          <a:xfrm>
            <a:off x="0" y="629516"/>
            <a:ext cx="12192000" cy="505853"/>
          </a:xfrm>
        </p:spPr>
        <p:txBody>
          <a:bodyPr/>
          <a:lstStyle/>
          <a:p>
            <a:r>
              <a:rPr lang="en-GB"/>
              <a:t>It is also important for stakeholders to be informed, while informing the wider public is less important. </a:t>
            </a:r>
          </a:p>
        </p:txBody>
      </p:sp>
      <p:sp>
        <p:nvSpPr>
          <p:cNvPr id="5" name="Slide Number Placeholder 3">
            <a:extLst>
              <a:ext uri="{FF2B5EF4-FFF2-40B4-BE49-F238E27FC236}">
                <a16:creationId xmlns:a16="http://schemas.microsoft.com/office/drawing/2014/main" id="{DCA56A67-FEC2-CB74-02DE-0BD65DAF5EF4}"/>
              </a:ext>
            </a:extLst>
          </p:cNvPr>
          <p:cNvSpPr txBox="1">
            <a:spLocks/>
          </p:cNvSpPr>
          <p:nvPr/>
        </p:nvSpPr>
        <p:spPr>
          <a:xfrm>
            <a:off x="11588203" y="271317"/>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38</a:t>
            </a:fld>
            <a:endParaRPr lang="en-GB"/>
          </a:p>
        </p:txBody>
      </p:sp>
      <p:graphicFrame>
        <p:nvGraphicFramePr>
          <p:cNvPr id="7" name="Chart 6">
            <a:extLst>
              <a:ext uri="{FF2B5EF4-FFF2-40B4-BE49-F238E27FC236}">
                <a16:creationId xmlns:a16="http://schemas.microsoft.com/office/drawing/2014/main" id="{BDB4666B-A934-6049-688F-E423748396CE}"/>
              </a:ext>
            </a:extLst>
          </p:cNvPr>
          <p:cNvGraphicFramePr/>
          <p:nvPr>
            <p:extLst>
              <p:ext uri="{D42A27DB-BD31-4B8C-83A1-F6EECF244321}">
                <p14:modId xmlns:p14="http://schemas.microsoft.com/office/powerpoint/2010/main" val="3635792527"/>
              </p:ext>
            </p:extLst>
          </p:nvPr>
        </p:nvGraphicFramePr>
        <p:xfrm>
          <a:off x="527523" y="1839975"/>
          <a:ext cx="9491405" cy="4461934"/>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66752A8B-D062-12A0-0DA8-B745347E0243}"/>
              </a:ext>
            </a:extLst>
          </p:cNvPr>
          <p:cNvSpPr/>
          <p:nvPr/>
        </p:nvSpPr>
        <p:spPr>
          <a:xfrm>
            <a:off x="132678" y="6546270"/>
            <a:ext cx="7731162" cy="3117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tx1"/>
                </a:solidFill>
              </a:rPr>
              <a:t>Base: 31 Workshop Panel respondents (question not asked of Inclusive Panel)</a:t>
            </a:r>
          </a:p>
        </p:txBody>
      </p:sp>
      <p:sp>
        <p:nvSpPr>
          <p:cNvPr id="14" name="Rectangle 13">
            <a:extLst>
              <a:ext uri="{FF2B5EF4-FFF2-40B4-BE49-F238E27FC236}">
                <a16:creationId xmlns:a16="http://schemas.microsoft.com/office/drawing/2014/main" id="{6B54D97F-BA41-67B6-0C90-23EF7F8DABF4}"/>
              </a:ext>
            </a:extLst>
          </p:cNvPr>
          <p:cNvSpPr/>
          <p:nvPr/>
        </p:nvSpPr>
        <p:spPr>
          <a:xfrm>
            <a:off x="845575" y="1294764"/>
            <a:ext cx="10764819" cy="300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b="1">
                <a:solidFill>
                  <a:schemeClr val="tx1"/>
                </a:solidFill>
              </a:rPr>
              <a:t>Q. Thinking about the East Coast Hydrogen Project, at the FEED stage (not Development Consent Order/ Planning Application stage), how important is it to you, if at all, that NGN </a:t>
            </a:r>
            <a:r>
              <a:rPr lang="en-GB" sz="1600" b="1" u="sng">
                <a:solidFill>
                  <a:schemeClr val="tx1"/>
                </a:solidFill>
              </a:rPr>
              <a:t>informs</a:t>
            </a:r>
            <a:r>
              <a:rPr lang="en-GB" sz="1600" b="1">
                <a:solidFill>
                  <a:schemeClr val="tx1"/>
                </a:solidFill>
              </a:rPr>
              <a:t>:</a:t>
            </a:r>
          </a:p>
        </p:txBody>
      </p:sp>
      <p:sp>
        <p:nvSpPr>
          <p:cNvPr id="16" name="Speech Bubble: Rectangle with Corners Rounded 15">
            <a:extLst>
              <a:ext uri="{FF2B5EF4-FFF2-40B4-BE49-F238E27FC236}">
                <a16:creationId xmlns:a16="http://schemas.microsoft.com/office/drawing/2014/main" id="{5D944384-DAAA-BE0B-CA78-833E4BAB3061}"/>
              </a:ext>
            </a:extLst>
          </p:cNvPr>
          <p:cNvSpPr/>
          <p:nvPr/>
        </p:nvSpPr>
        <p:spPr>
          <a:xfrm>
            <a:off x="9780105" y="2743334"/>
            <a:ext cx="2216690" cy="2060750"/>
          </a:xfrm>
          <a:prstGeom prst="wedgeRoundRectCallout">
            <a:avLst>
              <a:gd name="adj1" fmla="val 27836"/>
              <a:gd name="adj2" fmla="val 55998"/>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lang="en-GB" sz="1200" i="1">
                <a:solidFill>
                  <a:schemeClr val="bg1"/>
                </a:solidFill>
                <a:latin typeface="Century Gothic" panose="020F0302020204030204"/>
              </a:rPr>
              <a:t>“Just </a:t>
            </a:r>
            <a:r>
              <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rPr>
              <a:t>announce that there is a project… and don't go into nitty-gritty because you're going to waste your time if it's not going to go ahead anyway.”</a:t>
            </a:r>
          </a:p>
        </p:txBody>
      </p:sp>
    </p:spTree>
    <p:extLst>
      <p:ext uri="{BB962C8B-B14F-4D97-AF65-F5344CB8AC3E}">
        <p14:creationId xmlns:p14="http://schemas.microsoft.com/office/powerpoint/2010/main" val="805597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61BA25-DD0E-D0DF-17EE-E58A7C9024EF}"/>
              </a:ext>
            </a:extLst>
          </p:cNvPr>
          <p:cNvSpPr>
            <a:spLocks noGrp="1"/>
          </p:cNvSpPr>
          <p:nvPr>
            <p:ph type="body" sz="quarter" idx="13"/>
          </p:nvPr>
        </p:nvSpPr>
        <p:spPr/>
        <p:txBody>
          <a:bodyPr/>
          <a:lstStyle/>
          <a:p>
            <a:r>
              <a:rPr lang="en-GB"/>
              <a:t>Key principles for consultation at the FEED stage</a:t>
            </a:r>
          </a:p>
        </p:txBody>
      </p:sp>
      <p:sp>
        <p:nvSpPr>
          <p:cNvPr id="4" name="Text Placeholder 3">
            <a:extLst>
              <a:ext uri="{FF2B5EF4-FFF2-40B4-BE49-F238E27FC236}">
                <a16:creationId xmlns:a16="http://schemas.microsoft.com/office/drawing/2014/main" id="{022F75AE-B34F-24B7-FD2A-2EABCF38FE4B}"/>
              </a:ext>
            </a:extLst>
          </p:cNvPr>
          <p:cNvSpPr>
            <a:spLocks noGrp="1"/>
          </p:cNvSpPr>
          <p:nvPr>
            <p:ph type="body" sz="quarter" idx="14"/>
          </p:nvPr>
        </p:nvSpPr>
        <p:spPr/>
        <p:txBody>
          <a:bodyPr/>
          <a:lstStyle/>
          <a:p>
            <a:r>
              <a:rPr lang="en-GB" dirty="0"/>
              <a:t>Transparency is seen as most important, alongside accessible, targeted and meaningful engagement</a:t>
            </a:r>
            <a:r>
              <a:rPr lang="en-GB"/>
              <a:t>.</a:t>
            </a:r>
            <a:endParaRPr lang="en-GB" dirty="0"/>
          </a:p>
        </p:txBody>
      </p:sp>
      <p:sp>
        <p:nvSpPr>
          <p:cNvPr id="5" name="Slide Number Placeholder 3">
            <a:extLst>
              <a:ext uri="{FF2B5EF4-FFF2-40B4-BE49-F238E27FC236}">
                <a16:creationId xmlns:a16="http://schemas.microsoft.com/office/drawing/2014/main" id="{8FA5F4D1-FCAC-F004-8712-5771F65007D3}"/>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39</a:t>
            </a:fld>
            <a:endParaRPr lang="en-GB"/>
          </a:p>
        </p:txBody>
      </p:sp>
      <p:sp>
        <p:nvSpPr>
          <p:cNvPr id="8" name="Rectangle 7">
            <a:extLst>
              <a:ext uri="{FF2B5EF4-FFF2-40B4-BE49-F238E27FC236}">
                <a16:creationId xmlns:a16="http://schemas.microsoft.com/office/drawing/2014/main" id="{8BAC1F57-5128-93FB-FC5A-7FEC644857DA}"/>
              </a:ext>
            </a:extLst>
          </p:cNvPr>
          <p:cNvSpPr/>
          <p:nvPr/>
        </p:nvSpPr>
        <p:spPr>
          <a:xfrm>
            <a:off x="1100204" y="1210952"/>
            <a:ext cx="4154548" cy="138864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accent1">
                    <a:lumMod val="50000"/>
                  </a:schemeClr>
                </a:solidFill>
              </a:rPr>
              <a:t>Transparent</a:t>
            </a:r>
          </a:p>
        </p:txBody>
      </p:sp>
      <p:sp>
        <p:nvSpPr>
          <p:cNvPr id="9" name="Rectangle 8">
            <a:extLst>
              <a:ext uri="{FF2B5EF4-FFF2-40B4-BE49-F238E27FC236}">
                <a16:creationId xmlns:a16="http://schemas.microsoft.com/office/drawing/2014/main" id="{2813E071-B354-B999-BFF1-CCBDCA9BE9AC}"/>
              </a:ext>
            </a:extLst>
          </p:cNvPr>
          <p:cNvSpPr/>
          <p:nvPr/>
        </p:nvSpPr>
        <p:spPr>
          <a:xfrm>
            <a:off x="1100206" y="2872945"/>
            <a:ext cx="4154548" cy="958795"/>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rgbClr val="215968"/>
                </a:solidFill>
              </a:rPr>
              <a:t>Accessible</a:t>
            </a:r>
          </a:p>
        </p:txBody>
      </p:sp>
      <p:sp>
        <p:nvSpPr>
          <p:cNvPr id="10" name="Rectangle 9">
            <a:extLst>
              <a:ext uri="{FF2B5EF4-FFF2-40B4-BE49-F238E27FC236}">
                <a16:creationId xmlns:a16="http://schemas.microsoft.com/office/drawing/2014/main" id="{01582419-458A-034B-747A-BBB0933DFC95}"/>
              </a:ext>
            </a:extLst>
          </p:cNvPr>
          <p:cNvSpPr/>
          <p:nvPr/>
        </p:nvSpPr>
        <p:spPr>
          <a:xfrm>
            <a:off x="1100205" y="4105087"/>
            <a:ext cx="4154548" cy="1080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rgbClr val="224212"/>
                </a:solidFill>
              </a:rPr>
              <a:t>Targeted</a:t>
            </a:r>
          </a:p>
        </p:txBody>
      </p:sp>
      <p:sp>
        <p:nvSpPr>
          <p:cNvPr id="11" name="Rectangle 10">
            <a:extLst>
              <a:ext uri="{FF2B5EF4-FFF2-40B4-BE49-F238E27FC236}">
                <a16:creationId xmlns:a16="http://schemas.microsoft.com/office/drawing/2014/main" id="{29DC1E2F-0DF8-87C3-25C5-9F6AC5F6A8E6}"/>
              </a:ext>
            </a:extLst>
          </p:cNvPr>
          <p:cNvSpPr/>
          <p:nvPr/>
        </p:nvSpPr>
        <p:spPr>
          <a:xfrm>
            <a:off x="1100204" y="5458434"/>
            <a:ext cx="4154548" cy="76402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rgbClr val="182232"/>
                </a:solidFill>
              </a:rPr>
              <a:t>Meaningful</a:t>
            </a:r>
          </a:p>
        </p:txBody>
      </p:sp>
      <p:pic>
        <p:nvPicPr>
          <p:cNvPr id="13" name="Picture 12">
            <a:extLst>
              <a:ext uri="{FF2B5EF4-FFF2-40B4-BE49-F238E27FC236}">
                <a16:creationId xmlns:a16="http://schemas.microsoft.com/office/drawing/2014/main" id="{FCCDF5FB-132B-57AB-BAD9-51C9E8A8219B}"/>
              </a:ext>
            </a:extLst>
          </p:cNvPr>
          <p:cNvPicPr>
            <a:picLocks noChangeAspect="1"/>
          </p:cNvPicPr>
          <p:nvPr/>
        </p:nvPicPr>
        <p:blipFill>
          <a:blip r:embed="rId3"/>
          <a:stretch>
            <a:fillRect/>
          </a:stretch>
        </p:blipFill>
        <p:spPr>
          <a:xfrm>
            <a:off x="1599534" y="1643400"/>
            <a:ext cx="523748" cy="523748"/>
          </a:xfrm>
          <a:prstGeom prst="rect">
            <a:avLst/>
          </a:prstGeom>
        </p:spPr>
      </p:pic>
      <p:pic>
        <p:nvPicPr>
          <p:cNvPr id="15" name="Picture 14">
            <a:extLst>
              <a:ext uri="{FF2B5EF4-FFF2-40B4-BE49-F238E27FC236}">
                <a16:creationId xmlns:a16="http://schemas.microsoft.com/office/drawing/2014/main" id="{78BF917E-9AE8-F523-BE2D-AE5CDB9CBF84}"/>
              </a:ext>
            </a:extLst>
          </p:cNvPr>
          <p:cNvPicPr>
            <a:picLocks noChangeAspect="1"/>
          </p:cNvPicPr>
          <p:nvPr/>
        </p:nvPicPr>
        <p:blipFill>
          <a:blip r:embed="rId4"/>
          <a:stretch>
            <a:fillRect/>
          </a:stretch>
        </p:blipFill>
        <p:spPr>
          <a:xfrm>
            <a:off x="1568184" y="3045508"/>
            <a:ext cx="596850" cy="596850"/>
          </a:xfrm>
          <a:prstGeom prst="rect">
            <a:avLst/>
          </a:prstGeom>
        </p:spPr>
      </p:pic>
      <p:pic>
        <p:nvPicPr>
          <p:cNvPr id="17" name="Picture 16">
            <a:extLst>
              <a:ext uri="{FF2B5EF4-FFF2-40B4-BE49-F238E27FC236}">
                <a16:creationId xmlns:a16="http://schemas.microsoft.com/office/drawing/2014/main" id="{C2DE3A63-A028-BE45-784C-7F9B9627B29D}"/>
              </a:ext>
            </a:extLst>
          </p:cNvPr>
          <p:cNvPicPr>
            <a:picLocks noChangeAspect="1"/>
          </p:cNvPicPr>
          <p:nvPr/>
        </p:nvPicPr>
        <p:blipFill>
          <a:blip r:embed="rId5"/>
          <a:stretch>
            <a:fillRect/>
          </a:stretch>
        </p:blipFill>
        <p:spPr>
          <a:xfrm>
            <a:off x="1593485" y="4377164"/>
            <a:ext cx="535846" cy="535846"/>
          </a:xfrm>
          <a:prstGeom prst="rect">
            <a:avLst/>
          </a:prstGeom>
        </p:spPr>
      </p:pic>
      <p:pic>
        <p:nvPicPr>
          <p:cNvPr id="19" name="Picture 18">
            <a:extLst>
              <a:ext uri="{FF2B5EF4-FFF2-40B4-BE49-F238E27FC236}">
                <a16:creationId xmlns:a16="http://schemas.microsoft.com/office/drawing/2014/main" id="{DA39D5DC-7F7E-CE79-5FD6-98CE6DE7C617}"/>
              </a:ext>
            </a:extLst>
          </p:cNvPr>
          <p:cNvPicPr>
            <a:picLocks noChangeAspect="1"/>
          </p:cNvPicPr>
          <p:nvPr/>
        </p:nvPicPr>
        <p:blipFill>
          <a:blip r:embed="rId6"/>
          <a:stretch>
            <a:fillRect/>
          </a:stretch>
        </p:blipFill>
        <p:spPr>
          <a:xfrm>
            <a:off x="1590139" y="5569179"/>
            <a:ext cx="542538" cy="542538"/>
          </a:xfrm>
          <a:prstGeom prst="rect">
            <a:avLst/>
          </a:prstGeom>
        </p:spPr>
      </p:pic>
      <p:sp>
        <p:nvSpPr>
          <p:cNvPr id="21" name="Rectangle 20">
            <a:extLst>
              <a:ext uri="{FF2B5EF4-FFF2-40B4-BE49-F238E27FC236}">
                <a16:creationId xmlns:a16="http://schemas.microsoft.com/office/drawing/2014/main" id="{51D09360-B464-CCB5-91EA-AC1EF21C8E73}"/>
              </a:ext>
            </a:extLst>
          </p:cNvPr>
          <p:cNvSpPr/>
          <p:nvPr/>
        </p:nvSpPr>
        <p:spPr>
          <a:xfrm>
            <a:off x="5559552" y="1210951"/>
            <a:ext cx="6181343" cy="1388647"/>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NGN should be as transparent as possible around the cost of investment and </a:t>
            </a:r>
            <a:r>
              <a:rPr lang="en-GB" sz="1600">
                <a:solidFill>
                  <a:schemeClr val="tx1"/>
                </a:solidFill>
              </a:rPr>
              <a:t>the </a:t>
            </a:r>
            <a:r>
              <a:rPr lang="en-GB" sz="1600" dirty="0">
                <a:solidFill>
                  <a:schemeClr val="tx1"/>
                </a:solidFill>
              </a:rPr>
              <a:t>locations impacted, while clearly indicating which current information is subject to change. </a:t>
            </a:r>
          </a:p>
          <a:p>
            <a:r>
              <a:rPr lang="en-GB" sz="1600" dirty="0">
                <a:solidFill>
                  <a:schemeClr val="tx1"/>
                </a:solidFill>
              </a:rPr>
              <a:t>NGN should also make it very clear how much, if any, input customers can have. </a:t>
            </a:r>
          </a:p>
        </p:txBody>
      </p:sp>
      <p:sp>
        <p:nvSpPr>
          <p:cNvPr id="22" name="Rectangle 21">
            <a:extLst>
              <a:ext uri="{FF2B5EF4-FFF2-40B4-BE49-F238E27FC236}">
                <a16:creationId xmlns:a16="http://schemas.microsoft.com/office/drawing/2014/main" id="{36CE568D-277A-AEDF-3EE1-8F7A8D28DCC1}"/>
              </a:ext>
            </a:extLst>
          </p:cNvPr>
          <p:cNvSpPr/>
          <p:nvPr/>
        </p:nvSpPr>
        <p:spPr>
          <a:xfrm>
            <a:off x="5543531" y="2874674"/>
            <a:ext cx="6197361" cy="95879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Information should be accessible, utilising multi-channel methods e.g. online and offline. </a:t>
            </a:r>
          </a:p>
        </p:txBody>
      </p:sp>
      <p:sp>
        <p:nvSpPr>
          <p:cNvPr id="24" name="Rectangle 23">
            <a:extLst>
              <a:ext uri="{FF2B5EF4-FFF2-40B4-BE49-F238E27FC236}">
                <a16:creationId xmlns:a16="http://schemas.microsoft.com/office/drawing/2014/main" id="{A5A44FFC-C2F3-C4C4-9D70-CF66E72C98DB}"/>
              </a:ext>
            </a:extLst>
          </p:cNvPr>
          <p:cNvSpPr/>
          <p:nvPr/>
        </p:nvSpPr>
        <p:spPr>
          <a:xfrm>
            <a:off x="5543532" y="4105086"/>
            <a:ext cx="6197361" cy="1080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Targeted engagement should be implemented with communities close to the pipeline and industrial sites. </a:t>
            </a:r>
          </a:p>
          <a:p>
            <a:r>
              <a:rPr lang="en-GB" sz="1600">
                <a:solidFill>
                  <a:schemeClr val="tx1"/>
                </a:solidFill>
              </a:rPr>
              <a:t>Engagement should be light touch – informing rather than consulting. </a:t>
            </a:r>
          </a:p>
        </p:txBody>
      </p:sp>
      <p:sp>
        <p:nvSpPr>
          <p:cNvPr id="27" name="Rectangle 26">
            <a:extLst>
              <a:ext uri="{FF2B5EF4-FFF2-40B4-BE49-F238E27FC236}">
                <a16:creationId xmlns:a16="http://schemas.microsoft.com/office/drawing/2014/main" id="{B9686594-DBA9-A7F5-3B80-60DBC1D2AA14}"/>
              </a:ext>
            </a:extLst>
          </p:cNvPr>
          <p:cNvSpPr/>
          <p:nvPr/>
        </p:nvSpPr>
        <p:spPr>
          <a:xfrm>
            <a:off x="5543532" y="5458434"/>
            <a:ext cx="6197361" cy="76402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Any consultation should lead to meaningful decisions based on customer feedback and avoid ‘lip service’. </a:t>
            </a:r>
          </a:p>
        </p:txBody>
      </p:sp>
    </p:spTree>
    <p:extLst>
      <p:ext uri="{BB962C8B-B14F-4D97-AF65-F5344CB8AC3E}">
        <p14:creationId xmlns:p14="http://schemas.microsoft.com/office/powerpoint/2010/main" val="2242663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E81B8-20D3-917A-0B32-542D0D68311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AEF243-6086-32DC-FF63-AE5B8530420A}"/>
              </a:ext>
            </a:extLst>
          </p:cNvPr>
          <p:cNvSpPr>
            <a:spLocks noGrp="1"/>
          </p:cNvSpPr>
          <p:nvPr>
            <p:ph type="body" sz="quarter" idx="13"/>
          </p:nvPr>
        </p:nvSpPr>
        <p:spPr/>
        <p:txBody>
          <a:bodyPr/>
          <a:lstStyle/>
          <a:p>
            <a:r>
              <a:rPr lang="en-GB"/>
              <a:t>Methodology</a:t>
            </a:r>
          </a:p>
        </p:txBody>
      </p:sp>
      <p:grpSp>
        <p:nvGrpSpPr>
          <p:cNvPr id="25" name="Group 24">
            <a:extLst>
              <a:ext uri="{FF2B5EF4-FFF2-40B4-BE49-F238E27FC236}">
                <a16:creationId xmlns:a16="http://schemas.microsoft.com/office/drawing/2014/main" id="{51ECA60B-349C-95BA-37AA-69A0A9D56E42}"/>
              </a:ext>
            </a:extLst>
          </p:cNvPr>
          <p:cNvGrpSpPr/>
          <p:nvPr/>
        </p:nvGrpSpPr>
        <p:grpSpPr>
          <a:xfrm>
            <a:off x="230123" y="686332"/>
            <a:ext cx="11731752" cy="972335"/>
            <a:chOff x="230123" y="1489016"/>
            <a:chExt cx="11731752" cy="972335"/>
          </a:xfrm>
        </p:grpSpPr>
        <p:sp>
          <p:nvSpPr>
            <p:cNvPr id="13" name="Rectangle 12">
              <a:extLst>
                <a:ext uri="{FF2B5EF4-FFF2-40B4-BE49-F238E27FC236}">
                  <a16:creationId xmlns:a16="http://schemas.microsoft.com/office/drawing/2014/main" id="{22A441AE-D7CF-C9CA-6735-FC1CB42681CE}"/>
                </a:ext>
              </a:extLst>
            </p:cNvPr>
            <p:cNvSpPr/>
            <p:nvPr/>
          </p:nvSpPr>
          <p:spPr>
            <a:xfrm>
              <a:off x="2676142" y="1665470"/>
              <a:ext cx="4062985" cy="619431"/>
            </a:xfrm>
            <a:prstGeom prst="rect">
              <a:avLst/>
            </a:prstGeom>
            <a:solidFill>
              <a:srgbClr val="314364"/>
            </a:solidFill>
            <a:ln>
              <a:solidFill>
                <a:srgbClr val="314364"/>
              </a:solidFill>
            </a:ln>
          </p:spPr>
          <p:txBody>
            <a:bodyPr vert="horz" lIns="91440" tIns="45720" rIns="91440" bIns="45720" rtlCol="0" anchor="ctr">
              <a:noAutofit/>
            </a:bodyPr>
            <a:lstStyle/>
            <a:p>
              <a:pPr algn="ctr" defTabSz="914400">
                <a:lnSpc>
                  <a:spcPct val="90000"/>
                </a:lnSpc>
                <a:spcBef>
                  <a:spcPts val="1000"/>
                </a:spcBef>
              </a:pPr>
              <a:r>
                <a:rPr lang="en-GB" sz="1600" b="1">
                  <a:solidFill>
                    <a:schemeClr val="bg1"/>
                  </a:solidFill>
                  <a:latin typeface="Century Gothic" panose="020B0502020202020204" pitchFamily="34" charset="0"/>
                </a:rPr>
                <a:t>Workshop Panel: 30 attendees</a:t>
              </a:r>
            </a:p>
          </p:txBody>
        </p:sp>
        <p:sp>
          <p:nvSpPr>
            <p:cNvPr id="14" name="Rectangle 13">
              <a:extLst>
                <a:ext uri="{FF2B5EF4-FFF2-40B4-BE49-F238E27FC236}">
                  <a16:creationId xmlns:a16="http://schemas.microsoft.com/office/drawing/2014/main" id="{A948CA47-6F90-712C-679A-65922CE73E73}"/>
                </a:ext>
              </a:extLst>
            </p:cNvPr>
            <p:cNvSpPr/>
            <p:nvPr/>
          </p:nvSpPr>
          <p:spPr>
            <a:xfrm>
              <a:off x="7278624" y="1665471"/>
              <a:ext cx="4325112" cy="619431"/>
            </a:xfrm>
            <a:prstGeom prst="rect">
              <a:avLst/>
            </a:prstGeom>
            <a:solidFill>
              <a:schemeClr val="tx2"/>
            </a:solidFill>
          </p:spPr>
          <p:txBody>
            <a:bodyPr vert="horz" lIns="91440" tIns="45720" rIns="91440" bIns="45720" rtlCol="0" anchor="ctr">
              <a:noAutofit/>
            </a:bodyPr>
            <a:lstStyle/>
            <a:p>
              <a:pPr algn="ctr" defTabSz="914400">
                <a:lnSpc>
                  <a:spcPct val="90000"/>
                </a:lnSpc>
                <a:spcBef>
                  <a:spcPts val="1000"/>
                </a:spcBef>
              </a:pPr>
              <a:r>
                <a:rPr lang="en-GB" sz="1600" b="1" dirty="0">
                  <a:solidFill>
                    <a:schemeClr val="bg1"/>
                  </a:solidFill>
                  <a:latin typeface="Century Gothic" panose="020B0502020202020204" pitchFamily="34" charset="0"/>
                </a:rPr>
                <a:t>Inclusive Panel: 10 Members</a:t>
              </a:r>
            </a:p>
          </p:txBody>
        </p:sp>
        <p:sp>
          <p:nvSpPr>
            <p:cNvPr id="16" name="Rectangle 15">
              <a:extLst>
                <a:ext uri="{FF2B5EF4-FFF2-40B4-BE49-F238E27FC236}">
                  <a16:creationId xmlns:a16="http://schemas.microsoft.com/office/drawing/2014/main" id="{B2A45314-F0F0-BA0F-3AD2-0D4FC3FD8CCE}"/>
                </a:ext>
              </a:extLst>
            </p:cNvPr>
            <p:cNvSpPr/>
            <p:nvPr/>
          </p:nvSpPr>
          <p:spPr>
            <a:xfrm>
              <a:off x="588264" y="1665469"/>
              <a:ext cx="3319272" cy="6194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a:solidFill>
                    <a:schemeClr val="tx1"/>
                  </a:solidFill>
                </a:rPr>
                <a:t>Citizen Panel</a:t>
              </a:r>
            </a:p>
          </p:txBody>
        </p:sp>
        <p:sp>
          <p:nvSpPr>
            <p:cNvPr id="17" name="Equals 16">
              <a:extLst>
                <a:ext uri="{FF2B5EF4-FFF2-40B4-BE49-F238E27FC236}">
                  <a16:creationId xmlns:a16="http://schemas.microsoft.com/office/drawing/2014/main" id="{49BC81CB-347D-DDCA-9CDE-31093A37199F}"/>
                </a:ext>
              </a:extLst>
            </p:cNvPr>
            <p:cNvSpPr/>
            <p:nvPr/>
          </p:nvSpPr>
          <p:spPr>
            <a:xfrm>
              <a:off x="2215133" y="1824268"/>
              <a:ext cx="397764" cy="301833"/>
            </a:xfrm>
            <a:prstGeom prst="mathEqual">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8" name="Plus Sign 17">
              <a:extLst>
                <a:ext uri="{FF2B5EF4-FFF2-40B4-BE49-F238E27FC236}">
                  <a16:creationId xmlns:a16="http://schemas.microsoft.com/office/drawing/2014/main" id="{E712CBB5-6EB9-665C-689D-EDCA1BF40123}"/>
                </a:ext>
              </a:extLst>
            </p:cNvPr>
            <p:cNvSpPr/>
            <p:nvPr/>
          </p:nvSpPr>
          <p:spPr>
            <a:xfrm>
              <a:off x="6789419" y="1824268"/>
              <a:ext cx="438913" cy="390169"/>
            </a:xfrm>
            <a:prstGeom prst="mathPlus">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19" name="Rectangle 18">
              <a:extLst>
                <a:ext uri="{FF2B5EF4-FFF2-40B4-BE49-F238E27FC236}">
                  <a16:creationId xmlns:a16="http://schemas.microsoft.com/office/drawing/2014/main" id="{01E24FA7-5C4D-F0F0-5678-3F052ACF94E1}"/>
                </a:ext>
              </a:extLst>
            </p:cNvPr>
            <p:cNvSpPr/>
            <p:nvPr/>
          </p:nvSpPr>
          <p:spPr>
            <a:xfrm>
              <a:off x="230123" y="1489016"/>
              <a:ext cx="11731752" cy="97233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grpSp>
      <p:sp>
        <p:nvSpPr>
          <p:cNvPr id="20" name="Rectangle 19">
            <a:extLst>
              <a:ext uri="{FF2B5EF4-FFF2-40B4-BE49-F238E27FC236}">
                <a16:creationId xmlns:a16="http://schemas.microsoft.com/office/drawing/2014/main" id="{AEC62600-6424-E110-4706-A789FDB366AB}"/>
              </a:ext>
            </a:extLst>
          </p:cNvPr>
          <p:cNvSpPr/>
          <p:nvPr/>
        </p:nvSpPr>
        <p:spPr>
          <a:xfrm>
            <a:off x="1600200" y="2907792"/>
            <a:ext cx="5440680" cy="36210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21" name="Rectangle 20">
            <a:extLst>
              <a:ext uri="{FF2B5EF4-FFF2-40B4-BE49-F238E27FC236}">
                <a16:creationId xmlns:a16="http://schemas.microsoft.com/office/drawing/2014/main" id="{21DD491F-7126-02D5-B761-42F330E8DD30}"/>
              </a:ext>
            </a:extLst>
          </p:cNvPr>
          <p:cNvSpPr/>
          <p:nvPr/>
        </p:nvSpPr>
        <p:spPr>
          <a:xfrm>
            <a:off x="230124" y="1900752"/>
            <a:ext cx="6509004" cy="1240750"/>
          </a:xfrm>
          <a:prstGeom prst="rect">
            <a:avLst/>
          </a:prstGeom>
          <a:noFill/>
          <a:ln w="57150">
            <a:solidFill>
              <a:srgbClr val="3143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b="1" dirty="0">
                <a:solidFill>
                  <a:schemeClr val="tx1"/>
                </a:solidFill>
              </a:rPr>
              <a:t>19 retained original Members</a:t>
            </a:r>
            <a:r>
              <a:rPr lang="en-GB" sz="1600" dirty="0">
                <a:solidFill>
                  <a:schemeClr val="tx1"/>
                </a:solidFill>
              </a:rPr>
              <a:t>: bringing informed views</a:t>
            </a:r>
          </a:p>
          <a:p>
            <a:pPr marL="285750" indent="-285750">
              <a:buFont typeface="Arial" panose="020B0604020202020204" pitchFamily="34" charset="0"/>
              <a:buChar char="•"/>
            </a:pPr>
            <a:r>
              <a:rPr lang="en-GB" sz="1600" b="1" dirty="0">
                <a:solidFill>
                  <a:schemeClr val="tx1"/>
                </a:solidFill>
              </a:rPr>
              <a:t>10 recent Members</a:t>
            </a:r>
            <a:r>
              <a:rPr lang="en-GB" sz="1600" dirty="0">
                <a:solidFill>
                  <a:schemeClr val="tx1"/>
                </a:solidFill>
              </a:rPr>
              <a:t>: bringing fresh perspective</a:t>
            </a:r>
          </a:p>
          <a:p>
            <a:pPr marL="285750" indent="-285750">
              <a:buFont typeface="Arial" panose="020B0604020202020204" pitchFamily="34" charset="0"/>
              <a:buChar char="•"/>
            </a:pPr>
            <a:r>
              <a:rPr lang="en-GB" sz="1600" b="1" dirty="0">
                <a:solidFill>
                  <a:schemeClr val="tx1"/>
                </a:solidFill>
              </a:rPr>
              <a:t>1 Young Innovators Council (YIC) transitioner</a:t>
            </a:r>
            <a:r>
              <a:rPr lang="en-GB" sz="1600" dirty="0">
                <a:solidFill>
                  <a:schemeClr val="tx1"/>
                </a:solidFill>
              </a:rPr>
              <a:t>: bridging the gap between NGN’s engagement panels</a:t>
            </a:r>
          </a:p>
        </p:txBody>
      </p:sp>
      <p:sp>
        <p:nvSpPr>
          <p:cNvPr id="22" name="Rectangle 21">
            <a:extLst>
              <a:ext uri="{FF2B5EF4-FFF2-40B4-BE49-F238E27FC236}">
                <a16:creationId xmlns:a16="http://schemas.microsoft.com/office/drawing/2014/main" id="{4C2E6EEC-14B8-9272-A40C-03ACAC6904C3}"/>
              </a:ext>
            </a:extLst>
          </p:cNvPr>
          <p:cNvSpPr/>
          <p:nvPr/>
        </p:nvSpPr>
        <p:spPr>
          <a:xfrm>
            <a:off x="7278623" y="1885464"/>
            <a:ext cx="4683251" cy="1256037"/>
          </a:xfrm>
          <a:prstGeom prst="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Members who for a variety of reasons cannot attend an in-person workshop, </a:t>
            </a:r>
            <a:r>
              <a:rPr lang="en-GB" sz="1600" dirty="0">
                <a:solidFill>
                  <a:schemeClr val="tx1"/>
                </a:solidFill>
              </a:rPr>
              <a:t>ensuring inclusivity and diversity</a:t>
            </a:r>
          </a:p>
        </p:txBody>
      </p:sp>
      <p:cxnSp>
        <p:nvCxnSpPr>
          <p:cNvPr id="27" name="Straight Arrow Connector 26">
            <a:extLst>
              <a:ext uri="{FF2B5EF4-FFF2-40B4-BE49-F238E27FC236}">
                <a16:creationId xmlns:a16="http://schemas.microsoft.com/office/drawing/2014/main" id="{0A989C83-58A4-C40A-8682-BDD386EBEB78}"/>
              </a:ext>
            </a:extLst>
          </p:cNvPr>
          <p:cNvCxnSpPr>
            <a:cxnSpLocks/>
          </p:cNvCxnSpPr>
          <p:nvPr/>
        </p:nvCxnSpPr>
        <p:spPr>
          <a:xfrm>
            <a:off x="4733541" y="1482215"/>
            <a:ext cx="0" cy="403250"/>
          </a:xfrm>
          <a:prstGeom prst="straightConnector1">
            <a:avLst/>
          </a:prstGeom>
          <a:ln w="38100">
            <a:solidFill>
              <a:srgbClr val="31436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6256FCA-E0C9-BC0A-D1CA-EEBDD1974A95}"/>
              </a:ext>
            </a:extLst>
          </p:cNvPr>
          <p:cNvCxnSpPr>
            <a:cxnSpLocks/>
          </p:cNvCxnSpPr>
          <p:nvPr/>
        </p:nvCxnSpPr>
        <p:spPr>
          <a:xfrm flipH="1">
            <a:off x="9441180" y="1482215"/>
            <a:ext cx="1" cy="41853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FF0A320-D05C-AFFC-A95C-D1B0C5F9AF24}"/>
              </a:ext>
            </a:extLst>
          </p:cNvPr>
          <p:cNvSpPr/>
          <p:nvPr/>
        </p:nvSpPr>
        <p:spPr>
          <a:xfrm>
            <a:off x="2541200" y="3631469"/>
            <a:ext cx="4197927" cy="423609"/>
          </a:xfrm>
          <a:prstGeom prst="rect">
            <a:avLst/>
          </a:prstGeom>
          <a:solidFill>
            <a:schemeClr val="accent4"/>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bg1"/>
                </a:solidFill>
                <a:effectLst/>
                <a:uLnTx/>
                <a:uFillTx/>
                <a:latin typeface="+mj-lt"/>
                <a:ea typeface="+mn-ea"/>
                <a:cs typeface="+mn-cs"/>
              </a:rPr>
              <a:t>July workshop</a:t>
            </a:r>
          </a:p>
        </p:txBody>
      </p:sp>
      <p:sp>
        <p:nvSpPr>
          <p:cNvPr id="5" name="Rectangle 4">
            <a:extLst>
              <a:ext uri="{FF2B5EF4-FFF2-40B4-BE49-F238E27FC236}">
                <a16:creationId xmlns:a16="http://schemas.microsoft.com/office/drawing/2014/main" id="{5CC0009F-AA0F-2A71-9C26-98879C20D09F}"/>
              </a:ext>
            </a:extLst>
          </p:cNvPr>
          <p:cNvSpPr/>
          <p:nvPr/>
        </p:nvSpPr>
        <p:spPr>
          <a:xfrm>
            <a:off x="7278624" y="3644581"/>
            <a:ext cx="4197927" cy="410498"/>
          </a:xfrm>
          <a:prstGeom prst="rect">
            <a:avLst/>
          </a:prstGeom>
          <a:solidFill>
            <a:schemeClr val="tx2">
              <a:lumMod val="20000"/>
              <a:lumOff val="8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mj-lt"/>
                <a:ea typeface="+mn-ea"/>
                <a:cs typeface="+mn-cs"/>
              </a:rPr>
              <a:t>Depth interview 1 </a:t>
            </a:r>
          </a:p>
        </p:txBody>
      </p:sp>
      <p:sp>
        <p:nvSpPr>
          <p:cNvPr id="6" name="Rectangle 5">
            <a:extLst>
              <a:ext uri="{FF2B5EF4-FFF2-40B4-BE49-F238E27FC236}">
                <a16:creationId xmlns:a16="http://schemas.microsoft.com/office/drawing/2014/main" id="{7AA3E4FD-64EF-F04C-0275-7247B0E72195}"/>
              </a:ext>
            </a:extLst>
          </p:cNvPr>
          <p:cNvSpPr/>
          <p:nvPr/>
        </p:nvSpPr>
        <p:spPr>
          <a:xfrm>
            <a:off x="2541199" y="4301385"/>
            <a:ext cx="4197927" cy="424104"/>
          </a:xfrm>
          <a:prstGeom prst="rect">
            <a:avLst/>
          </a:prstGeom>
          <a:solidFill>
            <a:schemeClr val="accent4"/>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bg1"/>
                </a:solidFill>
                <a:effectLst/>
                <a:uLnTx/>
                <a:uFillTx/>
                <a:latin typeface="+mj-lt"/>
                <a:ea typeface="+mn-ea"/>
                <a:cs typeface="+mn-cs"/>
              </a:rPr>
              <a:t>November workshop</a:t>
            </a:r>
          </a:p>
        </p:txBody>
      </p:sp>
      <p:sp>
        <p:nvSpPr>
          <p:cNvPr id="7" name="Rectangle 6">
            <a:extLst>
              <a:ext uri="{FF2B5EF4-FFF2-40B4-BE49-F238E27FC236}">
                <a16:creationId xmlns:a16="http://schemas.microsoft.com/office/drawing/2014/main" id="{4A4D0ADC-0D7D-E00A-4460-11748B450176}"/>
              </a:ext>
            </a:extLst>
          </p:cNvPr>
          <p:cNvSpPr/>
          <p:nvPr/>
        </p:nvSpPr>
        <p:spPr>
          <a:xfrm>
            <a:off x="2541199" y="5056403"/>
            <a:ext cx="4197927" cy="494006"/>
          </a:xfrm>
          <a:prstGeom prst="rect">
            <a:avLst/>
          </a:prstGeom>
          <a:solidFill>
            <a:schemeClr val="accent4"/>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bg1"/>
                </a:solidFill>
                <a:effectLst/>
                <a:uLnTx/>
                <a:uFillTx/>
                <a:latin typeface="+mj-lt"/>
                <a:ea typeface="+mn-ea"/>
                <a:cs typeface="+mn-cs"/>
              </a:rPr>
              <a:t>March workshop</a:t>
            </a:r>
          </a:p>
          <a:p>
            <a:pPr algn="ctr" defTabSz="914400">
              <a:defRPr/>
            </a:pPr>
            <a:r>
              <a:rPr lang="en-GB" sz="1600" kern="0">
                <a:solidFill>
                  <a:schemeClr val="bg1"/>
                </a:solidFill>
              </a:rPr>
              <a:t>In-person full day workshop in Leeds</a:t>
            </a:r>
          </a:p>
        </p:txBody>
      </p:sp>
      <p:sp>
        <p:nvSpPr>
          <p:cNvPr id="8" name="Rectangle 7">
            <a:extLst>
              <a:ext uri="{FF2B5EF4-FFF2-40B4-BE49-F238E27FC236}">
                <a16:creationId xmlns:a16="http://schemas.microsoft.com/office/drawing/2014/main" id="{EB22E59C-6B0D-A4C9-6C9F-F43DE7E98F2E}"/>
              </a:ext>
            </a:extLst>
          </p:cNvPr>
          <p:cNvSpPr/>
          <p:nvPr/>
        </p:nvSpPr>
        <p:spPr>
          <a:xfrm>
            <a:off x="7278623" y="4301385"/>
            <a:ext cx="4187779" cy="410499"/>
          </a:xfrm>
          <a:prstGeom prst="rect">
            <a:avLst/>
          </a:prstGeom>
          <a:solidFill>
            <a:schemeClr val="tx2">
              <a:lumMod val="20000"/>
              <a:lumOff val="8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mj-lt"/>
                <a:ea typeface="+mn-ea"/>
                <a:cs typeface="+mn-cs"/>
              </a:rPr>
              <a:t>Depth interview 2</a:t>
            </a:r>
          </a:p>
        </p:txBody>
      </p:sp>
      <p:sp>
        <p:nvSpPr>
          <p:cNvPr id="9" name="Rectangle 8">
            <a:extLst>
              <a:ext uri="{FF2B5EF4-FFF2-40B4-BE49-F238E27FC236}">
                <a16:creationId xmlns:a16="http://schemas.microsoft.com/office/drawing/2014/main" id="{8CE1982D-33A6-1372-6016-7972F52EF5FD}"/>
              </a:ext>
            </a:extLst>
          </p:cNvPr>
          <p:cNvSpPr/>
          <p:nvPr/>
        </p:nvSpPr>
        <p:spPr>
          <a:xfrm>
            <a:off x="7288772" y="5051189"/>
            <a:ext cx="4187779" cy="499220"/>
          </a:xfrm>
          <a:prstGeom prst="rect">
            <a:avLst/>
          </a:prstGeom>
          <a:solidFill>
            <a:schemeClr val="tx2">
              <a:lumMod val="20000"/>
              <a:lumOff val="8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mj-lt"/>
                <a:ea typeface="+mn-ea"/>
                <a:cs typeface="+mn-cs"/>
              </a:rPr>
              <a:t>Depth interview 3</a:t>
            </a:r>
          </a:p>
          <a:p>
            <a:pPr algn="ctr" defTabSz="914400">
              <a:defRPr/>
            </a:pPr>
            <a:r>
              <a:rPr lang="en-GB" sz="1600" kern="0">
                <a:solidFill>
                  <a:prstClr val="black"/>
                </a:solidFill>
              </a:rPr>
              <a:t>60 minute 1-1 online interviews</a:t>
            </a:r>
          </a:p>
        </p:txBody>
      </p:sp>
      <p:sp>
        <p:nvSpPr>
          <p:cNvPr id="10" name="Rectangle 9">
            <a:extLst>
              <a:ext uri="{FF2B5EF4-FFF2-40B4-BE49-F238E27FC236}">
                <a16:creationId xmlns:a16="http://schemas.microsoft.com/office/drawing/2014/main" id="{79DF72FF-925B-FA36-B236-A24367D220DC}"/>
              </a:ext>
            </a:extLst>
          </p:cNvPr>
          <p:cNvSpPr/>
          <p:nvPr/>
        </p:nvSpPr>
        <p:spPr>
          <a:xfrm>
            <a:off x="85516" y="4925483"/>
            <a:ext cx="11649075" cy="729510"/>
          </a:xfrm>
          <a:prstGeom prst="rect">
            <a:avLst/>
          </a:prstGeom>
          <a:noFill/>
          <a:ln w="1905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prstClr val="black"/>
              </a:solidFill>
              <a:effectLst/>
              <a:uLnTx/>
              <a:uFillTx/>
              <a:latin typeface="+mj-lt"/>
              <a:ea typeface="+mn-ea"/>
              <a:cs typeface="+mn-cs"/>
            </a:endParaRPr>
          </a:p>
        </p:txBody>
      </p:sp>
      <p:sp>
        <p:nvSpPr>
          <p:cNvPr id="12" name="Rectangle 11">
            <a:extLst>
              <a:ext uri="{FF2B5EF4-FFF2-40B4-BE49-F238E27FC236}">
                <a16:creationId xmlns:a16="http://schemas.microsoft.com/office/drawing/2014/main" id="{586E6CD9-33B0-F6A8-DDBC-105B95BD62DD}"/>
              </a:ext>
            </a:extLst>
          </p:cNvPr>
          <p:cNvSpPr/>
          <p:nvPr/>
        </p:nvSpPr>
        <p:spPr>
          <a:xfrm>
            <a:off x="260261" y="3644581"/>
            <a:ext cx="1549282" cy="410497"/>
          </a:xfrm>
          <a:prstGeom prst="rect">
            <a:avLst/>
          </a:prstGeom>
          <a:solidFill>
            <a:schemeClr val="bg2">
              <a:lumMod val="20000"/>
              <a:lumOff val="8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600" b="1" kern="0">
                <a:solidFill>
                  <a:prstClr val="black"/>
                </a:solidFill>
                <a:latin typeface="+mj-lt"/>
              </a:rPr>
              <a:t>Wave 1</a:t>
            </a:r>
            <a:endParaRPr kumimoji="0" lang="en-GB" sz="1600" b="1" i="0" u="none" strike="noStrike" kern="0" cap="none" spc="0" normalizeH="0" baseline="0" noProof="0">
              <a:ln>
                <a:noFill/>
              </a:ln>
              <a:solidFill>
                <a:prstClr val="black"/>
              </a:solidFill>
              <a:effectLst/>
              <a:uLnTx/>
              <a:uFillTx/>
              <a:latin typeface="+mj-lt"/>
              <a:ea typeface="+mn-ea"/>
              <a:cs typeface="+mn-cs"/>
            </a:endParaRPr>
          </a:p>
        </p:txBody>
      </p:sp>
      <p:sp>
        <p:nvSpPr>
          <p:cNvPr id="15" name="Rectangle 14">
            <a:extLst>
              <a:ext uri="{FF2B5EF4-FFF2-40B4-BE49-F238E27FC236}">
                <a16:creationId xmlns:a16="http://schemas.microsoft.com/office/drawing/2014/main" id="{5D69D085-643E-0E18-2F8D-A65784D21155}"/>
              </a:ext>
            </a:extLst>
          </p:cNvPr>
          <p:cNvSpPr/>
          <p:nvPr/>
        </p:nvSpPr>
        <p:spPr>
          <a:xfrm>
            <a:off x="260260" y="4314992"/>
            <a:ext cx="1549282" cy="410497"/>
          </a:xfrm>
          <a:prstGeom prst="rect">
            <a:avLst/>
          </a:prstGeom>
          <a:solidFill>
            <a:schemeClr val="bg2">
              <a:lumMod val="20000"/>
              <a:lumOff val="8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mj-lt"/>
                <a:ea typeface="+mn-ea"/>
                <a:cs typeface="+mn-cs"/>
              </a:rPr>
              <a:t>Wave 2</a:t>
            </a:r>
          </a:p>
        </p:txBody>
      </p:sp>
      <p:sp>
        <p:nvSpPr>
          <p:cNvPr id="23" name="Rectangle 22">
            <a:extLst>
              <a:ext uri="{FF2B5EF4-FFF2-40B4-BE49-F238E27FC236}">
                <a16:creationId xmlns:a16="http://schemas.microsoft.com/office/drawing/2014/main" id="{22A6C779-CB93-8C9C-6970-926DA1F24B8A}"/>
              </a:ext>
            </a:extLst>
          </p:cNvPr>
          <p:cNvSpPr/>
          <p:nvPr/>
        </p:nvSpPr>
        <p:spPr>
          <a:xfrm>
            <a:off x="260260" y="5069515"/>
            <a:ext cx="1549282" cy="410497"/>
          </a:xfrm>
          <a:prstGeom prst="rect">
            <a:avLst/>
          </a:prstGeom>
          <a:solidFill>
            <a:schemeClr val="bg2">
              <a:lumMod val="20000"/>
              <a:lumOff val="8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black"/>
                </a:solidFill>
                <a:effectLst/>
                <a:uLnTx/>
                <a:uFillTx/>
                <a:latin typeface="+mj-lt"/>
                <a:ea typeface="+mn-ea"/>
                <a:cs typeface="+mn-cs"/>
              </a:rPr>
              <a:t>Wave 3</a:t>
            </a:r>
          </a:p>
        </p:txBody>
      </p:sp>
      <p:sp>
        <p:nvSpPr>
          <p:cNvPr id="29" name="Speech Bubble: Rectangle with Corners Rounded 28">
            <a:extLst>
              <a:ext uri="{FF2B5EF4-FFF2-40B4-BE49-F238E27FC236}">
                <a16:creationId xmlns:a16="http://schemas.microsoft.com/office/drawing/2014/main" id="{D1EA20F6-16A1-7721-45FF-DC5464574A77}"/>
              </a:ext>
            </a:extLst>
          </p:cNvPr>
          <p:cNvSpPr/>
          <p:nvPr/>
        </p:nvSpPr>
        <p:spPr>
          <a:xfrm>
            <a:off x="8225357" y="6290616"/>
            <a:ext cx="2431646" cy="410497"/>
          </a:xfrm>
          <a:prstGeom prst="wedgeRoundRectCallout">
            <a:avLst>
              <a:gd name="adj1" fmla="val 42129"/>
              <a:gd name="adj2" fmla="val 66593"/>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pPr>
            <a:r>
              <a:rPr lang="en-GB" sz="1200" i="1">
                <a:solidFill>
                  <a:schemeClr val="bg1"/>
                </a:solidFill>
                <a:latin typeface="Century Gothic" panose="020F0302020204030204"/>
              </a:rPr>
              <a:t>Inclusive Panel Quote</a:t>
            </a:r>
          </a:p>
        </p:txBody>
      </p:sp>
      <p:sp>
        <p:nvSpPr>
          <p:cNvPr id="30" name="Speech Bubble: Rectangle with Corners Rounded 29">
            <a:extLst>
              <a:ext uri="{FF2B5EF4-FFF2-40B4-BE49-F238E27FC236}">
                <a16:creationId xmlns:a16="http://schemas.microsoft.com/office/drawing/2014/main" id="{AA61768D-B12F-4A25-C951-ED5F1CB791E0}"/>
              </a:ext>
            </a:extLst>
          </p:cNvPr>
          <p:cNvSpPr/>
          <p:nvPr/>
        </p:nvSpPr>
        <p:spPr>
          <a:xfrm>
            <a:off x="3424339" y="6289610"/>
            <a:ext cx="2431646" cy="410497"/>
          </a:xfrm>
          <a:prstGeom prst="wedgeRoundRectCallout">
            <a:avLst>
              <a:gd name="adj1" fmla="val 42129"/>
              <a:gd name="adj2" fmla="val 66593"/>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lang="en-GB" sz="1200" i="1">
                <a:solidFill>
                  <a:schemeClr val="bg1"/>
                </a:solidFill>
                <a:latin typeface="Century Gothic" panose="020F0302020204030204"/>
              </a:rPr>
              <a:t>Workshop Panel Quote</a:t>
            </a:r>
            <a:endParaRPr kumimoji="0" lang="en-GB" sz="1200" u="none" strike="noStrike" kern="1200" cap="none" spc="0" normalizeH="0" baseline="0" noProof="0">
              <a:ln>
                <a:noFill/>
              </a:ln>
              <a:solidFill>
                <a:schemeClr val="bg1"/>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7DFB0186-408C-39C6-2EFA-D6DA302C9B29}"/>
              </a:ext>
            </a:extLst>
          </p:cNvPr>
          <p:cNvSpPr txBox="1"/>
          <p:nvPr/>
        </p:nvSpPr>
        <p:spPr>
          <a:xfrm>
            <a:off x="27700" y="6523268"/>
            <a:ext cx="3144999" cy="276999"/>
          </a:xfrm>
          <a:prstGeom prst="rect">
            <a:avLst/>
          </a:prstGeom>
          <a:noFill/>
        </p:spPr>
        <p:txBody>
          <a:bodyPr wrap="square" rtlCol="0">
            <a:spAutoFit/>
          </a:bodyPr>
          <a:lstStyle/>
          <a:p>
            <a:r>
              <a:rPr lang="en-GB" sz="1200" dirty="0"/>
              <a:t>For sample details, see appendix</a:t>
            </a:r>
          </a:p>
        </p:txBody>
      </p:sp>
      <p:sp>
        <p:nvSpPr>
          <p:cNvPr id="26" name="Slide Number Placeholder 3">
            <a:extLst>
              <a:ext uri="{FF2B5EF4-FFF2-40B4-BE49-F238E27FC236}">
                <a16:creationId xmlns:a16="http://schemas.microsoft.com/office/drawing/2014/main" id="{78D7ABD2-04AE-86DD-F88B-E9AA8CCFCCC7}"/>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4</a:t>
            </a:fld>
            <a:endParaRPr lang="en-GB"/>
          </a:p>
        </p:txBody>
      </p:sp>
      <p:sp>
        <p:nvSpPr>
          <p:cNvPr id="3" name="TextBox 2">
            <a:extLst>
              <a:ext uri="{FF2B5EF4-FFF2-40B4-BE49-F238E27FC236}">
                <a16:creationId xmlns:a16="http://schemas.microsoft.com/office/drawing/2014/main" id="{7CE60864-45F9-B2FA-21EA-C98539215989}"/>
              </a:ext>
            </a:extLst>
          </p:cNvPr>
          <p:cNvSpPr txBox="1"/>
          <p:nvPr/>
        </p:nvSpPr>
        <p:spPr>
          <a:xfrm>
            <a:off x="260260" y="5839059"/>
            <a:ext cx="11701614" cy="307777"/>
          </a:xfrm>
          <a:prstGeom prst="rect">
            <a:avLst/>
          </a:prstGeom>
          <a:noFill/>
        </p:spPr>
        <p:txBody>
          <a:bodyPr wrap="square" rtlCol="0">
            <a:spAutoFit/>
          </a:bodyPr>
          <a:lstStyle/>
          <a:p>
            <a:pPr algn="ctr"/>
            <a:r>
              <a:rPr lang="en-GB" sz="1400" b="1" dirty="0"/>
              <a:t>Findings in this document report on the Citizen Panel as a whole, only distinguishing Inclusive Panel views where they differ</a:t>
            </a:r>
          </a:p>
        </p:txBody>
      </p:sp>
    </p:spTree>
    <p:extLst>
      <p:ext uri="{BB962C8B-B14F-4D97-AF65-F5344CB8AC3E}">
        <p14:creationId xmlns:p14="http://schemas.microsoft.com/office/powerpoint/2010/main" val="3023890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5747B-28A3-08EB-29D4-F3F5EFE53136}"/>
            </a:ext>
          </a:extLst>
        </p:cNvPr>
        <p:cNvGrpSpPr/>
        <p:nvPr/>
      </p:nvGrpSpPr>
      <p:grpSpPr>
        <a:xfrm>
          <a:off x="0" y="0"/>
          <a:ext cx="0" cy="0"/>
          <a:chOff x="0" y="0"/>
          <a:chExt cx="0" cy="0"/>
        </a:xfrm>
      </p:grpSpPr>
      <p:pic>
        <p:nvPicPr>
          <p:cNvPr id="8" name="Picture Placeholder 7" descr="A row of books on a shelf&#10;&#10;AI-generated content may be incorrect.">
            <a:extLst>
              <a:ext uri="{FF2B5EF4-FFF2-40B4-BE49-F238E27FC236}">
                <a16:creationId xmlns:a16="http://schemas.microsoft.com/office/drawing/2014/main" id="{9FA7DF45-B21B-4F89-DC32-F4B3F862CE3A}"/>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l="13722" r="23166"/>
          <a:stretch>
            <a:fillRect/>
          </a:stretch>
        </p:blipFill>
        <p:spPr>
          <a:xfrm>
            <a:off x="20" y="10"/>
            <a:ext cx="7694593" cy="6857990"/>
          </a:xfrm>
          <a:prstGeom prst="rect">
            <a:avLst/>
          </a:prstGeom>
          <a:noFill/>
        </p:spPr>
      </p:pic>
      <p:sp>
        <p:nvSpPr>
          <p:cNvPr id="3" name="Text Placeholder 2">
            <a:extLst>
              <a:ext uri="{FF2B5EF4-FFF2-40B4-BE49-F238E27FC236}">
                <a16:creationId xmlns:a16="http://schemas.microsoft.com/office/drawing/2014/main" id="{B9FB2FFC-6117-9B60-71C8-5CB76B6E8F53}"/>
              </a:ext>
            </a:extLst>
          </p:cNvPr>
          <p:cNvSpPr>
            <a:spLocks noGrp="1"/>
          </p:cNvSpPr>
          <p:nvPr>
            <p:ph type="body" sz="quarter" idx="10"/>
          </p:nvPr>
        </p:nvSpPr>
        <p:spPr>
          <a:xfrm>
            <a:off x="7693891" y="1974272"/>
            <a:ext cx="4498109" cy="2909454"/>
          </a:xfrm>
        </p:spPr>
        <p:txBody>
          <a:bodyPr vert="horz" lIns="91440" tIns="45720" rIns="91440" bIns="45720" rtlCol="0" anchor="ctr">
            <a:normAutofit/>
          </a:bodyPr>
          <a:lstStyle/>
          <a:p>
            <a:r>
              <a:rPr lang="en-US" sz="4400" b="1" kern="1200">
                <a:latin typeface="Century Gothic" panose="020B0502020202020204" pitchFamily="34" charset="0"/>
                <a:ea typeface="+mn-ea"/>
                <a:cs typeface="+mn-cs"/>
              </a:rPr>
              <a:t>Appendix</a:t>
            </a:r>
          </a:p>
        </p:txBody>
      </p:sp>
      <p:sp>
        <p:nvSpPr>
          <p:cNvPr id="9" name="Text Placeholder 2">
            <a:extLst>
              <a:ext uri="{FF2B5EF4-FFF2-40B4-BE49-F238E27FC236}">
                <a16:creationId xmlns:a16="http://schemas.microsoft.com/office/drawing/2014/main" id="{BDF8B0FB-B9BE-A0E3-1EE7-78C08771EDAA}"/>
              </a:ext>
            </a:extLst>
          </p:cNvPr>
          <p:cNvSpPr txBox="1">
            <a:spLocks/>
          </p:cNvSpPr>
          <p:nvPr/>
        </p:nvSpPr>
        <p:spPr>
          <a:xfrm>
            <a:off x="190500" y="6365875"/>
            <a:ext cx="2776538" cy="257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200">
                <a:solidFill>
                  <a:schemeClr val="bg1"/>
                </a:solidFill>
              </a:rPr>
              <a:t>Photo by </a:t>
            </a:r>
            <a:r>
              <a:rPr lang="en-US" sz="1200">
                <a:solidFill>
                  <a:schemeClr val="bg1"/>
                </a:solidFill>
                <a:hlinkClick r:id="rId3">
                  <a:extLst>
                    <a:ext uri="{A12FA001-AC4F-418D-AE19-62706E023703}">
                      <ahyp:hlinkClr xmlns:ahyp="http://schemas.microsoft.com/office/drawing/2018/hyperlinkcolor" val="tx"/>
                    </a:ext>
                  </a:extLst>
                </a:hlinkClick>
              </a:rPr>
              <a:t>Nick Fewings </a:t>
            </a:r>
            <a:r>
              <a:rPr lang="en-US" sz="1200">
                <a:solidFill>
                  <a:schemeClr val="bg1"/>
                </a:solidFill>
              </a:rPr>
              <a:t>on </a:t>
            </a:r>
            <a:r>
              <a:rPr lang="en-US" sz="1200">
                <a:solidFill>
                  <a:schemeClr val="bg1"/>
                </a:solidFill>
                <a:hlinkClick r:id="rId4">
                  <a:extLst>
                    <a:ext uri="{A12FA001-AC4F-418D-AE19-62706E023703}">
                      <ahyp:hlinkClr xmlns:ahyp="http://schemas.microsoft.com/office/drawing/2018/hyperlinkcolor" val="tx"/>
                    </a:ext>
                  </a:extLst>
                </a:hlinkClick>
              </a:rPr>
              <a:t>Unsplash</a:t>
            </a:r>
            <a:endParaRPr lang="en-US" sz="1200">
              <a:solidFill>
                <a:schemeClr val="bg1"/>
              </a:solidFill>
            </a:endParaRPr>
          </a:p>
        </p:txBody>
      </p:sp>
    </p:spTree>
    <p:extLst>
      <p:ext uri="{BB962C8B-B14F-4D97-AF65-F5344CB8AC3E}">
        <p14:creationId xmlns:p14="http://schemas.microsoft.com/office/powerpoint/2010/main" val="3835132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B9562-FCE1-E028-F2CB-95E27FDD6F3F}"/>
            </a:ext>
          </a:extLst>
        </p:cNvPr>
        <p:cNvGrpSpPr/>
        <p:nvPr/>
      </p:nvGrpSpPr>
      <p:grpSpPr>
        <a:xfrm>
          <a:off x="0" y="0"/>
          <a:ext cx="0" cy="0"/>
          <a:chOff x="0" y="0"/>
          <a:chExt cx="0" cy="0"/>
        </a:xfrm>
      </p:grpSpPr>
      <p:pic>
        <p:nvPicPr>
          <p:cNvPr id="22" name="Picture 21" descr="Books stacked on a wooden table">
            <a:extLst>
              <a:ext uri="{FF2B5EF4-FFF2-40B4-BE49-F238E27FC236}">
                <a16:creationId xmlns:a16="http://schemas.microsoft.com/office/drawing/2014/main" id="{A05B80A7-2CE2-3CD5-2D73-953466A05FBD}"/>
              </a:ext>
            </a:extLst>
          </p:cNvPr>
          <p:cNvPicPr>
            <a:picLocks noChangeAspect="1"/>
          </p:cNvPicPr>
          <p:nvPr/>
        </p:nvPicPr>
        <p:blipFill>
          <a:blip r:embed="rId3" cstate="print">
            <a:extLst>
              <a:ext uri="{28A0092B-C50C-407E-A947-70E740481C1C}">
                <a14:useLocalDpi xmlns:a14="http://schemas.microsoft.com/office/drawing/2010/main" val="0"/>
              </a:ext>
            </a:extLst>
          </a:blip>
          <a:srcRect l="54217"/>
          <a:stretch>
            <a:fillRect/>
          </a:stretch>
        </p:blipFill>
        <p:spPr>
          <a:xfrm>
            <a:off x="6095999" y="657225"/>
            <a:ext cx="6088486" cy="6200775"/>
          </a:xfrm>
          <a:prstGeom prst="rect">
            <a:avLst/>
          </a:prstGeom>
        </p:spPr>
      </p:pic>
      <p:sp>
        <p:nvSpPr>
          <p:cNvPr id="5" name="Rectangle: Rounded Corners 4">
            <a:extLst>
              <a:ext uri="{FF2B5EF4-FFF2-40B4-BE49-F238E27FC236}">
                <a16:creationId xmlns:a16="http://schemas.microsoft.com/office/drawing/2014/main" id="{6EBFFF09-A131-320B-5E37-06AB67C4864B}"/>
              </a:ext>
            </a:extLst>
          </p:cNvPr>
          <p:cNvSpPr/>
          <p:nvPr/>
        </p:nvSpPr>
        <p:spPr>
          <a:xfrm>
            <a:off x="676669" y="1272434"/>
            <a:ext cx="12201130" cy="367024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Slide Number Placeholder 3">
            <a:extLst>
              <a:ext uri="{FF2B5EF4-FFF2-40B4-BE49-F238E27FC236}">
                <a16:creationId xmlns:a16="http://schemas.microsoft.com/office/drawing/2014/main" id="{CCCBACA7-D821-7321-FEB8-25AAF5EADCEE}"/>
              </a:ext>
            </a:extLst>
          </p:cNvPr>
          <p:cNvSpPr txBox="1">
            <a:spLocks/>
          </p:cNvSpPr>
          <p:nvPr/>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AutoShape 10">
            <a:extLst>
              <a:ext uri="{FF2B5EF4-FFF2-40B4-BE49-F238E27FC236}">
                <a16:creationId xmlns:a16="http://schemas.microsoft.com/office/drawing/2014/main" id="{C09133BE-6F37-105B-DC46-CAD7C39A3102}"/>
              </a:ext>
            </a:extLst>
          </p:cNvPr>
          <p:cNvSpPr>
            <a:spLocks noChangeArrowheads="1"/>
          </p:cNvSpPr>
          <p:nvPr/>
        </p:nvSpPr>
        <p:spPr bwMode="auto">
          <a:xfrm>
            <a:off x="-9131" y="0"/>
            <a:ext cx="12193615" cy="505854"/>
          </a:xfrm>
          <a:prstGeom prst="rect">
            <a:avLst/>
          </a:prstGeom>
          <a:solidFill>
            <a:srgbClr val="84ACB6"/>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en-US" sz="2400" b="1" i="0" kern="0">
                <a:solidFill>
                  <a:prstClr val="white"/>
                </a:solidFill>
                <a:latin typeface="Century Gothic" panose="020B0502020202020204" pitchFamily="34" charset="0"/>
              </a:rPr>
              <a:t>Contents </a:t>
            </a:r>
            <a:endParaRPr kumimoji="0" lang="en-GB" sz="2400" b="1" i="0" u="none" strike="noStrike" kern="0" cap="none" spc="0" normalizeH="0" baseline="0" noProof="0">
              <a:ln>
                <a:noFill/>
              </a:ln>
              <a:solidFill>
                <a:prstClr val="white"/>
              </a:solidFill>
              <a:effectLst/>
              <a:uLnTx/>
              <a:uFillTx/>
              <a:latin typeface="Century Gothic" panose="020B0502020202020204" pitchFamily="34" charset="0"/>
              <a:cs typeface="Arial" panose="020B0604020202020204" pitchFamily="34" charset="0"/>
            </a:endParaRPr>
          </a:p>
        </p:txBody>
      </p:sp>
      <p:sp>
        <p:nvSpPr>
          <p:cNvPr id="1038" name="Text Placeholder 8">
            <a:extLst>
              <a:ext uri="{FF2B5EF4-FFF2-40B4-BE49-F238E27FC236}">
                <a16:creationId xmlns:a16="http://schemas.microsoft.com/office/drawing/2014/main" id="{5351EC4D-0447-1B2A-CFC1-3B65B3227E31}"/>
              </a:ext>
            </a:extLst>
          </p:cNvPr>
          <p:cNvSpPr txBox="1">
            <a:spLocks noChangeAspect="1"/>
          </p:cNvSpPr>
          <p:nvPr/>
        </p:nvSpPr>
        <p:spPr>
          <a:xfrm>
            <a:off x="357477" y="1546924"/>
            <a:ext cx="436874" cy="376250"/>
          </a:xfrm>
          <a:prstGeom prst="rect">
            <a:avLst/>
          </a:prstGeom>
          <a:solidFill>
            <a:srgbClr val="4BACC6">
              <a:lumMod val="50000"/>
            </a:srgb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2" name="Text Placeholder 8">
            <a:extLst>
              <a:ext uri="{FF2B5EF4-FFF2-40B4-BE49-F238E27FC236}">
                <a16:creationId xmlns:a16="http://schemas.microsoft.com/office/drawing/2014/main" id="{7EA6E05E-2192-4D67-80CF-99BA7BB187F3}"/>
              </a:ext>
            </a:extLst>
          </p:cNvPr>
          <p:cNvSpPr txBox="1">
            <a:spLocks noChangeAspect="1"/>
          </p:cNvSpPr>
          <p:nvPr/>
        </p:nvSpPr>
        <p:spPr>
          <a:xfrm>
            <a:off x="357477" y="3072144"/>
            <a:ext cx="436874" cy="376250"/>
          </a:xfrm>
          <a:prstGeom prst="rect">
            <a:avLst/>
          </a:prstGeom>
          <a:solidFill>
            <a:srgbClr val="32879E"/>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3" name="Text Placeholder 8">
            <a:extLst>
              <a:ext uri="{FF2B5EF4-FFF2-40B4-BE49-F238E27FC236}">
                <a16:creationId xmlns:a16="http://schemas.microsoft.com/office/drawing/2014/main" id="{568CC2B9-03A5-6F25-7882-6C9021FB1492}"/>
              </a:ext>
            </a:extLst>
          </p:cNvPr>
          <p:cNvSpPr txBox="1">
            <a:spLocks noChangeAspect="1"/>
          </p:cNvSpPr>
          <p:nvPr/>
        </p:nvSpPr>
        <p:spPr>
          <a:xfrm>
            <a:off x="357477" y="2311673"/>
            <a:ext cx="436874" cy="376250"/>
          </a:xfrm>
          <a:prstGeom prst="rect">
            <a:avLst/>
          </a:prstGeom>
          <a:solidFill>
            <a:srgbClr val="297083"/>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graphicFrame>
        <p:nvGraphicFramePr>
          <p:cNvPr id="6" name="Table 7">
            <a:extLst>
              <a:ext uri="{FF2B5EF4-FFF2-40B4-BE49-F238E27FC236}">
                <a16:creationId xmlns:a16="http://schemas.microsoft.com/office/drawing/2014/main" id="{3E582E19-C638-7C47-09AF-A522AB212B8A}"/>
              </a:ext>
            </a:extLst>
          </p:cNvPr>
          <p:cNvGraphicFramePr>
            <a:graphicFrameLocks noGrp="1"/>
          </p:cNvGraphicFramePr>
          <p:nvPr>
            <p:extLst>
              <p:ext uri="{D42A27DB-BD31-4B8C-83A1-F6EECF244321}">
                <p14:modId xmlns:p14="http://schemas.microsoft.com/office/powerpoint/2010/main" val="2007939091"/>
              </p:ext>
            </p:extLst>
          </p:nvPr>
        </p:nvGraphicFramePr>
        <p:xfrm>
          <a:off x="957093" y="1292252"/>
          <a:ext cx="5003746" cy="3095690"/>
        </p:xfrm>
        <a:graphic>
          <a:graphicData uri="http://schemas.openxmlformats.org/drawingml/2006/table">
            <a:tbl>
              <a:tblPr firstRow="1" bandRow="1">
                <a:tableStyleId>{073A0DAA-6AF3-43AB-8588-CEC1D06C72B9}</a:tableStyleId>
              </a:tblPr>
              <a:tblGrid>
                <a:gridCol w="5003746">
                  <a:extLst>
                    <a:ext uri="{9D8B030D-6E8A-4147-A177-3AD203B41FA5}">
                      <a16:colId xmlns:a16="http://schemas.microsoft.com/office/drawing/2014/main" val="2804676622"/>
                    </a:ext>
                  </a:extLst>
                </a:gridCol>
              </a:tblGrid>
              <a:tr h="829964">
                <a:tc>
                  <a:txBody>
                    <a:bodyPr/>
                    <a:lstStyle/>
                    <a:p>
                      <a:pPr>
                        <a:spcAft>
                          <a:spcPts val="600"/>
                        </a:spcAft>
                      </a:pPr>
                      <a:r>
                        <a:rPr lang="en-GB" sz="1600" b="1">
                          <a:solidFill>
                            <a:schemeClr val="tx1"/>
                          </a:solidFill>
                        </a:rPr>
                        <a:t>Sample breakdown</a:t>
                      </a:r>
                      <a:endParaRPr lang="en-GB" sz="1600" b="1">
                        <a:solidFill>
                          <a:schemeClr val="tx1"/>
                        </a:solidFill>
                        <a:latin typeface="Century Gothic" panose="020B0502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538317"/>
                  </a:ext>
                </a:extLst>
              </a:tr>
              <a:tr h="755242">
                <a:tc>
                  <a:txBody>
                    <a:bodyPr/>
                    <a:lstStyle/>
                    <a:p>
                      <a:pPr>
                        <a:spcAft>
                          <a:spcPts val="600"/>
                        </a:spcAft>
                      </a:pPr>
                      <a:r>
                        <a:rPr lang="en-GB" sz="1600" b="1" dirty="0">
                          <a:solidFill>
                            <a:schemeClr val="tx1"/>
                          </a:solidFill>
                          <a:latin typeface="Century Gothic" panose="020B0502020202020204" pitchFamily="34" charset="0"/>
                        </a:rPr>
                        <a:t>Member feedback</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7251555"/>
                  </a:ext>
                </a:extLst>
              </a:tr>
              <a:tr h="755242">
                <a:tc>
                  <a:txBody>
                    <a:bodyPr/>
                    <a:lstStyle/>
                    <a:p>
                      <a:pPr>
                        <a:spcAft>
                          <a:spcPts val="600"/>
                        </a:spcAft>
                      </a:pPr>
                      <a:r>
                        <a:rPr lang="en-GB" sz="1600" b="1" dirty="0">
                          <a:solidFill>
                            <a:schemeClr val="tx1"/>
                          </a:solidFill>
                          <a:latin typeface="Century Gothic" panose="020B0502020202020204" pitchFamily="34" charset="0"/>
                        </a:rPr>
                        <a:t>Additional insights and stimulus: Network charges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4164524"/>
                  </a:ext>
                </a:extLst>
              </a:tr>
              <a:tr h="755242">
                <a:tc>
                  <a:txBody>
                    <a:bodyPr/>
                    <a:lstStyle/>
                    <a:p>
                      <a:pPr>
                        <a:spcAft>
                          <a:spcPts val="600"/>
                        </a:spcAft>
                      </a:pPr>
                      <a:r>
                        <a:rPr lang="en-GB" sz="1600" b="1" dirty="0">
                          <a:solidFill>
                            <a:schemeClr val="tx1"/>
                          </a:solidFill>
                          <a:latin typeface="Century Gothic" panose="020B0502020202020204" pitchFamily="34" charset="0"/>
                        </a:rPr>
                        <a:t>Additional insights and stimulus: East Coast Hydrogen</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9809519"/>
                  </a:ext>
                </a:extLst>
              </a:tr>
            </a:tbl>
          </a:graphicData>
        </a:graphic>
      </p:graphicFrame>
      <p:sp>
        <p:nvSpPr>
          <p:cNvPr id="4" name="Slide Number Placeholder 3">
            <a:extLst>
              <a:ext uri="{FF2B5EF4-FFF2-40B4-BE49-F238E27FC236}">
                <a16:creationId xmlns:a16="http://schemas.microsoft.com/office/drawing/2014/main" id="{20E862F6-D2E9-2ADD-26A9-BD4910B489F0}"/>
              </a:ext>
            </a:extLst>
          </p:cNvPr>
          <p:cNvSpPr txBox="1">
            <a:spLocks/>
          </p:cNvSpPr>
          <p:nvPr/>
        </p:nvSpPr>
        <p:spPr>
          <a:xfrm>
            <a:off x="11280100" y="92881"/>
            <a:ext cx="794631" cy="4114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17C9725-CDDF-4E1F-A5C1-71F9C95A39C6}" type="slidenum">
              <a:rPr lang="en-GB" sz="1200" b="1" smtClean="0">
                <a:solidFill>
                  <a:schemeClr val="bg1"/>
                </a:solidFill>
                <a:latin typeface="Century Gothic" panose="020B0502020202020204" pitchFamily="34" charset="0"/>
              </a:rPr>
              <a:pPr algn="r">
                <a:defRPr/>
              </a:pPr>
              <a:t>41</a:t>
            </a:fld>
            <a:endParaRPr lang="en-GB" sz="1200" b="1">
              <a:solidFill>
                <a:schemeClr val="bg1"/>
              </a:solidFill>
              <a:latin typeface="Century Gothic" panose="020B0502020202020204" pitchFamily="34" charset="0"/>
            </a:endParaRPr>
          </a:p>
        </p:txBody>
      </p:sp>
      <p:sp>
        <p:nvSpPr>
          <p:cNvPr id="11" name="Text Placeholder 1">
            <a:extLst>
              <a:ext uri="{FF2B5EF4-FFF2-40B4-BE49-F238E27FC236}">
                <a16:creationId xmlns:a16="http://schemas.microsoft.com/office/drawing/2014/main" id="{FC0A9BDD-8A67-9803-B56E-1E07A7716988}"/>
              </a:ext>
            </a:extLst>
          </p:cNvPr>
          <p:cNvSpPr>
            <a:spLocks noGrp="1"/>
          </p:cNvSpPr>
          <p:nvPr>
            <p:ph type="body" sz="quarter" idx="13"/>
          </p:nvPr>
        </p:nvSpPr>
        <p:spPr>
          <a:xfrm>
            <a:off x="-1" y="-102"/>
            <a:ext cx="12192000" cy="657327"/>
          </a:xfrm>
        </p:spPr>
        <p:txBody>
          <a:bodyPr/>
          <a:lstStyle/>
          <a:p>
            <a:r>
              <a:rPr lang="en-GB"/>
              <a:t>Appendix</a:t>
            </a:r>
            <a:endParaRPr lang="en-GB" sz="2400"/>
          </a:p>
        </p:txBody>
      </p:sp>
      <p:sp>
        <p:nvSpPr>
          <p:cNvPr id="10" name="Slide Number Placeholder 3">
            <a:extLst>
              <a:ext uri="{FF2B5EF4-FFF2-40B4-BE49-F238E27FC236}">
                <a16:creationId xmlns:a16="http://schemas.microsoft.com/office/drawing/2014/main" id="{7604A349-EDAF-DCBE-088C-F77359652FBB}"/>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41</a:t>
            </a:fld>
            <a:endParaRPr lang="en-GB"/>
          </a:p>
        </p:txBody>
      </p:sp>
      <p:sp>
        <p:nvSpPr>
          <p:cNvPr id="13" name="Rectangle 12">
            <a:extLst>
              <a:ext uri="{FF2B5EF4-FFF2-40B4-BE49-F238E27FC236}">
                <a16:creationId xmlns:a16="http://schemas.microsoft.com/office/drawing/2014/main" id="{3123FD68-9DB6-771C-35FB-25E36FF8EF98}"/>
              </a:ext>
            </a:extLst>
          </p:cNvPr>
          <p:cNvSpPr/>
          <p:nvPr/>
        </p:nvSpPr>
        <p:spPr>
          <a:xfrm>
            <a:off x="204215" y="1378433"/>
            <a:ext cx="5687568" cy="713231"/>
          </a:xfrm>
          <a:prstGeom prst="rect">
            <a:avLst/>
          </a:prstGeom>
          <a:noFill/>
          <a:ln>
            <a:solidFill>
              <a:srgbClr val="0099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9" name="Text Placeholder 8">
            <a:extLst>
              <a:ext uri="{FF2B5EF4-FFF2-40B4-BE49-F238E27FC236}">
                <a16:creationId xmlns:a16="http://schemas.microsoft.com/office/drawing/2014/main" id="{5257886A-EB95-1C42-0BE3-A66817BEAB6D}"/>
              </a:ext>
            </a:extLst>
          </p:cNvPr>
          <p:cNvSpPr txBox="1">
            <a:spLocks noChangeAspect="1"/>
          </p:cNvSpPr>
          <p:nvPr/>
        </p:nvSpPr>
        <p:spPr>
          <a:xfrm>
            <a:off x="357477" y="3779853"/>
            <a:ext cx="436874" cy="376250"/>
          </a:xfrm>
          <a:prstGeom prst="rect">
            <a:avLst/>
          </a:prstGeom>
          <a:solidFill>
            <a:srgbClr val="32879E"/>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1417880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4DA73-517B-7D97-879F-98DFFB15B55D}"/>
              </a:ext>
            </a:extLst>
          </p:cNvPr>
          <p:cNvPicPr>
            <a:picLocks noChangeAspect="1"/>
          </p:cNvPicPr>
          <p:nvPr/>
        </p:nvPicPr>
        <p:blipFill>
          <a:blip r:embed="rId2">
            <a:alphaModFix amt="85000"/>
          </a:blip>
          <a:srcRect l="17125" t="13870" r="10869" b="9434"/>
          <a:stretch>
            <a:fillRect/>
          </a:stretch>
        </p:blipFill>
        <p:spPr>
          <a:xfrm>
            <a:off x="6450465" y="505751"/>
            <a:ext cx="5762626" cy="6351526"/>
          </a:xfrm>
          <a:prstGeom prst="rect">
            <a:avLst/>
          </a:prstGeom>
        </p:spPr>
      </p:pic>
      <p:sp>
        <p:nvSpPr>
          <p:cNvPr id="2" name="Text Placeholder 1">
            <a:extLst>
              <a:ext uri="{FF2B5EF4-FFF2-40B4-BE49-F238E27FC236}">
                <a16:creationId xmlns:a16="http://schemas.microsoft.com/office/drawing/2014/main" id="{489B9605-BC95-8AA2-8C68-1263B4215824}"/>
              </a:ext>
            </a:extLst>
          </p:cNvPr>
          <p:cNvSpPr>
            <a:spLocks noGrp="1"/>
          </p:cNvSpPr>
          <p:nvPr>
            <p:ph type="body" sz="quarter" idx="13"/>
          </p:nvPr>
        </p:nvSpPr>
        <p:spPr/>
        <p:txBody>
          <a:bodyPr/>
          <a:lstStyle/>
          <a:p>
            <a:r>
              <a:rPr lang="en-GB" dirty="0"/>
              <a:t>Workshop Panel sample demographics: March 2026</a:t>
            </a:r>
          </a:p>
        </p:txBody>
      </p:sp>
      <p:sp>
        <p:nvSpPr>
          <p:cNvPr id="17" name="Oval 16">
            <a:extLst>
              <a:ext uri="{FF2B5EF4-FFF2-40B4-BE49-F238E27FC236}">
                <a16:creationId xmlns:a16="http://schemas.microsoft.com/office/drawing/2014/main" id="{296BDD7A-39E6-AFB4-A64B-E47553099E13}"/>
              </a:ext>
            </a:extLst>
          </p:cNvPr>
          <p:cNvSpPr/>
          <p:nvPr/>
        </p:nvSpPr>
        <p:spPr>
          <a:xfrm>
            <a:off x="8874578" y="5655683"/>
            <a:ext cx="914400" cy="69089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43%</a:t>
            </a:r>
          </a:p>
        </p:txBody>
      </p:sp>
      <p:sp>
        <p:nvSpPr>
          <p:cNvPr id="18" name="Oval 17">
            <a:extLst>
              <a:ext uri="{FF2B5EF4-FFF2-40B4-BE49-F238E27FC236}">
                <a16:creationId xmlns:a16="http://schemas.microsoft.com/office/drawing/2014/main" id="{003B25BA-EAA0-F307-8DCB-C4620D6FC05E}"/>
              </a:ext>
            </a:extLst>
          </p:cNvPr>
          <p:cNvSpPr/>
          <p:nvPr/>
        </p:nvSpPr>
        <p:spPr>
          <a:xfrm>
            <a:off x="8303289" y="3018275"/>
            <a:ext cx="914400" cy="69089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37%</a:t>
            </a:r>
          </a:p>
        </p:txBody>
      </p:sp>
      <p:sp>
        <p:nvSpPr>
          <p:cNvPr id="19" name="Oval 18">
            <a:extLst>
              <a:ext uri="{FF2B5EF4-FFF2-40B4-BE49-F238E27FC236}">
                <a16:creationId xmlns:a16="http://schemas.microsoft.com/office/drawing/2014/main" id="{CC22891E-524F-2636-1D33-C79D5978B68C}"/>
              </a:ext>
            </a:extLst>
          </p:cNvPr>
          <p:cNvSpPr/>
          <p:nvPr/>
        </p:nvSpPr>
        <p:spPr>
          <a:xfrm>
            <a:off x="10345954" y="4964790"/>
            <a:ext cx="914400" cy="690893"/>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20%</a:t>
            </a:r>
          </a:p>
        </p:txBody>
      </p:sp>
      <p:grpSp>
        <p:nvGrpSpPr>
          <p:cNvPr id="22" name="Group 21">
            <a:extLst>
              <a:ext uri="{FF2B5EF4-FFF2-40B4-BE49-F238E27FC236}">
                <a16:creationId xmlns:a16="http://schemas.microsoft.com/office/drawing/2014/main" id="{87113F86-C7B3-2071-7A3A-3048D187A665}"/>
              </a:ext>
            </a:extLst>
          </p:cNvPr>
          <p:cNvGrpSpPr/>
          <p:nvPr/>
        </p:nvGrpSpPr>
        <p:grpSpPr>
          <a:xfrm>
            <a:off x="455058" y="657224"/>
            <a:ext cx="5202791" cy="5904108"/>
            <a:chOff x="243299" y="1704453"/>
            <a:chExt cx="4482346" cy="4715576"/>
          </a:xfrm>
        </p:grpSpPr>
        <p:pic>
          <p:nvPicPr>
            <p:cNvPr id="6" name="Graphic 5" descr="Cake with solid fill">
              <a:extLst>
                <a:ext uri="{FF2B5EF4-FFF2-40B4-BE49-F238E27FC236}">
                  <a16:creationId xmlns:a16="http://schemas.microsoft.com/office/drawing/2014/main" id="{3C5A208B-3ADA-4828-4671-7146466E498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8714" y="1871331"/>
              <a:ext cx="834528" cy="666702"/>
            </a:xfrm>
            <a:prstGeom prst="rect">
              <a:avLst/>
            </a:prstGeom>
          </p:spPr>
        </p:pic>
        <p:sp>
          <p:nvSpPr>
            <p:cNvPr id="7" name="TextBox 6">
              <a:extLst>
                <a:ext uri="{FF2B5EF4-FFF2-40B4-BE49-F238E27FC236}">
                  <a16:creationId xmlns:a16="http://schemas.microsoft.com/office/drawing/2014/main" id="{3FFF0709-6D33-496F-7A86-0B1FB0BFF80D}"/>
                </a:ext>
              </a:extLst>
            </p:cNvPr>
            <p:cNvSpPr txBox="1"/>
            <p:nvPr/>
          </p:nvSpPr>
          <p:spPr>
            <a:xfrm>
              <a:off x="1443726" y="1812941"/>
              <a:ext cx="1447310" cy="854788"/>
            </a:xfrm>
            <a:prstGeom prst="rect">
              <a:avLst/>
            </a:prstGeom>
            <a:noFill/>
            <a:ln>
              <a:noFill/>
            </a:ln>
          </p:spPr>
          <p:txBody>
            <a:bodyPr wrap="square" lIns="91440" tIns="45720" rIns="91440" bIns="45720" rtlCol="0" anchor="t">
              <a:spAutoFit/>
            </a:bodyPr>
            <a:lstStyle/>
            <a:p>
              <a:r>
                <a:rPr lang="en-GB" sz="1600"/>
                <a:t>18-29: 13%</a:t>
              </a:r>
            </a:p>
            <a:p>
              <a:r>
                <a:rPr lang="en-GB" sz="1600"/>
                <a:t>30-44: 23%</a:t>
              </a:r>
            </a:p>
            <a:p>
              <a:r>
                <a:rPr lang="en-GB" sz="1600"/>
                <a:t>45-59: 37%</a:t>
              </a:r>
            </a:p>
            <a:p>
              <a:r>
                <a:rPr lang="en-GB" sz="1600"/>
                <a:t>60+: 27%</a:t>
              </a:r>
            </a:p>
          </p:txBody>
        </p:sp>
        <p:pic>
          <p:nvPicPr>
            <p:cNvPr id="8" name="Graphic 7" descr="Gender outline">
              <a:extLst>
                <a:ext uri="{FF2B5EF4-FFF2-40B4-BE49-F238E27FC236}">
                  <a16:creationId xmlns:a16="http://schemas.microsoft.com/office/drawing/2014/main" id="{DBA3B235-A086-B11A-FAFF-B68D6C699CF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8714" y="2926499"/>
              <a:ext cx="834528" cy="704272"/>
            </a:xfrm>
            <a:prstGeom prst="rect">
              <a:avLst/>
            </a:prstGeom>
          </p:spPr>
        </p:pic>
        <p:sp>
          <p:nvSpPr>
            <p:cNvPr id="9" name="TextBox 8">
              <a:extLst>
                <a:ext uri="{FF2B5EF4-FFF2-40B4-BE49-F238E27FC236}">
                  <a16:creationId xmlns:a16="http://schemas.microsoft.com/office/drawing/2014/main" id="{A4B9A84B-F960-FD7C-6B1D-8736A1DAB929}"/>
                </a:ext>
              </a:extLst>
            </p:cNvPr>
            <p:cNvSpPr txBox="1"/>
            <p:nvPr/>
          </p:nvSpPr>
          <p:spPr>
            <a:xfrm>
              <a:off x="1459745" y="2926499"/>
              <a:ext cx="2068559" cy="663713"/>
            </a:xfrm>
            <a:prstGeom prst="rect">
              <a:avLst/>
            </a:prstGeom>
            <a:noFill/>
            <a:ln>
              <a:noFill/>
            </a:ln>
          </p:spPr>
          <p:txBody>
            <a:bodyPr wrap="square" rtlCol="0">
              <a:spAutoFit/>
            </a:bodyPr>
            <a:lstStyle/>
            <a:p>
              <a:r>
                <a:rPr lang="en-GB" sz="1600" dirty="0"/>
                <a:t>Female: 57%</a:t>
              </a:r>
            </a:p>
            <a:p>
              <a:r>
                <a:rPr lang="en-GB" sz="1600" dirty="0"/>
                <a:t>Male: 40%</a:t>
              </a:r>
            </a:p>
            <a:p>
              <a:r>
                <a:rPr lang="en-GB" sz="1600" dirty="0"/>
                <a:t>Non-binary: 3%</a:t>
              </a:r>
            </a:p>
          </p:txBody>
        </p:sp>
        <p:sp>
          <p:nvSpPr>
            <p:cNvPr id="11" name="TextBox 10">
              <a:extLst>
                <a:ext uri="{FF2B5EF4-FFF2-40B4-BE49-F238E27FC236}">
                  <a16:creationId xmlns:a16="http://schemas.microsoft.com/office/drawing/2014/main" id="{65295777-A68E-CF05-15CB-559231314393}"/>
                </a:ext>
              </a:extLst>
            </p:cNvPr>
            <p:cNvSpPr txBox="1"/>
            <p:nvPr/>
          </p:nvSpPr>
          <p:spPr>
            <a:xfrm>
              <a:off x="1417366" y="3812213"/>
              <a:ext cx="3265900" cy="1253678"/>
            </a:xfrm>
            <a:prstGeom prst="rect">
              <a:avLst/>
            </a:prstGeom>
            <a:noFill/>
          </p:spPr>
          <p:txBody>
            <a:bodyPr wrap="square" rtlCol="0">
              <a:spAutoFit/>
            </a:bodyPr>
            <a:lstStyle/>
            <a:p>
              <a:r>
                <a:rPr lang="en-GB" sz="1600" dirty="0"/>
                <a:t>White British: 63%</a:t>
              </a:r>
            </a:p>
            <a:p>
              <a:r>
                <a:rPr lang="en-GB" sz="1600" dirty="0"/>
                <a:t>Asian/Asian British: 20%</a:t>
              </a:r>
            </a:p>
            <a:p>
              <a:r>
                <a:rPr lang="en-GB" sz="1600" dirty="0"/>
                <a:t>African: 3%</a:t>
              </a:r>
            </a:p>
            <a:p>
              <a:r>
                <a:rPr lang="en-GB" sz="1600" dirty="0"/>
                <a:t>Mixed/multiple ethnic groups: 3%</a:t>
              </a:r>
            </a:p>
            <a:p>
              <a:r>
                <a:rPr lang="en-GB" sz="1600" dirty="0"/>
                <a:t>Other ethnic group: 3%</a:t>
              </a:r>
            </a:p>
            <a:p>
              <a:r>
                <a:rPr lang="en-GB" sz="1600" dirty="0"/>
                <a:t>Prefer not to say / self describe: 6%</a:t>
              </a:r>
            </a:p>
          </p:txBody>
        </p:sp>
        <p:sp>
          <p:nvSpPr>
            <p:cNvPr id="14" name="Rectangle 13">
              <a:extLst>
                <a:ext uri="{FF2B5EF4-FFF2-40B4-BE49-F238E27FC236}">
                  <a16:creationId xmlns:a16="http://schemas.microsoft.com/office/drawing/2014/main" id="{12B21E9C-3DE3-FD0A-2B82-17E10149B714}"/>
                </a:ext>
              </a:extLst>
            </p:cNvPr>
            <p:cNvSpPr/>
            <p:nvPr/>
          </p:nvSpPr>
          <p:spPr>
            <a:xfrm>
              <a:off x="243299" y="1704453"/>
              <a:ext cx="4482346" cy="4715576"/>
            </a:xfrm>
            <a:prstGeom prst="rect">
              <a:avLst/>
            </a:prstGeom>
            <a:noFill/>
            <a:ln w="28575">
              <a:solidFill>
                <a:srgbClr val="31436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20" descr="Cheers outline">
              <a:extLst>
                <a:ext uri="{FF2B5EF4-FFF2-40B4-BE49-F238E27FC236}">
                  <a16:creationId xmlns:a16="http://schemas.microsoft.com/office/drawing/2014/main" id="{537F2FFA-C3D0-08D6-9E68-58A0D2D0CFB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3472" y="3812213"/>
              <a:ext cx="965012" cy="965013"/>
            </a:xfrm>
            <a:prstGeom prst="rect">
              <a:avLst/>
            </a:prstGeom>
          </p:spPr>
        </p:pic>
      </p:grpSp>
      <p:sp>
        <p:nvSpPr>
          <p:cNvPr id="24" name="Slide Number Placeholder 3">
            <a:extLst>
              <a:ext uri="{FF2B5EF4-FFF2-40B4-BE49-F238E27FC236}">
                <a16:creationId xmlns:a16="http://schemas.microsoft.com/office/drawing/2014/main" id="{F5D00AF3-0F54-CFE2-A85B-F231890E8472}"/>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42</a:t>
            </a:fld>
            <a:endParaRPr lang="en-GB"/>
          </a:p>
        </p:txBody>
      </p:sp>
      <p:pic>
        <p:nvPicPr>
          <p:cNvPr id="4" name="Picture 3">
            <a:extLst>
              <a:ext uri="{FF2B5EF4-FFF2-40B4-BE49-F238E27FC236}">
                <a16:creationId xmlns:a16="http://schemas.microsoft.com/office/drawing/2014/main" id="{0E324A52-7A69-D1DA-9D78-F7ED9AC3BE6B}"/>
              </a:ext>
            </a:extLst>
          </p:cNvPr>
          <p:cNvPicPr>
            <a:picLocks noChangeAspect="1"/>
          </p:cNvPicPr>
          <p:nvPr/>
        </p:nvPicPr>
        <p:blipFill>
          <a:blip r:embed="rId6"/>
          <a:stretch>
            <a:fillRect/>
          </a:stretch>
        </p:blipFill>
        <p:spPr>
          <a:xfrm>
            <a:off x="690966" y="4978374"/>
            <a:ext cx="914401" cy="914401"/>
          </a:xfrm>
          <a:prstGeom prst="rect">
            <a:avLst/>
          </a:prstGeom>
        </p:spPr>
      </p:pic>
      <p:sp>
        <p:nvSpPr>
          <p:cNvPr id="10" name="TextBox 9">
            <a:extLst>
              <a:ext uri="{FF2B5EF4-FFF2-40B4-BE49-F238E27FC236}">
                <a16:creationId xmlns:a16="http://schemas.microsoft.com/office/drawing/2014/main" id="{4E8D9EFB-6856-46B3-1558-51952C0E4421}"/>
              </a:ext>
            </a:extLst>
          </p:cNvPr>
          <p:cNvSpPr txBox="1"/>
          <p:nvPr/>
        </p:nvSpPr>
        <p:spPr>
          <a:xfrm>
            <a:off x="1772701" y="5143186"/>
            <a:ext cx="3543209" cy="584775"/>
          </a:xfrm>
          <a:prstGeom prst="rect">
            <a:avLst/>
          </a:prstGeom>
          <a:noFill/>
        </p:spPr>
        <p:txBody>
          <a:bodyPr wrap="square" rtlCol="0">
            <a:spAutoFit/>
          </a:bodyPr>
          <a:lstStyle/>
          <a:p>
            <a:r>
              <a:rPr lang="en-GB" sz="1600" dirty="0"/>
              <a:t>Micro/Small business owners (NHHs): 3</a:t>
            </a:r>
          </a:p>
        </p:txBody>
      </p:sp>
    </p:spTree>
    <p:extLst>
      <p:ext uri="{BB962C8B-B14F-4D97-AF65-F5344CB8AC3E}">
        <p14:creationId xmlns:p14="http://schemas.microsoft.com/office/powerpoint/2010/main" val="2730954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A844E8-1111-882E-CDB5-7AEB84B2CF87}"/>
              </a:ext>
            </a:extLst>
          </p:cNvPr>
          <p:cNvSpPr/>
          <p:nvPr/>
        </p:nvSpPr>
        <p:spPr>
          <a:xfrm>
            <a:off x="9181292" y="980570"/>
            <a:ext cx="1094874" cy="4055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4" name="Rectangle 3">
            <a:extLst>
              <a:ext uri="{FF2B5EF4-FFF2-40B4-BE49-F238E27FC236}">
                <a16:creationId xmlns:a16="http://schemas.microsoft.com/office/drawing/2014/main" id="{3E587E86-1CB8-99EA-86A3-489EECD72AAA}"/>
              </a:ext>
            </a:extLst>
          </p:cNvPr>
          <p:cNvSpPr/>
          <p:nvPr/>
        </p:nvSpPr>
        <p:spPr>
          <a:xfrm>
            <a:off x="5223920" y="995085"/>
            <a:ext cx="1094874" cy="4055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3" name="Rectangle 2">
            <a:extLst>
              <a:ext uri="{FF2B5EF4-FFF2-40B4-BE49-F238E27FC236}">
                <a16:creationId xmlns:a16="http://schemas.microsoft.com/office/drawing/2014/main" id="{3E023559-C273-773B-E5A1-424913F49FD4}"/>
              </a:ext>
            </a:extLst>
          </p:cNvPr>
          <p:cNvSpPr/>
          <p:nvPr/>
        </p:nvSpPr>
        <p:spPr>
          <a:xfrm>
            <a:off x="1455821" y="995086"/>
            <a:ext cx="1094874" cy="4055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2" name="Text Placeholder 1">
            <a:extLst>
              <a:ext uri="{FF2B5EF4-FFF2-40B4-BE49-F238E27FC236}">
                <a16:creationId xmlns:a16="http://schemas.microsoft.com/office/drawing/2014/main" id="{0387FFB2-6976-B05F-711E-94A3DDADC9C8}"/>
              </a:ext>
            </a:extLst>
          </p:cNvPr>
          <p:cNvSpPr>
            <a:spLocks noGrp="1"/>
          </p:cNvSpPr>
          <p:nvPr>
            <p:ph type="body" sz="quarter" idx="13"/>
          </p:nvPr>
        </p:nvSpPr>
        <p:spPr/>
        <p:txBody>
          <a:bodyPr/>
          <a:lstStyle/>
          <a:p>
            <a:r>
              <a:rPr lang="en-GB" dirty="0"/>
              <a:t>Workshop Panel sample demographics: March 2026</a:t>
            </a:r>
          </a:p>
        </p:txBody>
      </p:sp>
      <p:graphicFrame>
        <p:nvGraphicFramePr>
          <p:cNvPr id="8" name="Content Placeholder 6">
            <a:extLst>
              <a:ext uri="{FF2B5EF4-FFF2-40B4-BE49-F238E27FC236}">
                <a16:creationId xmlns:a16="http://schemas.microsoft.com/office/drawing/2014/main" id="{B838FDD4-7627-F738-F7E5-F54E5130CCD2}"/>
              </a:ext>
            </a:extLst>
          </p:cNvPr>
          <p:cNvGraphicFramePr>
            <a:graphicFrameLocks/>
          </p:cNvGraphicFramePr>
          <p:nvPr>
            <p:extLst>
              <p:ext uri="{D42A27DB-BD31-4B8C-83A1-F6EECF244321}">
                <p14:modId xmlns:p14="http://schemas.microsoft.com/office/powerpoint/2010/main" val="3135790768"/>
              </p:ext>
            </p:extLst>
          </p:nvPr>
        </p:nvGraphicFramePr>
        <p:xfrm>
          <a:off x="3339737" y="980570"/>
          <a:ext cx="4870203" cy="44768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6">
            <a:extLst>
              <a:ext uri="{FF2B5EF4-FFF2-40B4-BE49-F238E27FC236}">
                <a16:creationId xmlns:a16="http://schemas.microsoft.com/office/drawing/2014/main" id="{8796A3A6-06C5-58E1-BE3E-C3ABAA59D77F}"/>
              </a:ext>
            </a:extLst>
          </p:cNvPr>
          <p:cNvGraphicFramePr>
            <a:graphicFrameLocks/>
          </p:cNvGraphicFramePr>
          <p:nvPr>
            <p:extLst>
              <p:ext uri="{D42A27DB-BD31-4B8C-83A1-F6EECF244321}">
                <p14:modId xmlns:p14="http://schemas.microsoft.com/office/powerpoint/2010/main" val="1049760149"/>
              </p:ext>
            </p:extLst>
          </p:nvPr>
        </p:nvGraphicFramePr>
        <p:xfrm>
          <a:off x="6728428" y="971022"/>
          <a:ext cx="6000602" cy="51299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6">
            <a:extLst>
              <a:ext uri="{FF2B5EF4-FFF2-40B4-BE49-F238E27FC236}">
                <a16:creationId xmlns:a16="http://schemas.microsoft.com/office/drawing/2014/main" id="{924358DE-7E58-9DE0-270A-757483EC7D61}"/>
              </a:ext>
            </a:extLst>
          </p:cNvPr>
          <p:cNvGraphicFramePr>
            <a:graphicFrameLocks noGrp="1"/>
          </p:cNvGraphicFramePr>
          <p:nvPr>
            <p:ph sz="quarter" idx="12"/>
            <p:extLst>
              <p:ext uri="{D42A27DB-BD31-4B8C-83A1-F6EECF244321}">
                <p14:modId xmlns:p14="http://schemas.microsoft.com/office/powerpoint/2010/main" val="1706357794"/>
              </p:ext>
            </p:extLst>
          </p:nvPr>
        </p:nvGraphicFramePr>
        <p:xfrm>
          <a:off x="-464458" y="980570"/>
          <a:ext cx="4870203" cy="4476801"/>
        </p:xfrm>
        <a:graphic>
          <a:graphicData uri="http://schemas.openxmlformats.org/drawingml/2006/chart">
            <c:chart xmlns:c="http://schemas.openxmlformats.org/drawingml/2006/chart" xmlns:r="http://schemas.openxmlformats.org/officeDocument/2006/relationships" r:id="rId4"/>
          </a:graphicData>
        </a:graphic>
      </p:graphicFrame>
      <p:sp>
        <p:nvSpPr>
          <p:cNvPr id="6" name="Slide Number Placeholder 3">
            <a:extLst>
              <a:ext uri="{FF2B5EF4-FFF2-40B4-BE49-F238E27FC236}">
                <a16:creationId xmlns:a16="http://schemas.microsoft.com/office/drawing/2014/main" id="{C35E5314-832C-F5B2-DA9C-C115DBFBB674}"/>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43</a:t>
            </a:fld>
            <a:endParaRPr lang="en-GB"/>
          </a:p>
        </p:txBody>
      </p:sp>
    </p:spTree>
    <p:extLst>
      <p:ext uri="{BB962C8B-B14F-4D97-AF65-F5344CB8AC3E}">
        <p14:creationId xmlns:p14="http://schemas.microsoft.com/office/powerpoint/2010/main" val="345949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4D6E0-6325-1B2C-26F2-B8CC7BCE17A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BE3EAEA-C903-DF8A-1FA7-7C4E191E4C45}"/>
              </a:ext>
            </a:extLst>
          </p:cNvPr>
          <p:cNvSpPr/>
          <p:nvPr/>
        </p:nvSpPr>
        <p:spPr>
          <a:xfrm>
            <a:off x="7983472" y="1076823"/>
            <a:ext cx="1094874" cy="4055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3" name="Rectangle 2">
            <a:extLst>
              <a:ext uri="{FF2B5EF4-FFF2-40B4-BE49-F238E27FC236}">
                <a16:creationId xmlns:a16="http://schemas.microsoft.com/office/drawing/2014/main" id="{BB087DED-3730-AC25-6822-D62161583A50}"/>
              </a:ext>
            </a:extLst>
          </p:cNvPr>
          <p:cNvSpPr/>
          <p:nvPr/>
        </p:nvSpPr>
        <p:spPr>
          <a:xfrm>
            <a:off x="3069146" y="1076823"/>
            <a:ext cx="1094874" cy="4055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2" name="Text Placeholder 1">
            <a:extLst>
              <a:ext uri="{FF2B5EF4-FFF2-40B4-BE49-F238E27FC236}">
                <a16:creationId xmlns:a16="http://schemas.microsoft.com/office/drawing/2014/main" id="{A225981F-EA5F-308B-A00D-7647699561A7}"/>
              </a:ext>
            </a:extLst>
          </p:cNvPr>
          <p:cNvSpPr>
            <a:spLocks noGrp="1"/>
          </p:cNvSpPr>
          <p:nvPr>
            <p:ph type="body" sz="quarter" idx="13"/>
          </p:nvPr>
        </p:nvSpPr>
        <p:spPr/>
        <p:txBody>
          <a:bodyPr/>
          <a:lstStyle/>
          <a:p>
            <a:r>
              <a:rPr lang="en-GB" dirty="0"/>
              <a:t>Workshop Panel sample demographics: March 2026</a:t>
            </a:r>
          </a:p>
        </p:txBody>
      </p:sp>
      <p:graphicFrame>
        <p:nvGraphicFramePr>
          <p:cNvPr id="7" name="Content Placeholder 6">
            <a:extLst>
              <a:ext uri="{FF2B5EF4-FFF2-40B4-BE49-F238E27FC236}">
                <a16:creationId xmlns:a16="http://schemas.microsoft.com/office/drawing/2014/main" id="{FEEC5C44-7243-BDE7-FA07-3FB42F80FED9}"/>
              </a:ext>
            </a:extLst>
          </p:cNvPr>
          <p:cNvGraphicFramePr>
            <a:graphicFrameLocks noGrp="1"/>
          </p:cNvGraphicFramePr>
          <p:nvPr>
            <p:ph sz="quarter" idx="12"/>
            <p:extLst>
              <p:ext uri="{D42A27DB-BD31-4B8C-83A1-F6EECF244321}">
                <p14:modId xmlns:p14="http://schemas.microsoft.com/office/powerpoint/2010/main" val="845767538"/>
              </p:ext>
            </p:extLst>
          </p:nvPr>
        </p:nvGraphicFramePr>
        <p:xfrm>
          <a:off x="1010653" y="1064791"/>
          <a:ext cx="5211861" cy="47284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6">
            <a:extLst>
              <a:ext uri="{FF2B5EF4-FFF2-40B4-BE49-F238E27FC236}">
                <a16:creationId xmlns:a16="http://schemas.microsoft.com/office/drawing/2014/main" id="{F71F0678-EC98-696F-CF3B-DC1A0543767C}"/>
              </a:ext>
            </a:extLst>
          </p:cNvPr>
          <p:cNvGraphicFramePr>
            <a:graphicFrameLocks/>
          </p:cNvGraphicFramePr>
          <p:nvPr>
            <p:extLst>
              <p:ext uri="{D42A27DB-BD31-4B8C-83A1-F6EECF244321}">
                <p14:modId xmlns:p14="http://schemas.microsoft.com/office/powerpoint/2010/main" val="2974538277"/>
              </p:ext>
            </p:extLst>
          </p:nvPr>
        </p:nvGraphicFramePr>
        <p:xfrm>
          <a:off x="5571660" y="1064791"/>
          <a:ext cx="5918498" cy="5154759"/>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3">
            <a:extLst>
              <a:ext uri="{FF2B5EF4-FFF2-40B4-BE49-F238E27FC236}">
                <a16:creationId xmlns:a16="http://schemas.microsoft.com/office/drawing/2014/main" id="{B3054011-9EA3-7EB1-B780-10808DC8303E}"/>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44</a:t>
            </a:fld>
            <a:endParaRPr lang="en-GB"/>
          </a:p>
        </p:txBody>
      </p:sp>
    </p:spTree>
    <p:extLst>
      <p:ext uri="{BB962C8B-B14F-4D97-AF65-F5344CB8AC3E}">
        <p14:creationId xmlns:p14="http://schemas.microsoft.com/office/powerpoint/2010/main" val="4236333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4D607A-11A5-401B-470F-CF572C19F579}"/>
              </a:ext>
            </a:extLst>
          </p:cNvPr>
          <p:cNvSpPr>
            <a:spLocks noGrp="1"/>
          </p:cNvSpPr>
          <p:nvPr>
            <p:ph type="body" sz="quarter" idx="13"/>
          </p:nvPr>
        </p:nvSpPr>
        <p:spPr/>
        <p:txBody>
          <a:bodyPr/>
          <a:lstStyle/>
          <a:p>
            <a:r>
              <a:rPr lang="en-GB"/>
              <a:t>Inclusive Panel sample demographics</a:t>
            </a:r>
          </a:p>
        </p:txBody>
      </p:sp>
      <p:graphicFrame>
        <p:nvGraphicFramePr>
          <p:cNvPr id="5" name="Table 4">
            <a:extLst>
              <a:ext uri="{FF2B5EF4-FFF2-40B4-BE49-F238E27FC236}">
                <a16:creationId xmlns:a16="http://schemas.microsoft.com/office/drawing/2014/main" id="{6B014020-D004-61FC-3C32-20C4A6D2B31E}"/>
              </a:ext>
            </a:extLst>
          </p:cNvPr>
          <p:cNvGraphicFramePr>
            <a:graphicFrameLocks noGrp="1"/>
          </p:cNvGraphicFramePr>
          <p:nvPr>
            <p:extLst>
              <p:ext uri="{D42A27DB-BD31-4B8C-83A1-F6EECF244321}">
                <p14:modId xmlns:p14="http://schemas.microsoft.com/office/powerpoint/2010/main" val="3443878546"/>
              </p:ext>
            </p:extLst>
          </p:nvPr>
        </p:nvGraphicFramePr>
        <p:xfrm>
          <a:off x="167147" y="1264997"/>
          <a:ext cx="3785420" cy="4442467"/>
        </p:xfrm>
        <a:graphic>
          <a:graphicData uri="http://schemas.openxmlformats.org/drawingml/2006/table">
            <a:tbl>
              <a:tblPr firstRow="1" firstCol="1" bandRow="1">
                <a:tableStyleId>{BC89EF96-8CEA-46FF-86C4-4CE0E7609802}</a:tableStyleId>
              </a:tblPr>
              <a:tblGrid>
                <a:gridCol w="1013057">
                  <a:extLst>
                    <a:ext uri="{9D8B030D-6E8A-4147-A177-3AD203B41FA5}">
                      <a16:colId xmlns:a16="http://schemas.microsoft.com/office/drawing/2014/main" val="2469657194"/>
                    </a:ext>
                  </a:extLst>
                </a:gridCol>
                <a:gridCol w="1510556">
                  <a:extLst>
                    <a:ext uri="{9D8B030D-6E8A-4147-A177-3AD203B41FA5}">
                      <a16:colId xmlns:a16="http://schemas.microsoft.com/office/drawing/2014/main" val="4014895003"/>
                    </a:ext>
                  </a:extLst>
                </a:gridCol>
                <a:gridCol w="1261807">
                  <a:extLst>
                    <a:ext uri="{9D8B030D-6E8A-4147-A177-3AD203B41FA5}">
                      <a16:colId xmlns:a16="http://schemas.microsoft.com/office/drawing/2014/main" val="2341395203"/>
                    </a:ext>
                  </a:extLst>
                </a:gridCol>
              </a:tblGrid>
              <a:tr h="289547">
                <a:tc rowSpan="2">
                  <a:txBody>
                    <a:bodyPr/>
                    <a:lstStyle/>
                    <a:p>
                      <a:pPr algn="ctr">
                        <a:buNone/>
                      </a:pPr>
                      <a:r>
                        <a:rPr lang="en-GB" sz="1400">
                          <a:effectLst/>
                          <a:latin typeface="+mn-lt"/>
                        </a:rPr>
                        <a:t>Gender</a:t>
                      </a:r>
                      <a:endParaRPr lang="en-GB" sz="1400">
                        <a:effectLst/>
                        <a:latin typeface="+mn-lt"/>
                        <a:ea typeface="SimSun" panose="02010600030101010101" pitchFamily="2" charset="-122"/>
                      </a:endParaRPr>
                    </a:p>
                  </a:txBody>
                  <a:tcPr marL="68580" marR="68580" marT="0" marB="0"/>
                </a:tc>
                <a:tc>
                  <a:txBody>
                    <a:bodyPr/>
                    <a:lstStyle/>
                    <a:p>
                      <a:pPr marL="0" algn="ctr" defTabSz="914400" rtl="0" eaLnBrk="1" latinLnBrk="0" hangingPunct="1">
                        <a:buNone/>
                      </a:pPr>
                      <a:r>
                        <a:rPr lang="en-GB" sz="1400" b="0" kern="1200">
                          <a:solidFill>
                            <a:schemeClr val="dk1"/>
                          </a:solidFill>
                          <a:effectLst/>
                          <a:latin typeface="+mn-lt"/>
                        </a:rPr>
                        <a:t>Male </a:t>
                      </a:r>
                      <a:endParaRPr lang="en-GB" sz="1400" b="0" kern="1200">
                        <a:solidFill>
                          <a:schemeClr val="dk1"/>
                        </a:solidFill>
                        <a:effectLst/>
                        <a:latin typeface="+mn-lt"/>
                        <a:ea typeface="SimSun" panose="02010600030101010101" pitchFamily="2" charset="-122"/>
                        <a:cs typeface="+mn-cs"/>
                      </a:endParaRPr>
                    </a:p>
                  </a:txBody>
                  <a:tcPr marL="68580" marR="68580" marT="0" marB="0"/>
                </a:tc>
                <a:tc>
                  <a:txBody>
                    <a:bodyPr/>
                    <a:lstStyle/>
                    <a:p>
                      <a:pPr marL="0" algn="ctr" defTabSz="914400" rtl="0" eaLnBrk="1" latinLnBrk="0" hangingPunct="1">
                        <a:buNone/>
                      </a:pPr>
                      <a:r>
                        <a:rPr lang="en-GB" sz="1400" b="0" kern="1200">
                          <a:solidFill>
                            <a:schemeClr val="dk1"/>
                          </a:solidFill>
                          <a:effectLst/>
                          <a:latin typeface="+mn-lt"/>
                          <a:ea typeface="SimSun" panose="02010600030101010101" pitchFamily="2" charset="-122"/>
                          <a:cs typeface="+mn-cs"/>
                        </a:rPr>
                        <a:t>3</a:t>
                      </a:r>
                    </a:p>
                  </a:txBody>
                  <a:tcPr marL="68580" marR="68580" marT="0" marB="0" anchor="ctr"/>
                </a:tc>
                <a:extLst>
                  <a:ext uri="{0D108BD9-81ED-4DB2-BD59-A6C34878D82A}">
                    <a16:rowId xmlns:a16="http://schemas.microsoft.com/office/drawing/2014/main" val="2483871539"/>
                  </a:ext>
                </a:extLst>
              </a:tr>
              <a:tr h="289547">
                <a:tc vMerge="1">
                  <a:txBody>
                    <a:bodyPr/>
                    <a:lstStyle/>
                    <a:p>
                      <a:pPr algn="ctr">
                        <a:buNone/>
                      </a:pPr>
                      <a:endParaRPr lang="en-GB" sz="1400">
                        <a:effectLst/>
                        <a:latin typeface="Calibri" panose="020F0502020204030204" pitchFamily="34" charset="0"/>
                        <a:ea typeface="SimSun" panose="02010600030101010101" pitchFamily="2" charset="-122"/>
                      </a:endParaRPr>
                    </a:p>
                  </a:txBody>
                  <a:tcPr marL="68580" marR="68580" marT="0" marB="0"/>
                </a:tc>
                <a:tc>
                  <a:txBody>
                    <a:bodyPr/>
                    <a:lstStyle/>
                    <a:p>
                      <a:pPr algn="ctr">
                        <a:buNone/>
                      </a:pPr>
                      <a:r>
                        <a:rPr lang="en-GB" sz="1400">
                          <a:effectLst/>
                          <a:latin typeface="+mn-lt"/>
                        </a:rPr>
                        <a:t>Female</a:t>
                      </a:r>
                      <a:endParaRPr lang="en-GB" sz="1400">
                        <a:effectLst/>
                        <a:latin typeface="+mn-lt"/>
                        <a:ea typeface="SimSun" panose="02010600030101010101" pitchFamily="2" charset="-122"/>
                      </a:endParaRPr>
                    </a:p>
                  </a:txBody>
                  <a:tcPr marL="68580" marR="68580" marT="0" marB="0"/>
                </a:tc>
                <a:tc>
                  <a:txBody>
                    <a:bodyPr/>
                    <a:lstStyle/>
                    <a:p>
                      <a:pPr algn="ctr">
                        <a:buNone/>
                      </a:pPr>
                      <a:r>
                        <a:rPr lang="en-GB" sz="1400">
                          <a:effectLst/>
                          <a:latin typeface="+mn-lt"/>
                          <a:ea typeface="SimSun" panose="02010600030101010101" pitchFamily="2" charset="-122"/>
                        </a:rPr>
                        <a:t>7</a:t>
                      </a:r>
                    </a:p>
                  </a:txBody>
                  <a:tcPr marL="68580" marR="68580" marT="0" marB="0" anchor="ctr"/>
                </a:tc>
                <a:extLst>
                  <a:ext uri="{0D108BD9-81ED-4DB2-BD59-A6C34878D82A}">
                    <a16:rowId xmlns:a16="http://schemas.microsoft.com/office/drawing/2014/main" val="3987727814"/>
                  </a:ext>
                </a:extLst>
              </a:tr>
              <a:tr h="289547">
                <a:tc rowSpan="4">
                  <a:txBody>
                    <a:bodyPr/>
                    <a:lstStyle/>
                    <a:p>
                      <a:pPr algn="ctr">
                        <a:buNone/>
                      </a:pPr>
                      <a:r>
                        <a:rPr lang="en-GB" sz="1400">
                          <a:effectLst/>
                          <a:latin typeface="+mn-lt"/>
                        </a:rPr>
                        <a:t>Age</a:t>
                      </a:r>
                      <a:endParaRPr lang="en-GB" sz="1400">
                        <a:effectLst/>
                        <a:latin typeface="+mn-lt"/>
                        <a:ea typeface="SimSun" panose="02010600030101010101" pitchFamily="2" charset="-122"/>
                      </a:endParaRPr>
                    </a:p>
                  </a:txBody>
                  <a:tcPr marL="68580" marR="68580" marT="0" marB="0"/>
                </a:tc>
                <a:tc>
                  <a:txBody>
                    <a:bodyPr/>
                    <a:lstStyle/>
                    <a:p>
                      <a:pPr algn="ctr">
                        <a:buNone/>
                      </a:pPr>
                      <a:r>
                        <a:rPr lang="en-GB" sz="1400">
                          <a:effectLst/>
                          <a:latin typeface="+mn-lt"/>
                          <a:ea typeface="SimSun" panose="02010600030101010101" pitchFamily="2" charset="-122"/>
                        </a:rPr>
                        <a:t>18-29</a:t>
                      </a:r>
                    </a:p>
                  </a:txBody>
                  <a:tcPr marL="68580" marR="68580" marT="0" marB="0"/>
                </a:tc>
                <a:tc>
                  <a:txBody>
                    <a:bodyPr/>
                    <a:lstStyle/>
                    <a:p>
                      <a:pPr algn="ctr">
                        <a:buNone/>
                      </a:pPr>
                      <a:r>
                        <a:rPr lang="en-GB" sz="1400">
                          <a:effectLst/>
                          <a:latin typeface="+mn-lt"/>
                          <a:ea typeface="SimSun" panose="02010600030101010101" pitchFamily="2" charset="-122"/>
                        </a:rPr>
                        <a:t>2</a:t>
                      </a:r>
                    </a:p>
                  </a:txBody>
                  <a:tcPr marL="68580" marR="68580" marT="0" marB="0" anchor="ctr"/>
                </a:tc>
                <a:extLst>
                  <a:ext uri="{0D108BD9-81ED-4DB2-BD59-A6C34878D82A}">
                    <a16:rowId xmlns:a16="http://schemas.microsoft.com/office/drawing/2014/main" val="1208188368"/>
                  </a:ext>
                </a:extLst>
              </a:tr>
              <a:tr h="289547">
                <a:tc vMerge="1">
                  <a:txBody>
                    <a:bodyPr/>
                    <a:lstStyle/>
                    <a:p>
                      <a:pPr algn="ctr">
                        <a:buNone/>
                      </a:pPr>
                      <a:endParaRPr lang="en-GB" sz="1400">
                        <a:effectLst/>
                        <a:latin typeface="Calibri" panose="020F0502020204030204" pitchFamily="34" charset="0"/>
                        <a:ea typeface="SimSun" panose="02010600030101010101" pitchFamily="2" charset="-122"/>
                      </a:endParaRPr>
                    </a:p>
                  </a:txBody>
                  <a:tcPr marL="68580" marR="68580" marT="0" marB="0"/>
                </a:tc>
                <a:tc>
                  <a:txBody>
                    <a:bodyPr/>
                    <a:lstStyle/>
                    <a:p>
                      <a:pPr algn="ctr">
                        <a:buNone/>
                      </a:pPr>
                      <a:r>
                        <a:rPr lang="en-GB" sz="1400">
                          <a:effectLst/>
                          <a:latin typeface="+mn-lt"/>
                          <a:ea typeface="SimSun" panose="02010600030101010101" pitchFamily="2" charset="-122"/>
                        </a:rPr>
                        <a:t>30-44</a:t>
                      </a:r>
                    </a:p>
                  </a:txBody>
                  <a:tcPr marL="68580" marR="68580" marT="0" marB="0"/>
                </a:tc>
                <a:tc>
                  <a:txBody>
                    <a:bodyPr/>
                    <a:lstStyle/>
                    <a:p>
                      <a:pPr algn="ctr">
                        <a:buNone/>
                      </a:pPr>
                      <a:r>
                        <a:rPr lang="en-GB" sz="1400">
                          <a:effectLst/>
                          <a:latin typeface="+mn-lt"/>
                          <a:ea typeface="SimSun" panose="02010600030101010101" pitchFamily="2" charset="-122"/>
                        </a:rPr>
                        <a:t>4</a:t>
                      </a:r>
                    </a:p>
                  </a:txBody>
                  <a:tcPr marL="68580" marR="68580" marT="0" marB="0" anchor="ctr"/>
                </a:tc>
                <a:extLst>
                  <a:ext uri="{0D108BD9-81ED-4DB2-BD59-A6C34878D82A}">
                    <a16:rowId xmlns:a16="http://schemas.microsoft.com/office/drawing/2014/main" val="992856882"/>
                  </a:ext>
                </a:extLst>
              </a:tr>
              <a:tr h="289547">
                <a:tc vMerge="1">
                  <a:txBody>
                    <a:bodyPr/>
                    <a:lstStyle/>
                    <a:p>
                      <a:pPr algn="ctr">
                        <a:buNone/>
                      </a:pPr>
                      <a:endParaRPr lang="en-GB" sz="1400">
                        <a:effectLst/>
                        <a:latin typeface="Calibri" panose="020F0502020204030204" pitchFamily="34" charset="0"/>
                        <a:ea typeface="SimSun" panose="02010600030101010101" pitchFamily="2" charset="-122"/>
                      </a:endParaRPr>
                    </a:p>
                  </a:txBody>
                  <a:tcPr marL="68580" marR="68580" marT="0" marB="0"/>
                </a:tc>
                <a:tc>
                  <a:txBody>
                    <a:bodyPr/>
                    <a:lstStyle/>
                    <a:p>
                      <a:pPr algn="ctr">
                        <a:buNone/>
                      </a:pPr>
                      <a:r>
                        <a:rPr lang="en-GB" sz="1400">
                          <a:effectLst/>
                          <a:latin typeface="+mn-lt"/>
                          <a:ea typeface="SimSun" panose="02010600030101010101" pitchFamily="2" charset="-122"/>
                        </a:rPr>
                        <a:t>45-59</a:t>
                      </a:r>
                    </a:p>
                  </a:txBody>
                  <a:tcPr marL="68580" marR="68580" marT="0" marB="0"/>
                </a:tc>
                <a:tc>
                  <a:txBody>
                    <a:bodyPr/>
                    <a:lstStyle/>
                    <a:p>
                      <a:pPr algn="ctr">
                        <a:buNone/>
                      </a:pPr>
                      <a:r>
                        <a:rPr lang="en-GB" sz="1400">
                          <a:effectLst/>
                          <a:latin typeface="+mn-lt"/>
                          <a:ea typeface="SimSun" panose="02010600030101010101" pitchFamily="2" charset="-122"/>
                        </a:rPr>
                        <a:t>2</a:t>
                      </a:r>
                    </a:p>
                  </a:txBody>
                  <a:tcPr marL="68580" marR="68580" marT="0" marB="0" anchor="ctr"/>
                </a:tc>
                <a:extLst>
                  <a:ext uri="{0D108BD9-81ED-4DB2-BD59-A6C34878D82A}">
                    <a16:rowId xmlns:a16="http://schemas.microsoft.com/office/drawing/2014/main" val="921141207"/>
                  </a:ext>
                </a:extLst>
              </a:tr>
              <a:tr h="289547">
                <a:tc vMerge="1">
                  <a:txBody>
                    <a:bodyPr/>
                    <a:lstStyle/>
                    <a:p>
                      <a:pPr algn="ctr">
                        <a:buNone/>
                      </a:pPr>
                      <a:endParaRPr lang="en-GB" sz="1400">
                        <a:effectLst/>
                        <a:latin typeface="Calibri" panose="020F0502020204030204" pitchFamily="34" charset="0"/>
                        <a:ea typeface="SimSun" panose="02010600030101010101" pitchFamily="2" charset="-122"/>
                      </a:endParaRPr>
                    </a:p>
                  </a:txBody>
                  <a:tcPr marL="68580" marR="68580" marT="0" marB="0"/>
                </a:tc>
                <a:tc>
                  <a:txBody>
                    <a:bodyPr/>
                    <a:lstStyle/>
                    <a:p>
                      <a:pPr algn="ctr">
                        <a:buNone/>
                      </a:pPr>
                      <a:r>
                        <a:rPr lang="en-GB" sz="1400">
                          <a:effectLst/>
                          <a:latin typeface="+mn-lt"/>
                          <a:ea typeface="SimSun" panose="02010600030101010101" pitchFamily="2" charset="-122"/>
                        </a:rPr>
                        <a:t>60+</a:t>
                      </a:r>
                    </a:p>
                  </a:txBody>
                  <a:tcPr marL="68580" marR="68580" marT="0" marB="0"/>
                </a:tc>
                <a:tc>
                  <a:txBody>
                    <a:bodyPr/>
                    <a:lstStyle/>
                    <a:p>
                      <a:pPr algn="ctr">
                        <a:buNone/>
                      </a:pPr>
                      <a:r>
                        <a:rPr lang="en-GB" sz="1400">
                          <a:effectLst/>
                          <a:latin typeface="+mn-lt"/>
                          <a:ea typeface="SimSun" panose="02010600030101010101" pitchFamily="2" charset="-122"/>
                        </a:rPr>
                        <a:t>2</a:t>
                      </a:r>
                    </a:p>
                  </a:txBody>
                  <a:tcPr marL="68580" marR="68580" marT="0" marB="0" anchor="ctr"/>
                </a:tc>
                <a:extLst>
                  <a:ext uri="{0D108BD9-81ED-4DB2-BD59-A6C34878D82A}">
                    <a16:rowId xmlns:a16="http://schemas.microsoft.com/office/drawing/2014/main" val="2440781260"/>
                  </a:ext>
                </a:extLst>
              </a:tr>
              <a:tr h="289547">
                <a:tc rowSpan="2">
                  <a:txBody>
                    <a:bodyPr/>
                    <a:lstStyle/>
                    <a:p>
                      <a:pPr algn="ctr">
                        <a:buNone/>
                      </a:pPr>
                      <a:r>
                        <a:rPr lang="en-GB" sz="1400">
                          <a:effectLst/>
                          <a:latin typeface="+mn-lt"/>
                        </a:rPr>
                        <a:t>Ethnicity</a:t>
                      </a:r>
                      <a:endParaRPr lang="en-GB" sz="1400">
                        <a:effectLst/>
                        <a:latin typeface="+mn-lt"/>
                        <a:ea typeface="SimSun" panose="02010600030101010101" pitchFamily="2" charset="-122"/>
                      </a:endParaRPr>
                    </a:p>
                  </a:txBody>
                  <a:tcPr marL="68580" marR="68580" marT="0" marB="0"/>
                </a:tc>
                <a:tc>
                  <a:txBody>
                    <a:bodyPr/>
                    <a:lstStyle/>
                    <a:p>
                      <a:pPr algn="ctr">
                        <a:buNone/>
                      </a:pPr>
                      <a:r>
                        <a:rPr lang="en-GB" sz="1400">
                          <a:effectLst/>
                          <a:latin typeface="+mn-lt"/>
                          <a:ea typeface="SimSun" panose="02010600030101010101" pitchFamily="2" charset="-122"/>
                        </a:rPr>
                        <a:t>White British</a:t>
                      </a:r>
                    </a:p>
                  </a:txBody>
                  <a:tcPr marL="68580" marR="68580" marT="0" marB="0"/>
                </a:tc>
                <a:tc>
                  <a:txBody>
                    <a:bodyPr/>
                    <a:lstStyle/>
                    <a:p>
                      <a:pPr algn="ctr">
                        <a:buNone/>
                      </a:pPr>
                      <a:r>
                        <a:rPr lang="en-GB" sz="1400">
                          <a:effectLst/>
                          <a:latin typeface="+mn-lt"/>
                          <a:ea typeface="SimSun" panose="02010600030101010101" pitchFamily="2" charset="-122"/>
                        </a:rPr>
                        <a:t>8</a:t>
                      </a:r>
                    </a:p>
                  </a:txBody>
                  <a:tcPr marL="68580" marR="68580" marT="0" marB="0" anchor="ctr"/>
                </a:tc>
                <a:extLst>
                  <a:ext uri="{0D108BD9-81ED-4DB2-BD59-A6C34878D82A}">
                    <a16:rowId xmlns:a16="http://schemas.microsoft.com/office/drawing/2014/main" val="3542993107"/>
                  </a:ext>
                </a:extLst>
              </a:tr>
              <a:tr h="289547">
                <a:tc vMerge="1">
                  <a:txBody>
                    <a:bodyPr/>
                    <a:lstStyle/>
                    <a:p>
                      <a:pPr algn="ctr">
                        <a:buNone/>
                      </a:pPr>
                      <a:endParaRPr lang="en-GB" sz="1400">
                        <a:effectLst/>
                        <a:latin typeface="Calibri" panose="020F0502020204030204" pitchFamily="34" charset="0"/>
                        <a:ea typeface="SimSun" panose="02010600030101010101" pitchFamily="2" charset="-122"/>
                      </a:endParaRPr>
                    </a:p>
                  </a:txBody>
                  <a:tcPr marL="68580" marR="68580" marT="0" marB="0"/>
                </a:tc>
                <a:tc>
                  <a:txBody>
                    <a:bodyPr/>
                    <a:lstStyle/>
                    <a:p>
                      <a:pPr algn="ctr">
                        <a:buNone/>
                      </a:pPr>
                      <a:r>
                        <a:rPr lang="en-GB" sz="1400">
                          <a:effectLst/>
                          <a:latin typeface="+mn-lt"/>
                          <a:ea typeface="SimSun" panose="02010600030101010101" pitchFamily="2" charset="-122"/>
                        </a:rPr>
                        <a:t>Asian / British Asian</a:t>
                      </a:r>
                    </a:p>
                  </a:txBody>
                  <a:tcPr marL="68580" marR="68580" marT="0" marB="0"/>
                </a:tc>
                <a:tc>
                  <a:txBody>
                    <a:bodyPr/>
                    <a:lstStyle/>
                    <a:p>
                      <a:pPr algn="ctr">
                        <a:buNone/>
                      </a:pPr>
                      <a:r>
                        <a:rPr lang="en-GB" sz="1400">
                          <a:effectLst/>
                          <a:latin typeface="+mn-lt"/>
                          <a:ea typeface="SimSun" panose="02010600030101010101" pitchFamily="2" charset="-122"/>
                        </a:rPr>
                        <a:t>2</a:t>
                      </a:r>
                    </a:p>
                  </a:txBody>
                  <a:tcPr marL="68580" marR="68580" marT="0" marB="0" anchor="ctr"/>
                </a:tc>
                <a:extLst>
                  <a:ext uri="{0D108BD9-81ED-4DB2-BD59-A6C34878D82A}">
                    <a16:rowId xmlns:a16="http://schemas.microsoft.com/office/drawing/2014/main" val="1587188013"/>
                  </a:ext>
                </a:extLst>
              </a:tr>
              <a:tr h="289547">
                <a:tc rowSpan="2">
                  <a:txBody>
                    <a:bodyPr/>
                    <a:lstStyle/>
                    <a:p>
                      <a:pPr algn="ctr">
                        <a:buNone/>
                      </a:pPr>
                      <a:r>
                        <a:rPr lang="en-GB" sz="1400">
                          <a:effectLst/>
                          <a:latin typeface="+mn-lt"/>
                        </a:rPr>
                        <a:t>PSR status</a:t>
                      </a:r>
                      <a:endParaRPr lang="en-GB" sz="1400">
                        <a:effectLst/>
                        <a:latin typeface="+mn-lt"/>
                        <a:ea typeface="SimSun" panose="02010600030101010101" pitchFamily="2" charset="-122"/>
                      </a:endParaRPr>
                    </a:p>
                  </a:txBody>
                  <a:tcPr marL="68580" marR="68580" marT="0" marB="0"/>
                </a:tc>
                <a:tc>
                  <a:txBody>
                    <a:bodyPr/>
                    <a:lstStyle/>
                    <a:p>
                      <a:pPr algn="ctr">
                        <a:buNone/>
                      </a:pPr>
                      <a:r>
                        <a:rPr lang="en-GB" sz="1400">
                          <a:effectLst/>
                          <a:latin typeface="+mn-lt"/>
                          <a:ea typeface="SimSun" panose="02010600030101010101" pitchFamily="2" charset="-122"/>
                        </a:rPr>
                        <a:t>Registered on PSR</a:t>
                      </a:r>
                    </a:p>
                  </a:txBody>
                  <a:tcPr marL="68580" marR="68580" marT="0" marB="0"/>
                </a:tc>
                <a:tc>
                  <a:txBody>
                    <a:bodyPr/>
                    <a:lstStyle/>
                    <a:p>
                      <a:pPr algn="ctr">
                        <a:buNone/>
                      </a:pPr>
                      <a:r>
                        <a:rPr lang="en-GB" sz="1400">
                          <a:effectLst/>
                          <a:latin typeface="+mn-lt"/>
                          <a:ea typeface="SimSun" panose="02010600030101010101" pitchFamily="2" charset="-122"/>
                        </a:rPr>
                        <a:t>6</a:t>
                      </a:r>
                    </a:p>
                  </a:txBody>
                  <a:tcPr marL="68580" marR="68580" marT="0" marB="0" anchor="ctr"/>
                </a:tc>
                <a:extLst>
                  <a:ext uri="{0D108BD9-81ED-4DB2-BD59-A6C34878D82A}">
                    <a16:rowId xmlns:a16="http://schemas.microsoft.com/office/drawing/2014/main" val="21005218"/>
                  </a:ext>
                </a:extLst>
              </a:tr>
              <a:tr h="497129">
                <a:tc vMerge="1">
                  <a:txBody>
                    <a:bodyPr/>
                    <a:lstStyle/>
                    <a:p>
                      <a:pPr algn="ctr">
                        <a:buNone/>
                      </a:pPr>
                      <a:endParaRPr lang="en-GB" sz="1400">
                        <a:effectLst/>
                        <a:latin typeface="Calibri" panose="020F0502020204030204" pitchFamily="34" charset="0"/>
                        <a:ea typeface="SimSun" panose="02010600030101010101" pitchFamily="2" charset="-122"/>
                      </a:endParaRPr>
                    </a:p>
                  </a:txBody>
                  <a:tcPr marL="68580" marR="68580" marT="0" marB="0"/>
                </a:tc>
                <a:tc>
                  <a:txBody>
                    <a:bodyPr/>
                    <a:lstStyle/>
                    <a:p>
                      <a:pPr algn="ctr">
                        <a:buNone/>
                      </a:pPr>
                      <a:r>
                        <a:rPr lang="en-GB" sz="1400">
                          <a:effectLst/>
                          <a:latin typeface="+mn-lt"/>
                          <a:ea typeface="SimSun" panose="02010600030101010101" pitchFamily="2" charset="-122"/>
                        </a:rPr>
                        <a:t>Not registered on PSR</a:t>
                      </a:r>
                    </a:p>
                  </a:txBody>
                  <a:tcPr marL="68580" marR="68580" marT="0" marB="0"/>
                </a:tc>
                <a:tc>
                  <a:txBody>
                    <a:bodyPr/>
                    <a:lstStyle/>
                    <a:p>
                      <a:pPr algn="ctr">
                        <a:buNone/>
                      </a:pPr>
                      <a:r>
                        <a:rPr lang="en-GB" sz="1400">
                          <a:effectLst/>
                          <a:latin typeface="+mn-lt"/>
                          <a:ea typeface="SimSun" panose="02010600030101010101" pitchFamily="2" charset="-122"/>
                        </a:rPr>
                        <a:t>4</a:t>
                      </a:r>
                    </a:p>
                  </a:txBody>
                  <a:tcPr marL="68580" marR="68580" marT="0" marB="0" anchor="ctr"/>
                </a:tc>
                <a:extLst>
                  <a:ext uri="{0D108BD9-81ED-4DB2-BD59-A6C34878D82A}">
                    <a16:rowId xmlns:a16="http://schemas.microsoft.com/office/drawing/2014/main" val="524738256"/>
                  </a:ext>
                </a:extLst>
              </a:tr>
              <a:tr h="579095">
                <a:tc rowSpan="2">
                  <a:txBody>
                    <a:bodyPr/>
                    <a:lstStyle/>
                    <a:p>
                      <a:pPr algn="ctr">
                        <a:buNone/>
                      </a:pPr>
                      <a:r>
                        <a:rPr lang="en-GB" sz="1400">
                          <a:effectLst/>
                          <a:latin typeface="+mn-lt"/>
                        </a:rPr>
                        <a:t>SEG</a:t>
                      </a:r>
                      <a:endParaRPr lang="en-GB" sz="1400">
                        <a:effectLst/>
                        <a:latin typeface="+mn-lt"/>
                        <a:ea typeface="SimSun" panose="02010600030101010101" pitchFamily="2" charset="-122"/>
                      </a:endParaRPr>
                    </a:p>
                  </a:txBody>
                  <a:tcPr marL="68580" marR="68580" marT="0" marB="0"/>
                </a:tc>
                <a:tc>
                  <a:txBody>
                    <a:bodyPr/>
                    <a:lstStyle/>
                    <a:p>
                      <a:pPr algn="ctr">
                        <a:buNone/>
                      </a:pPr>
                      <a:r>
                        <a:rPr lang="en-GB" sz="1400">
                          <a:effectLst/>
                          <a:latin typeface="+mn-lt"/>
                          <a:ea typeface="SimSun" panose="02010600030101010101" pitchFamily="2" charset="-122"/>
                        </a:rPr>
                        <a:t>ABC1</a:t>
                      </a:r>
                    </a:p>
                  </a:txBody>
                  <a:tcPr marL="68580" marR="68580" marT="0" marB="0"/>
                </a:tc>
                <a:tc>
                  <a:txBody>
                    <a:bodyPr/>
                    <a:lstStyle/>
                    <a:p>
                      <a:pPr algn="ctr">
                        <a:buNone/>
                      </a:pPr>
                      <a:r>
                        <a:rPr lang="en-GB" sz="1400">
                          <a:effectLst/>
                          <a:latin typeface="+mn-lt"/>
                          <a:ea typeface="SimSun" panose="02010600030101010101" pitchFamily="2" charset="-122"/>
                        </a:rPr>
                        <a:t>8</a:t>
                      </a:r>
                    </a:p>
                  </a:txBody>
                  <a:tcPr marL="68580" marR="68580" marT="0" marB="0" anchor="ctr"/>
                </a:tc>
                <a:extLst>
                  <a:ext uri="{0D108BD9-81ED-4DB2-BD59-A6C34878D82A}">
                    <a16:rowId xmlns:a16="http://schemas.microsoft.com/office/drawing/2014/main" val="2812708806"/>
                  </a:ext>
                </a:extLst>
              </a:tr>
              <a:tr h="485974">
                <a:tc vMerge="1">
                  <a:txBody>
                    <a:bodyPr/>
                    <a:lstStyle/>
                    <a:p>
                      <a:pPr algn="ctr">
                        <a:buNone/>
                      </a:pPr>
                      <a:endParaRPr lang="en-GB" sz="1400">
                        <a:effectLst/>
                        <a:latin typeface="Calibri" panose="020F0502020204030204" pitchFamily="34" charset="0"/>
                        <a:ea typeface="SimSun" panose="02010600030101010101" pitchFamily="2" charset="-122"/>
                      </a:endParaRPr>
                    </a:p>
                  </a:txBody>
                  <a:tcPr marL="68580" marR="68580" marT="0" marB="0"/>
                </a:tc>
                <a:tc>
                  <a:txBody>
                    <a:bodyPr/>
                    <a:lstStyle/>
                    <a:p>
                      <a:pPr algn="ctr">
                        <a:buNone/>
                      </a:pPr>
                      <a:r>
                        <a:rPr lang="en-GB" sz="1400">
                          <a:effectLst/>
                          <a:latin typeface="+mn-lt"/>
                          <a:ea typeface="SimSun" panose="02010600030101010101" pitchFamily="2" charset="-122"/>
                        </a:rPr>
                        <a:t>C2DE</a:t>
                      </a:r>
                    </a:p>
                  </a:txBody>
                  <a:tcPr marL="68580" marR="68580" marT="0" marB="0"/>
                </a:tc>
                <a:tc>
                  <a:txBody>
                    <a:bodyPr/>
                    <a:lstStyle/>
                    <a:p>
                      <a:pPr algn="ctr">
                        <a:buNone/>
                      </a:pPr>
                      <a:r>
                        <a:rPr lang="en-GB" sz="1400">
                          <a:effectLst/>
                          <a:latin typeface="+mn-lt"/>
                          <a:ea typeface="SimSun" panose="02010600030101010101" pitchFamily="2" charset="-122"/>
                        </a:rPr>
                        <a:t>2</a:t>
                      </a:r>
                    </a:p>
                  </a:txBody>
                  <a:tcPr marL="68580" marR="68580" marT="0" marB="0" anchor="ctr"/>
                </a:tc>
                <a:extLst>
                  <a:ext uri="{0D108BD9-81ED-4DB2-BD59-A6C34878D82A}">
                    <a16:rowId xmlns:a16="http://schemas.microsoft.com/office/drawing/2014/main" val="2589616132"/>
                  </a:ext>
                </a:extLst>
              </a:tr>
            </a:tbl>
          </a:graphicData>
        </a:graphic>
      </p:graphicFrame>
      <p:graphicFrame>
        <p:nvGraphicFramePr>
          <p:cNvPr id="6" name="Table 5">
            <a:extLst>
              <a:ext uri="{FF2B5EF4-FFF2-40B4-BE49-F238E27FC236}">
                <a16:creationId xmlns:a16="http://schemas.microsoft.com/office/drawing/2014/main" id="{23B287A4-1235-E8A7-F71F-E016598CC98F}"/>
              </a:ext>
            </a:extLst>
          </p:cNvPr>
          <p:cNvGraphicFramePr>
            <a:graphicFrameLocks noGrp="1"/>
          </p:cNvGraphicFramePr>
          <p:nvPr>
            <p:extLst>
              <p:ext uri="{D42A27DB-BD31-4B8C-83A1-F6EECF244321}">
                <p14:modId xmlns:p14="http://schemas.microsoft.com/office/powerpoint/2010/main" val="476949591"/>
              </p:ext>
            </p:extLst>
          </p:nvPr>
        </p:nvGraphicFramePr>
        <p:xfrm>
          <a:off x="4064000" y="1264996"/>
          <a:ext cx="7960854" cy="4465180"/>
        </p:xfrm>
        <a:graphic>
          <a:graphicData uri="http://schemas.openxmlformats.org/drawingml/2006/table">
            <a:tbl>
              <a:tblPr firstRow="1" bandRow="1">
                <a:tableStyleId>{5C22544A-7EE6-4342-B048-85BDC9FD1C3A}</a:tableStyleId>
              </a:tblPr>
              <a:tblGrid>
                <a:gridCol w="1481394">
                  <a:extLst>
                    <a:ext uri="{9D8B030D-6E8A-4147-A177-3AD203B41FA5}">
                      <a16:colId xmlns:a16="http://schemas.microsoft.com/office/drawing/2014/main" val="1884094553"/>
                    </a:ext>
                  </a:extLst>
                </a:gridCol>
                <a:gridCol w="1172224">
                  <a:extLst>
                    <a:ext uri="{9D8B030D-6E8A-4147-A177-3AD203B41FA5}">
                      <a16:colId xmlns:a16="http://schemas.microsoft.com/office/drawing/2014/main" val="1602810100"/>
                    </a:ext>
                  </a:extLst>
                </a:gridCol>
                <a:gridCol w="1326809">
                  <a:extLst>
                    <a:ext uri="{9D8B030D-6E8A-4147-A177-3AD203B41FA5}">
                      <a16:colId xmlns:a16="http://schemas.microsoft.com/office/drawing/2014/main" val="1844388472"/>
                    </a:ext>
                  </a:extLst>
                </a:gridCol>
                <a:gridCol w="1326809">
                  <a:extLst>
                    <a:ext uri="{9D8B030D-6E8A-4147-A177-3AD203B41FA5}">
                      <a16:colId xmlns:a16="http://schemas.microsoft.com/office/drawing/2014/main" val="3857418241"/>
                    </a:ext>
                  </a:extLst>
                </a:gridCol>
                <a:gridCol w="1326809">
                  <a:extLst>
                    <a:ext uri="{9D8B030D-6E8A-4147-A177-3AD203B41FA5}">
                      <a16:colId xmlns:a16="http://schemas.microsoft.com/office/drawing/2014/main" val="1485405062"/>
                    </a:ext>
                  </a:extLst>
                </a:gridCol>
                <a:gridCol w="1326809">
                  <a:extLst>
                    <a:ext uri="{9D8B030D-6E8A-4147-A177-3AD203B41FA5}">
                      <a16:colId xmlns:a16="http://schemas.microsoft.com/office/drawing/2014/main" val="3278602991"/>
                    </a:ext>
                  </a:extLst>
                </a:gridCol>
              </a:tblGrid>
              <a:tr h="1075780">
                <a:tc>
                  <a:txBody>
                    <a:bodyPr/>
                    <a:lstStyle/>
                    <a:p>
                      <a:pPr algn="ctr"/>
                      <a:endParaRPr lang="en-GB"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effectLst/>
                        </a:rPr>
                        <a:t>Mental health disability</a:t>
                      </a:r>
                      <a:endParaRPr lang="en-GB" sz="1400">
                        <a:effectLst/>
                        <a:latin typeface="Calibri" panose="020F0502020204030204" pitchFamily="34" charset="0"/>
                        <a:ea typeface="SimSun" panose="02010600030101010101" pitchFamily="2"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effectLst/>
                        </a:rPr>
                        <a:t>Physical disability</a:t>
                      </a:r>
                      <a:endParaRPr lang="en-GB" sz="1400">
                        <a:effectLst/>
                        <a:latin typeface="Calibri" panose="020F0502020204030204" pitchFamily="34" charset="0"/>
                        <a:ea typeface="SimSun" panose="02010600030101010101" pitchFamily="2" charset="-122"/>
                      </a:endParaRPr>
                    </a:p>
                    <a:p>
                      <a:pPr algn="ctr"/>
                      <a:endParaRPr lang="en-GB" sz="14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effectLst/>
                        </a:rPr>
                        <a:t>Cognitive disability</a:t>
                      </a:r>
                      <a:endParaRPr lang="en-GB" sz="1400">
                        <a:effectLst/>
                        <a:latin typeface="Calibri" panose="020F0502020204030204" pitchFamily="34" charset="0"/>
                        <a:ea typeface="SimSun" panose="02010600030101010101" pitchFamily="2" charset="-122"/>
                      </a:endParaRPr>
                    </a:p>
                    <a:p>
                      <a:pPr algn="ctr"/>
                      <a:endParaRPr lang="en-GB" sz="1400"/>
                    </a:p>
                  </a:txBody>
                  <a:tcPr anchor="ctr"/>
                </a:tc>
                <a:tc>
                  <a:txBody>
                    <a:bodyPr/>
                    <a:lstStyle/>
                    <a:p>
                      <a:pPr algn="ctr"/>
                      <a:r>
                        <a:rPr lang="en-GB" sz="1400"/>
                        <a:t>Sensory disability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effectLst/>
                        </a:rPr>
                        <a:t>Long-term health condition </a:t>
                      </a:r>
                      <a:endParaRPr lang="en-GB" sz="1400">
                        <a:effectLst/>
                        <a:latin typeface="Calibri" panose="020F0502020204030204" pitchFamily="34" charset="0"/>
                        <a:ea typeface="SimSun" panose="02010600030101010101" pitchFamily="2" charset="-122"/>
                      </a:endParaRPr>
                    </a:p>
                    <a:p>
                      <a:pPr algn="ctr"/>
                      <a:endParaRPr lang="en-GB" sz="1400"/>
                    </a:p>
                  </a:txBody>
                  <a:tcPr anchor="ctr"/>
                </a:tc>
                <a:extLst>
                  <a:ext uri="{0D108BD9-81ED-4DB2-BD59-A6C34878D82A}">
                    <a16:rowId xmlns:a16="http://schemas.microsoft.com/office/drawing/2014/main" val="2198151638"/>
                  </a:ext>
                </a:extLst>
              </a:tr>
              <a:tr h="338940">
                <a:tc>
                  <a:txBody>
                    <a:bodyPr/>
                    <a:lstStyle/>
                    <a:p>
                      <a:r>
                        <a:rPr lang="en-GB" sz="1400"/>
                        <a:t>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a:effectLst/>
                        <a:latin typeface="Calibri" panose="020F0502020204030204" pitchFamily="34" charset="0"/>
                        <a:ea typeface="SimSun" panose="02010600030101010101" pitchFamily="2" charset="-122"/>
                      </a:endParaRPr>
                    </a:p>
                  </a:txBody>
                  <a:tcPr/>
                </a:tc>
                <a:tc>
                  <a:txBody>
                    <a:bodyPr/>
                    <a:lstStyle/>
                    <a:p>
                      <a:pPr algn="ctr"/>
                      <a:endParaRPr lang="en-GB" sz="1400"/>
                    </a:p>
                  </a:txBody>
                  <a:tcPr/>
                </a:tc>
                <a:tc>
                  <a:txBody>
                    <a:bodyPr/>
                    <a:lstStyle/>
                    <a:p>
                      <a:pPr algn="ctr"/>
                      <a:endParaRPr lang="en-GB" sz="1400"/>
                    </a:p>
                  </a:txBody>
                  <a:tcPr/>
                </a:tc>
                <a:tc>
                  <a:txBody>
                    <a:bodyPr/>
                    <a:lstStyle/>
                    <a:p>
                      <a:pPr algn="ctr"/>
                      <a:endParaRPr lang="en-GB" sz="1400"/>
                    </a:p>
                  </a:txBody>
                  <a:tcPr/>
                </a:tc>
                <a:tc>
                  <a:txBody>
                    <a:bodyPr/>
                    <a:lstStyle/>
                    <a:p>
                      <a:pPr algn="ctr"/>
                      <a:r>
                        <a:rPr lang="en-GB" sz="1400"/>
                        <a:t>X</a:t>
                      </a:r>
                    </a:p>
                  </a:txBody>
                  <a:tcPr/>
                </a:tc>
                <a:extLst>
                  <a:ext uri="{0D108BD9-81ED-4DB2-BD59-A6C34878D82A}">
                    <a16:rowId xmlns:a16="http://schemas.microsoft.com/office/drawing/2014/main" val="1362468569"/>
                  </a:ext>
                </a:extLst>
              </a:tr>
              <a:tr h="338940">
                <a:tc>
                  <a:txBody>
                    <a:bodyPr/>
                    <a:lstStyle/>
                    <a:p>
                      <a:r>
                        <a:rPr lang="en-GB" sz="1400"/>
                        <a:t>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effectLst/>
                          <a:latin typeface="Calibri" panose="020F0502020204030204" pitchFamily="34" charset="0"/>
                          <a:ea typeface="SimSun" panose="02010600030101010101" pitchFamily="2" charset="-122"/>
                        </a:rPr>
                        <a:t>X</a:t>
                      </a:r>
                    </a:p>
                  </a:txBody>
                  <a:tcPr/>
                </a:tc>
                <a:tc>
                  <a:txBody>
                    <a:bodyPr/>
                    <a:lstStyle/>
                    <a:p>
                      <a:pPr algn="ctr"/>
                      <a:endParaRPr lang="en-GB" sz="1400"/>
                    </a:p>
                  </a:txBody>
                  <a:tcPr/>
                </a:tc>
                <a:tc>
                  <a:txBody>
                    <a:bodyPr/>
                    <a:lstStyle/>
                    <a:p>
                      <a:pPr algn="ctr"/>
                      <a:endParaRPr lang="en-GB" sz="1400"/>
                    </a:p>
                  </a:txBody>
                  <a:tcPr/>
                </a:tc>
                <a:tc>
                  <a:txBody>
                    <a:bodyPr/>
                    <a:lstStyle/>
                    <a:p>
                      <a:pPr algn="ctr"/>
                      <a:endParaRPr lang="en-GB" sz="1400"/>
                    </a:p>
                  </a:txBody>
                  <a:tcPr/>
                </a:tc>
                <a:tc>
                  <a:txBody>
                    <a:bodyPr/>
                    <a:lstStyle/>
                    <a:p>
                      <a:pPr algn="ctr"/>
                      <a:endParaRPr lang="en-GB" sz="1400"/>
                    </a:p>
                  </a:txBody>
                  <a:tcPr/>
                </a:tc>
                <a:extLst>
                  <a:ext uri="{0D108BD9-81ED-4DB2-BD59-A6C34878D82A}">
                    <a16:rowId xmlns:a16="http://schemas.microsoft.com/office/drawing/2014/main" val="3423303532"/>
                  </a:ext>
                </a:extLst>
              </a:tr>
              <a:tr h="338940">
                <a:tc>
                  <a:txBody>
                    <a:bodyPr/>
                    <a:lstStyle/>
                    <a:p>
                      <a:r>
                        <a:rPr lang="en-GB" sz="1400"/>
                        <a:t> 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a:effectLst/>
                        <a:latin typeface="Calibri" panose="020F0502020204030204" pitchFamily="34" charset="0"/>
                        <a:ea typeface="SimSun" panose="02010600030101010101" pitchFamily="2" charset="-122"/>
                      </a:endParaRPr>
                    </a:p>
                  </a:txBody>
                  <a:tcPr/>
                </a:tc>
                <a:tc>
                  <a:txBody>
                    <a:bodyPr/>
                    <a:lstStyle/>
                    <a:p>
                      <a:pPr algn="ctr"/>
                      <a:r>
                        <a:rPr lang="en-GB" sz="1400"/>
                        <a:t>X</a:t>
                      </a:r>
                    </a:p>
                  </a:txBody>
                  <a:tcPr/>
                </a:tc>
                <a:tc>
                  <a:txBody>
                    <a:bodyPr/>
                    <a:lstStyle/>
                    <a:p>
                      <a:pPr algn="ctr"/>
                      <a:endParaRPr lang="en-GB" sz="1400"/>
                    </a:p>
                  </a:txBody>
                  <a:tcPr/>
                </a:tc>
                <a:tc>
                  <a:txBody>
                    <a:bodyPr/>
                    <a:lstStyle/>
                    <a:p>
                      <a:pPr algn="ctr"/>
                      <a:endParaRPr lang="en-GB" sz="1400"/>
                    </a:p>
                  </a:txBody>
                  <a:tcPr/>
                </a:tc>
                <a:tc>
                  <a:txBody>
                    <a:bodyPr/>
                    <a:lstStyle/>
                    <a:p>
                      <a:pPr algn="ctr"/>
                      <a:r>
                        <a:rPr lang="en-GB" sz="1400"/>
                        <a:t>X</a:t>
                      </a:r>
                    </a:p>
                  </a:txBody>
                  <a:tcPr/>
                </a:tc>
                <a:extLst>
                  <a:ext uri="{0D108BD9-81ED-4DB2-BD59-A6C34878D82A}">
                    <a16:rowId xmlns:a16="http://schemas.microsoft.com/office/drawing/2014/main" val="821956074"/>
                  </a:ext>
                </a:extLst>
              </a:tr>
              <a:tr h="338940">
                <a:tc>
                  <a:txBody>
                    <a:bodyPr/>
                    <a:lstStyle/>
                    <a:p>
                      <a:r>
                        <a:rPr lang="en-GB" sz="1400"/>
                        <a:t> 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a:effectLst/>
                        <a:latin typeface="Calibri" panose="020F0502020204030204" pitchFamily="34" charset="0"/>
                        <a:ea typeface="SimSun" panose="02010600030101010101" pitchFamily="2" charset="-122"/>
                      </a:endParaRPr>
                    </a:p>
                  </a:txBody>
                  <a:tcPr/>
                </a:tc>
                <a:tc>
                  <a:txBody>
                    <a:bodyPr/>
                    <a:lstStyle/>
                    <a:p>
                      <a:pPr algn="ctr"/>
                      <a:r>
                        <a:rPr lang="en-GB" sz="1400"/>
                        <a:t>X</a:t>
                      </a:r>
                    </a:p>
                  </a:txBody>
                  <a:tcPr/>
                </a:tc>
                <a:tc>
                  <a:txBody>
                    <a:bodyPr/>
                    <a:lstStyle/>
                    <a:p>
                      <a:pPr algn="ctr"/>
                      <a:r>
                        <a:rPr lang="en-GB" sz="1400"/>
                        <a:t>X</a:t>
                      </a:r>
                    </a:p>
                  </a:txBody>
                  <a:tcPr/>
                </a:tc>
                <a:tc>
                  <a:txBody>
                    <a:bodyPr/>
                    <a:lstStyle/>
                    <a:p>
                      <a:pPr algn="ctr"/>
                      <a:r>
                        <a:rPr lang="en-GB" sz="1400"/>
                        <a:t>X</a:t>
                      </a:r>
                    </a:p>
                  </a:txBody>
                  <a:tcPr/>
                </a:tc>
                <a:tc>
                  <a:txBody>
                    <a:bodyPr/>
                    <a:lstStyle/>
                    <a:p>
                      <a:pPr algn="ctr"/>
                      <a:r>
                        <a:rPr lang="en-GB" sz="1400"/>
                        <a:t>X</a:t>
                      </a:r>
                    </a:p>
                  </a:txBody>
                  <a:tcPr/>
                </a:tc>
                <a:extLst>
                  <a:ext uri="{0D108BD9-81ED-4DB2-BD59-A6C34878D82A}">
                    <a16:rowId xmlns:a16="http://schemas.microsoft.com/office/drawing/2014/main" val="2341154146"/>
                  </a:ext>
                </a:extLst>
              </a:tr>
              <a:tr h="338940">
                <a:tc>
                  <a:txBody>
                    <a:bodyPr/>
                    <a:lstStyle/>
                    <a:p>
                      <a:r>
                        <a:rPr lang="en-GB" sz="1400"/>
                        <a:t> 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a:effectLst/>
                        <a:latin typeface="Calibri" panose="020F0502020204030204" pitchFamily="34" charset="0"/>
                        <a:ea typeface="SimSun" panose="02010600030101010101" pitchFamily="2" charset="-122"/>
                      </a:endParaRPr>
                    </a:p>
                  </a:txBody>
                  <a:tcPr/>
                </a:tc>
                <a:tc>
                  <a:txBody>
                    <a:bodyPr/>
                    <a:lstStyle/>
                    <a:p>
                      <a:pPr algn="ctr"/>
                      <a:r>
                        <a:rPr lang="en-GB" sz="1400"/>
                        <a:t>X</a:t>
                      </a:r>
                    </a:p>
                  </a:txBody>
                  <a:tcPr/>
                </a:tc>
                <a:tc>
                  <a:txBody>
                    <a:bodyPr/>
                    <a:lstStyle/>
                    <a:p>
                      <a:pPr algn="ctr"/>
                      <a:endParaRPr lang="en-GB" sz="1400"/>
                    </a:p>
                  </a:txBody>
                  <a:tcPr/>
                </a:tc>
                <a:tc>
                  <a:txBody>
                    <a:bodyPr/>
                    <a:lstStyle/>
                    <a:p>
                      <a:pPr algn="ctr"/>
                      <a:endParaRPr lang="en-GB" sz="1400"/>
                    </a:p>
                  </a:txBody>
                  <a:tcPr/>
                </a:tc>
                <a:tc>
                  <a:txBody>
                    <a:bodyPr/>
                    <a:lstStyle/>
                    <a:p>
                      <a:pPr algn="ctr"/>
                      <a:endParaRPr lang="en-GB" sz="1400"/>
                    </a:p>
                  </a:txBody>
                  <a:tcPr/>
                </a:tc>
                <a:extLst>
                  <a:ext uri="{0D108BD9-81ED-4DB2-BD59-A6C34878D82A}">
                    <a16:rowId xmlns:a16="http://schemas.microsoft.com/office/drawing/2014/main" val="2374317729"/>
                  </a:ext>
                </a:extLst>
              </a:tr>
              <a:tr h="338940">
                <a:tc>
                  <a:txBody>
                    <a:bodyPr/>
                    <a:lstStyle/>
                    <a:p>
                      <a:r>
                        <a:rPr lang="en-GB" sz="1400"/>
                        <a:t> 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effectLst/>
                          <a:latin typeface="Calibri" panose="020F0502020204030204" pitchFamily="34" charset="0"/>
                          <a:ea typeface="SimSun" panose="02010600030101010101" pitchFamily="2" charset="-122"/>
                        </a:rPr>
                        <a:t>X</a:t>
                      </a:r>
                    </a:p>
                  </a:txBody>
                  <a:tcPr/>
                </a:tc>
                <a:tc>
                  <a:txBody>
                    <a:bodyPr/>
                    <a:lstStyle/>
                    <a:p>
                      <a:pPr algn="ctr"/>
                      <a:endParaRPr lang="en-GB" sz="1400"/>
                    </a:p>
                  </a:txBody>
                  <a:tcPr/>
                </a:tc>
                <a:tc>
                  <a:txBody>
                    <a:bodyPr/>
                    <a:lstStyle/>
                    <a:p>
                      <a:pPr algn="ctr"/>
                      <a:endParaRPr lang="en-GB" sz="1400"/>
                    </a:p>
                  </a:txBody>
                  <a:tcPr/>
                </a:tc>
                <a:tc>
                  <a:txBody>
                    <a:bodyPr/>
                    <a:lstStyle/>
                    <a:p>
                      <a:pPr algn="ctr"/>
                      <a:endParaRPr lang="en-GB" sz="1400"/>
                    </a:p>
                  </a:txBody>
                  <a:tcPr/>
                </a:tc>
                <a:tc>
                  <a:txBody>
                    <a:bodyPr/>
                    <a:lstStyle/>
                    <a:p>
                      <a:pPr algn="ctr"/>
                      <a:r>
                        <a:rPr lang="en-GB" sz="1400"/>
                        <a:t>X</a:t>
                      </a:r>
                    </a:p>
                  </a:txBody>
                  <a:tcPr/>
                </a:tc>
                <a:extLst>
                  <a:ext uri="{0D108BD9-81ED-4DB2-BD59-A6C34878D82A}">
                    <a16:rowId xmlns:a16="http://schemas.microsoft.com/office/drawing/2014/main" val="3710508372"/>
                  </a:ext>
                </a:extLst>
              </a:tr>
              <a:tr h="338940">
                <a:tc>
                  <a:txBody>
                    <a:bodyPr/>
                    <a:lstStyle/>
                    <a:p>
                      <a:r>
                        <a:rPr lang="en-GB" sz="1400"/>
                        <a:t> 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a:effectLst/>
                        <a:latin typeface="Calibri" panose="020F0502020204030204" pitchFamily="34" charset="0"/>
                        <a:ea typeface="SimSun" panose="02010600030101010101" pitchFamily="2" charset="-122"/>
                      </a:endParaRPr>
                    </a:p>
                  </a:txBody>
                  <a:tcPr/>
                </a:tc>
                <a:tc>
                  <a:txBody>
                    <a:bodyPr/>
                    <a:lstStyle/>
                    <a:p>
                      <a:pPr algn="ctr"/>
                      <a:r>
                        <a:rPr lang="en-GB" sz="1400"/>
                        <a:t>X</a:t>
                      </a:r>
                    </a:p>
                  </a:txBody>
                  <a:tcPr/>
                </a:tc>
                <a:tc>
                  <a:txBody>
                    <a:bodyPr/>
                    <a:lstStyle/>
                    <a:p>
                      <a:pPr algn="ctr"/>
                      <a:endParaRPr lang="en-GB" sz="1400"/>
                    </a:p>
                  </a:txBody>
                  <a:tcPr/>
                </a:tc>
                <a:tc>
                  <a:txBody>
                    <a:bodyPr/>
                    <a:lstStyle/>
                    <a:p>
                      <a:pPr algn="ctr"/>
                      <a:r>
                        <a:rPr lang="en-GB" sz="1400"/>
                        <a:t>X</a:t>
                      </a:r>
                    </a:p>
                  </a:txBody>
                  <a:tcPr/>
                </a:tc>
                <a:tc>
                  <a:txBody>
                    <a:bodyPr/>
                    <a:lstStyle/>
                    <a:p>
                      <a:pPr algn="ctr"/>
                      <a:r>
                        <a:rPr lang="en-GB" sz="1400"/>
                        <a:t>X</a:t>
                      </a:r>
                    </a:p>
                  </a:txBody>
                  <a:tcPr/>
                </a:tc>
                <a:extLst>
                  <a:ext uri="{0D108BD9-81ED-4DB2-BD59-A6C34878D82A}">
                    <a16:rowId xmlns:a16="http://schemas.microsoft.com/office/drawing/2014/main" val="3074276246"/>
                  </a:ext>
                </a:extLst>
              </a:tr>
              <a:tr h="338940">
                <a:tc>
                  <a:txBody>
                    <a:bodyPr/>
                    <a:lstStyle/>
                    <a:p>
                      <a:r>
                        <a:rPr lang="en-GB" sz="1400"/>
                        <a:t> 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a:effectLst/>
                        <a:latin typeface="Calibri" panose="020F0502020204030204" pitchFamily="34" charset="0"/>
                        <a:ea typeface="SimSun" panose="02010600030101010101" pitchFamily="2" charset="-122"/>
                      </a:endParaRPr>
                    </a:p>
                  </a:txBody>
                  <a:tcPr/>
                </a:tc>
                <a:tc>
                  <a:txBody>
                    <a:bodyPr/>
                    <a:lstStyle/>
                    <a:p>
                      <a:pPr algn="ctr"/>
                      <a:r>
                        <a:rPr lang="en-GB" sz="1400"/>
                        <a:t>X</a:t>
                      </a:r>
                    </a:p>
                  </a:txBody>
                  <a:tcPr/>
                </a:tc>
                <a:tc>
                  <a:txBody>
                    <a:bodyPr/>
                    <a:lstStyle/>
                    <a:p>
                      <a:pPr algn="ctr"/>
                      <a:endParaRPr lang="en-GB" sz="1400"/>
                    </a:p>
                  </a:txBody>
                  <a:tcPr/>
                </a:tc>
                <a:tc>
                  <a:txBody>
                    <a:bodyPr/>
                    <a:lstStyle/>
                    <a:p>
                      <a:pPr algn="ctr"/>
                      <a:endParaRPr lang="en-GB" sz="1400"/>
                    </a:p>
                  </a:txBody>
                  <a:tcPr/>
                </a:tc>
                <a:tc>
                  <a:txBody>
                    <a:bodyPr/>
                    <a:lstStyle/>
                    <a:p>
                      <a:pPr algn="ctr"/>
                      <a:endParaRPr lang="en-GB" sz="1400"/>
                    </a:p>
                  </a:txBody>
                  <a:tcPr/>
                </a:tc>
                <a:extLst>
                  <a:ext uri="{0D108BD9-81ED-4DB2-BD59-A6C34878D82A}">
                    <a16:rowId xmlns:a16="http://schemas.microsoft.com/office/drawing/2014/main" val="1266358764"/>
                  </a:ext>
                </a:extLst>
              </a:tr>
              <a:tr h="338940">
                <a:tc>
                  <a:txBody>
                    <a:bodyPr/>
                    <a:lstStyle/>
                    <a:p>
                      <a:r>
                        <a:rPr lang="en-GB" sz="1400"/>
                        <a:t> 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a:effectLst/>
                        <a:latin typeface="Calibri" panose="020F0502020204030204" pitchFamily="34" charset="0"/>
                        <a:ea typeface="SimSun" panose="02010600030101010101" pitchFamily="2" charset="-122"/>
                      </a:endParaRPr>
                    </a:p>
                  </a:txBody>
                  <a:tcPr/>
                </a:tc>
                <a:tc>
                  <a:txBody>
                    <a:bodyPr/>
                    <a:lstStyle/>
                    <a:p>
                      <a:pPr algn="ctr"/>
                      <a:r>
                        <a:rPr lang="en-GB" sz="1400"/>
                        <a:t>X</a:t>
                      </a:r>
                    </a:p>
                  </a:txBody>
                  <a:tcPr/>
                </a:tc>
                <a:tc>
                  <a:txBody>
                    <a:bodyPr/>
                    <a:lstStyle/>
                    <a:p>
                      <a:pPr algn="ctr"/>
                      <a:endParaRPr lang="en-GB" sz="1400"/>
                    </a:p>
                  </a:txBody>
                  <a:tcPr/>
                </a:tc>
                <a:tc>
                  <a:txBody>
                    <a:bodyPr/>
                    <a:lstStyle/>
                    <a:p>
                      <a:pPr algn="ctr"/>
                      <a:endParaRPr lang="en-GB" sz="1400"/>
                    </a:p>
                  </a:txBody>
                  <a:tcPr/>
                </a:tc>
                <a:tc>
                  <a:txBody>
                    <a:bodyPr/>
                    <a:lstStyle/>
                    <a:p>
                      <a:pPr algn="ctr"/>
                      <a:r>
                        <a:rPr lang="en-GB" sz="1400"/>
                        <a:t>X</a:t>
                      </a:r>
                    </a:p>
                  </a:txBody>
                  <a:tcPr/>
                </a:tc>
                <a:extLst>
                  <a:ext uri="{0D108BD9-81ED-4DB2-BD59-A6C34878D82A}">
                    <a16:rowId xmlns:a16="http://schemas.microsoft.com/office/drawing/2014/main" val="2575003335"/>
                  </a:ext>
                </a:extLst>
              </a:tr>
              <a:tr h="338940">
                <a:tc>
                  <a:txBody>
                    <a:bodyPr/>
                    <a:lstStyle/>
                    <a:p>
                      <a:r>
                        <a:rPr lang="en-GB" sz="1400"/>
                        <a:t> 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a:effectLst/>
                        <a:latin typeface="Calibri" panose="020F0502020204030204" pitchFamily="34" charset="0"/>
                        <a:ea typeface="SimSun" panose="02010600030101010101" pitchFamily="2" charset="-122"/>
                      </a:endParaRPr>
                    </a:p>
                  </a:txBody>
                  <a:tcPr/>
                </a:tc>
                <a:tc>
                  <a:txBody>
                    <a:bodyPr/>
                    <a:lstStyle/>
                    <a:p>
                      <a:pPr algn="ctr"/>
                      <a:r>
                        <a:rPr lang="en-GB" sz="1400"/>
                        <a:t>X</a:t>
                      </a:r>
                    </a:p>
                  </a:txBody>
                  <a:tcPr/>
                </a:tc>
                <a:tc>
                  <a:txBody>
                    <a:bodyPr/>
                    <a:lstStyle/>
                    <a:p>
                      <a:pPr algn="ctr"/>
                      <a:endParaRPr lang="en-GB" sz="1400"/>
                    </a:p>
                  </a:txBody>
                  <a:tcPr/>
                </a:tc>
                <a:tc>
                  <a:txBody>
                    <a:bodyPr/>
                    <a:lstStyle/>
                    <a:p>
                      <a:pPr algn="ctr"/>
                      <a:endParaRPr lang="en-GB" sz="1400"/>
                    </a:p>
                  </a:txBody>
                  <a:tcPr/>
                </a:tc>
                <a:tc>
                  <a:txBody>
                    <a:bodyPr/>
                    <a:lstStyle/>
                    <a:p>
                      <a:pPr algn="ctr"/>
                      <a:endParaRPr lang="en-GB" sz="1400"/>
                    </a:p>
                  </a:txBody>
                  <a:tcPr/>
                </a:tc>
                <a:extLst>
                  <a:ext uri="{0D108BD9-81ED-4DB2-BD59-A6C34878D82A}">
                    <a16:rowId xmlns:a16="http://schemas.microsoft.com/office/drawing/2014/main" val="3249117163"/>
                  </a:ext>
                </a:extLst>
              </a:tr>
            </a:tbl>
          </a:graphicData>
        </a:graphic>
      </p:graphicFrame>
      <p:sp>
        <p:nvSpPr>
          <p:cNvPr id="3" name="Slide Number Placeholder 3">
            <a:extLst>
              <a:ext uri="{FF2B5EF4-FFF2-40B4-BE49-F238E27FC236}">
                <a16:creationId xmlns:a16="http://schemas.microsoft.com/office/drawing/2014/main" id="{FC29F4EA-47AA-4A20-DA59-E60FA355E50E}"/>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45</a:t>
            </a:fld>
            <a:endParaRPr lang="en-GB"/>
          </a:p>
        </p:txBody>
      </p:sp>
    </p:spTree>
    <p:extLst>
      <p:ext uri="{BB962C8B-B14F-4D97-AF65-F5344CB8AC3E}">
        <p14:creationId xmlns:p14="http://schemas.microsoft.com/office/powerpoint/2010/main" val="39134983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EB13D-8FA5-E331-5CB7-BD6CCB117E3D}"/>
            </a:ext>
          </a:extLst>
        </p:cNvPr>
        <p:cNvGrpSpPr/>
        <p:nvPr/>
      </p:nvGrpSpPr>
      <p:grpSpPr>
        <a:xfrm>
          <a:off x="0" y="0"/>
          <a:ext cx="0" cy="0"/>
          <a:chOff x="0" y="0"/>
          <a:chExt cx="0" cy="0"/>
        </a:xfrm>
      </p:grpSpPr>
      <p:pic>
        <p:nvPicPr>
          <p:cNvPr id="22" name="Picture 21" descr="Books stacked on a wooden table">
            <a:extLst>
              <a:ext uri="{FF2B5EF4-FFF2-40B4-BE49-F238E27FC236}">
                <a16:creationId xmlns:a16="http://schemas.microsoft.com/office/drawing/2014/main" id="{1AE51ED9-BF51-CB01-E196-1A7013597BA9}"/>
              </a:ext>
            </a:extLst>
          </p:cNvPr>
          <p:cNvPicPr>
            <a:picLocks noChangeAspect="1"/>
          </p:cNvPicPr>
          <p:nvPr/>
        </p:nvPicPr>
        <p:blipFill>
          <a:blip r:embed="rId3" cstate="print">
            <a:extLst>
              <a:ext uri="{28A0092B-C50C-407E-A947-70E740481C1C}">
                <a14:useLocalDpi xmlns:a14="http://schemas.microsoft.com/office/drawing/2010/main" val="0"/>
              </a:ext>
            </a:extLst>
          </a:blip>
          <a:srcRect l="54217"/>
          <a:stretch>
            <a:fillRect/>
          </a:stretch>
        </p:blipFill>
        <p:spPr>
          <a:xfrm>
            <a:off x="6095999" y="657225"/>
            <a:ext cx="6088486" cy="6200775"/>
          </a:xfrm>
          <a:prstGeom prst="rect">
            <a:avLst/>
          </a:prstGeom>
        </p:spPr>
      </p:pic>
      <p:sp>
        <p:nvSpPr>
          <p:cNvPr id="5" name="Rectangle: Rounded Corners 4">
            <a:extLst>
              <a:ext uri="{FF2B5EF4-FFF2-40B4-BE49-F238E27FC236}">
                <a16:creationId xmlns:a16="http://schemas.microsoft.com/office/drawing/2014/main" id="{A3385424-4A45-8EAF-C3B7-8386A8703DB7}"/>
              </a:ext>
            </a:extLst>
          </p:cNvPr>
          <p:cNvSpPr/>
          <p:nvPr/>
        </p:nvSpPr>
        <p:spPr>
          <a:xfrm>
            <a:off x="676669" y="1272434"/>
            <a:ext cx="12201130" cy="367024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Slide Number Placeholder 3">
            <a:extLst>
              <a:ext uri="{FF2B5EF4-FFF2-40B4-BE49-F238E27FC236}">
                <a16:creationId xmlns:a16="http://schemas.microsoft.com/office/drawing/2014/main" id="{0B4281A0-120A-1F04-F158-FE4FF1C128AB}"/>
              </a:ext>
            </a:extLst>
          </p:cNvPr>
          <p:cNvSpPr txBox="1">
            <a:spLocks/>
          </p:cNvSpPr>
          <p:nvPr/>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AutoShape 10">
            <a:extLst>
              <a:ext uri="{FF2B5EF4-FFF2-40B4-BE49-F238E27FC236}">
                <a16:creationId xmlns:a16="http://schemas.microsoft.com/office/drawing/2014/main" id="{A2B7C6F7-358B-619B-77D0-8AF0B081314F}"/>
              </a:ext>
            </a:extLst>
          </p:cNvPr>
          <p:cNvSpPr>
            <a:spLocks noChangeArrowheads="1"/>
          </p:cNvSpPr>
          <p:nvPr/>
        </p:nvSpPr>
        <p:spPr bwMode="auto">
          <a:xfrm>
            <a:off x="-9131" y="0"/>
            <a:ext cx="12193615" cy="505854"/>
          </a:xfrm>
          <a:prstGeom prst="rect">
            <a:avLst/>
          </a:prstGeom>
          <a:solidFill>
            <a:srgbClr val="84ACB6"/>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en-US" sz="2400" b="1" i="0" kern="0">
                <a:solidFill>
                  <a:prstClr val="white"/>
                </a:solidFill>
                <a:latin typeface="Century Gothic" panose="020B0502020202020204" pitchFamily="34" charset="0"/>
              </a:rPr>
              <a:t>Contents </a:t>
            </a:r>
            <a:endParaRPr kumimoji="0" lang="en-GB" sz="2400" b="1" i="0" u="none" strike="noStrike" kern="0" cap="none" spc="0" normalizeH="0" baseline="0" noProof="0">
              <a:ln>
                <a:noFill/>
              </a:ln>
              <a:solidFill>
                <a:prstClr val="white"/>
              </a:solidFill>
              <a:effectLst/>
              <a:uLnTx/>
              <a:uFillTx/>
              <a:latin typeface="Century Gothic" panose="020B0502020202020204" pitchFamily="34" charset="0"/>
              <a:cs typeface="Arial" panose="020B0604020202020204" pitchFamily="34" charset="0"/>
            </a:endParaRPr>
          </a:p>
        </p:txBody>
      </p:sp>
      <p:sp>
        <p:nvSpPr>
          <p:cNvPr id="1038" name="Text Placeholder 8">
            <a:extLst>
              <a:ext uri="{FF2B5EF4-FFF2-40B4-BE49-F238E27FC236}">
                <a16:creationId xmlns:a16="http://schemas.microsoft.com/office/drawing/2014/main" id="{59358013-4065-71F8-6C4B-698D1F6A307A}"/>
              </a:ext>
            </a:extLst>
          </p:cNvPr>
          <p:cNvSpPr txBox="1">
            <a:spLocks noChangeAspect="1"/>
          </p:cNvSpPr>
          <p:nvPr/>
        </p:nvSpPr>
        <p:spPr>
          <a:xfrm>
            <a:off x="357477" y="1546924"/>
            <a:ext cx="436874" cy="376250"/>
          </a:xfrm>
          <a:prstGeom prst="rect">
            <a:avLst/>
          </a:prstGeom>
          <a:solidFill>
            <a:srgbClr val="4BACC6">
              <a:lumMod val="50000"/>
            </a:srgb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2" name="Text Placeholder 8">
            <a:extLst>
              <a:ext uri="{FF2B5EF4-FFF2-40B4-BE49-F238E27FC236}">
                <a16:creationId xmlns:a16="http://schemas.microsoft.com/office/drawing/2014/main" id="{8A7DD25C-6D3F-BE46-5203-F7E2C8BCBC6C}"/>
              </a:ext>
            </a:extLst>
          </p:cNvPr>
          <p:cNvSpPr txBox="1">
            <a:spLocks noChangeAspect="1"/>
          </p:cNvSpPr>
          <p:nvPr/>
        </p:nvSpPr>
        <p:spPr>
          <a:xfrm>
            <a:off x="357477" y="3072144"/>
            <a:ext cx="436874" cy="376250"/>
          </a:xfrm>
          <a:prstGeom prst="rect">
            <a:avLst/>
          </a:prstGeom>
          <a:solidFill>
            <a:srgbClr val="32879E"/>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3" name="Text Placeholder 8">
            <a:extLst>
              <a:ext uri="{FF2B5EF4-FFF2-40B4-BE49-F238E27FC236}">
                <a16:creationId xmlns:a16="http://schemas.microsoft.com/office/drawing/2014/main" id="{F57E9501-99C4-C2AC-3D6A-0E27D8443CB1}"/>
              </a:ext>
            </a:extLst>
          </p:cNvPr>
          <p:cNvSpPr txBox="1">
            <a:spLocks noChangeAspect="1"/>
          </p:cNvSpPr>
          <p:nvPr/>
        </p:nvSpPr>
        <p:spPr>
          <a:xfrm>
            <a:off x="357477" y="2311673"/>
            <a:ext cx="436874" cy="376250"/>
          </a:xfrm>
          <a:prstGeom prst="rect">
            <a:avLst/>
          </a:prstGeom>
          <a:solidFill>
            <a:srgbClr val="297083"/>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graphicFrame>
        <p:nvGraphicFramePr>
          <p:cNvPr id="6" name="Table 7">
            <a:extLst>
              <a:ext uri="{FF2B5EF4-FFF2-40B4-BE49-F238E27FC236}">
                <a16:creationId xmlns:a16="http://schemas.microsoft.com/office/drawing/2014/main" id="{4E890D49-C2BE-05FC-CBBB-7FE702049F5D}"/>
              </a:ext>
            </a:extLst>
          </p:cNvPr>
          <p:cNvGraphicFramePr>
            <a:graphicFrameLocks noGrp="1"/>
          </p:cNvGraphicFramePr>
          <p:nvPr>
            <p:extLst>
              <p:ext uri="{D42A27DB-BD31-4B8C-83A1-F6EECF244321}">
                <p14:modId xmlns:p14="http://schemas.microsoft.com/office/powerpoint/2010/main" val="2563359829"/>
              </p:ext>
            </p:extLst>
          </p:nvPr>
        </p:nvGraphicFramePr>
        <p:xfrm>
          <a:off x="957093" y="1292252"/>
          <a:ext cx="5003746" cy="3095690"/>
        </p:xfrm>
        <a:graphic>
          <a:graphicData uri="http://schemas.openxmlformats.org/drawingml/2006/table">
            <a:tbl>
              <a:tblPr firstRow="1" bandRow="1">
                <a:tableStyleId>{073A0DAA-6AF3-43AB-8588-CEC1D06C72B9}</a:tableStyleId>
              </a:tblPr>
              <a:tblGrid>
                <a:gridCol w="5003746">
                  <a:extLst>
                    <a:ext uri="{9D8B030D-6E8A-4147-A177-3AD203B41FA5}">
                      <a16:colId xmlns:a16="http://schemas.microsoft.com/office/drawing/2014/main" val="2804676622"/>
                    </a:ext>
                  </a:extLst>
                </a:gridCol>
              </a:tblGrid>
              <a:tr h="829964">
                <a:tc>
                  <a:txBody>
                    <a:bodyPr/>
                    <a:lstStyle/>
                    <a:p>
                      <a:pPr>
                        <a:spcAft>
                          <a:spcPts val="600"/>
                        </a:spcAft>
                      </a:pPr>
                      <a:r>
                        <a:rPr lang="en-GB" sz="1600" b="1">
                          <a:solidFill>
                            <a:schemeClr val="tx1"/>
                          </a:solidFill>
                        </a:rPr>
                        <a:t>Sample breakdown</a:t>
                      </a:r>
                      <a:endParaRPr lang="en-GB" sz="1600" b="1">
                        <a:solidFill>
                          <a:schemeClr val="tx1"/>
                        </a:solidFill>
                        <a:latin typeface="Century Gothic" panose="020B0502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538317"/>
                  </a:ext>
                </a:extLst>
              </a:tr>
              <a:tr h="755242">
                <a:tc>
                  <a:txBody>
                    <a:bodyPr/>
                    <a:lstStyle/>
                    <a:p>
                      <a:pPr>
                        <a:spcAft>
                          <a:spcPts val="600"/>
                        </a:spcAft>
                      </a:pPr>
                      <a:r>
                        <a:rPr lang="en-GB" sz="1600" b="1" dirty="0">
                          <a:solidFill>
                            <a:schemeClr val="tx1"/>
                          </a:solidFill>
                          <a:latin typeface="Century Gothic" panose="020B0502020202020204" pitchFamily="34" charset="0"/>
                        </a:rPr>
                        <a:t>Member feedback</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7251555"/>
                  </a:ext>
                </a:extLst>
              </a:tr>
              <a:tr h="755242">
                <a:tc>
                  <a:txBody>
                    <a:bodyPr/>
                    <a:lstStyle/>
                    <a:p>
                      <a:pPr>
                        <a:spcAft>
                          <a:spcPts val="600"/>
                        </a:spcAft>
                      </a:pPr>
                      <a:r>
                        <a:rPr lang="en-GB" sz="1600" b="1">
                          <a:solidFill>
                            <a:schemeClr val="tx1"/>
                          </a:solidFill>
                          <a:latin typeface="Century Gothic" panose="020B0502020202020204" pitchFamily="34" charset="0"/>
                        </a:rPr>
                        <a:t>Additional insights and stimulus: Network charges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4164524"/>
                  </a:ext>
                </a:extLst>
              </a:tr>
              <a:tr h="755242">
                <a:tc>
                  <a:txBody>
                    <a:bodyPr/>
                    <a:lstStyle/>
                    <a:p>
                      <a:pPr>
                        <a:spcAft>
                          <a:spcPts val="600"/>
                        </a:spcAft>
                      </a:pPr>
                      <a:r>
                        <a:rPr lang="en-GB" sz="1600" b="1">
                          <a:solidFill>
                            <a:schemeClr val="tx1"/>
                          </a:solidFill>
                          <a:latin typeface="Century Gothic" panose="020B0502020202020204" pitchFamily="34" charset="0"/>
                        </a:rPr>
                        <a:t>Additional insights and stimulus: East Coast Hydrogen</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9809519"/>
                  </a:ext>
                </a:extLst>
              </a:tr>
            </a:tbl>
          </a:graphicData>
        </a:graphic>
      </p:graphicFrame>
      <p:sp>
        <p:nvSpPr>
          <p:cNvPr id="4" name="Slide Number Placeholder 3">
            <a:extLst>
              <a:ext uri="{FF2B5EF4-FFF2-40B4-BE49-F238E27FC236}">
                <a16:creationId xmlns:a16="http://schemas.microsoft.com/office/drawing/2014/main" id="{E6926BD6-113A-8E76-5629-46BC27FAF479}"/>
              </a:ext>
            </a:extLst>
          </p:cNvPr>
          <p:cNvSpPr txBox="1">
            <a:spLocks/>
          </p:cNvSpPr>
          <p:nvPr/>
        </p:nvSpPr>
        <p:spPr>
          <a:xfrm>
            <a:off x="11280100" y="92881"/>
            <a:ext cx="794631" cy="4114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17C9725-CDDF-4E1F-A5C1-71F9C95A39C6}" type="slidenum">
              <a:rPr lang="en-GB" sz="1200" b="1" smtClean="0">
                <a:solidFill>
                  <a:schemeClr val="bg1"/>
                </a:solidFill>
                <a:latin typeface="Century Gothic" panose="020B0502020202020204" pitchFamily="34" charset="0"/>
              </a:rPr>
              <a:pPr algn="r">
                <a:defRPr/>
              </a:pPr>
              <a:t>46</a:t>
            </a:fld>
            <a:endParaRPr lang="en-GB" sz="1200" b="1">
              <a:solidFill>
                <a:schemeClr val="bg1"/>
              </a:solidFill>
              <a:latin typeface="Century Gothic" panose="020B0502020202020204" pitchFamily="34" charset="0"/>
            </a:endParaRPr>
          </a:p>
        </p:txBody>
      </p:sp>
      <p:sp>
        <p:nvSpPr>
          <p:cNvPr id="11" name="Text Placeholder 1">
            <a:extLst>
              <a:ext uri="{FF2B5EF4-FFF2-40B4-BE49-F238E27FC236}">
                <a16:creationId xmlns:a16="http://schemas.microsoft.com/office/drawing/2014/main" id="{A1ABC458-DFA0-10A6-AA19-48C8F8BE4186}"/>
              </a:ext>
            </a:extLst>
          </p:cNvPr>
          <p:cNvSpPr>
            <a:spLocks noGrp="1"/>
          </p:cNvSpPr>
          <p:nvPr>
            <p:ph type="body" sz="quarter" idx="13"/>
          </p:nvPr>
        </p:nvSpPr>
        <p:spPr>
          <a:xfrm>
            <a:off x="-1" y="-102"/>
            <a:ext cx="12192000" cy="657327"/>
          </a:xfrm>
        </p:spPr>
        <p:txBody>
          <a:bodyPr/>
          <a:lstStyle/>
          <a:p>
            <a:r>
              <a:rPr lang="en-GB"/>
              <a:t>Appendix</a:t>
            </a:r>
            <a:endParaRPr lang="en-GB" sz="2400"/>
          </a:p>
        </p:txBody>
      </p:sp>
      <p:sp>
        <p:nvSpPr>
          <p:cNvPr id="10" name="Slide Number Placeholder 3">
            <a:extLst>
              <a:ext uri="{FF2B5EF4-FFF2-40B4-BE49-F238E27FC236}">
                <a16:creationId xmlns:a16="http://schemas.microsoft.com/office/drawing/2014/main" id="{D033DA13-6638-B28C-C5D1-DB331F466B3A}"/>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46</a:t>
            </a:fld>
            <a:endParaRPr lang="en-GB"/>
          </a:p>
        </p:txBody>
      </p:sp>
      <p:sp>
        <p:nvSpPr>
          <p:cNvPr id="13" name="Rectangle 12">
            <a:extLst>
              <a:ext uri="{FF2B5EF4-FFF2-40B4-BE49-F238E27FC236}">
                <a16:creationId xmlns:a16="http://schemas.microsoft.com/office/drawing/2014/main" id="{7E324679-194C-393D-533B-9CAACF1CFDBC}"/>
              </a:ext>
            </a:extLst>
          </p:cNvPr>
          <p:cNvSpPr/>
          <p:nvPr/>
        </p:nvSpPr>
        <p:spPr>
          <a:xfrm>
            <a:off x="132517" y="2143182"/>
            <a:ext cx="5687568" cy="713231"/>
          </a:xfrm>
          <a:prstGeom prst="rect">
            <a:avLst/>
          </a:prstGeom>
          <a:noFill/>
          <a:ln>
            <a:solidFill>
              <a:srgbClr val="0099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9" name="Text Placeholder 8">
            <a:extLst>
              <a:ext uri="{FF2B5EF4-FFF2-40B4-BE49-F238E27FC236}">
                <a16:creationId xmlns:a16="http://schemas.microsoft.com/office/drawing/2014/main" id="{99F77AF3-E5ED-4C5D-C949-95BDCD635FA4}"/>
              </a:ext>
            </a:extLst>
          </p:cNvPr>
          <p:cNvSpPr txBox="1">
            <a:spLocks noChangeAspect="1"/>
          </p:cNvSpPr>
          <p:nvPr/>
        </p:nvSpPr>
        <p:spPr>
          <a:xfrm>
            <a:off x="357477" y="3779853"/>
            <a:ext cx="436874" cy="376250"/>
          </a:xfrm>
          <a:prstGeom prst="rect">
            <a:avLst/>
          </a:prstGeom>
          <a:solidFill>
            <a:srgbClr val="32879E"/>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734675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E369C-FE20-9686-32BF-09E5D2B68AFE}"/>
              </a:ext>
            </a:extLst>
          </p:cNvPr>
          <p:cNvSpPr>
            <a:spLocks noGrp="1"/>
          </p:cNvSpPr>
          <p:nvPr>
            <p:ph type="body" sz="quarter" idx="13"/>
          </p:nvPr>
        </p:nvSpPr>
        <p:spPr>
          <a:xfrm>
            <a:off x="-1" y="-102"/>
            <a:ext cx="12192000" cy="657327"/>
          </a:xfrm>
        </p:spPr>
        <p:txBody>
          <a:bodyPr/>
          <a:lstStyle/>
          <a:p>
            <a:r>
              <a:rPr lang="en-US" altLang="zh-CN" dirty="0"/>
              <a:t>Feedback from participants mainly focused on logistics, with the vast majority happy with the content and format of the workshop </a:t>
            </a:r>
            <a:endParaRPr lang="en-GB" dirty="0"/>
          </a:p>
        </p:txBody>
      </p:sp>
      <p:sp>
        <p:nvSpPr>
          <p:cNvPr id="3" name="Content Placeholder 2">
            <a:extLst>
              <a:ext uri="{FF2B5EF4-FFF2-40B4-BE49-F238E27FC236}">
                <a16:creationId xmlns:a16="http://schemas.microsoft.com/office/drawing/2014/main" id="{64815952-EDFD-18B3-7355-670D0A58C255}"/>
              </a:ext>
            </a:extLst>
          </p:cNvPr>
          <p:cNvSpPr>
            <a:spLocks noGrp="1"/>
          </p:cNvSpPr>
          <p:nvPr>
            <p:ph sz="quarter" idx="12"/>
          </p:nvPr>
        </p:nvSpPr>
        <p:spPr>
          <a:xfrm>
            <a:off x="1266092" y="1625042"/>
            <a:ext cx="7690122" cy="1570554"/>
          </a:xfrm>
        </p:spPr>
        <p:txBody>
          <a:bodyPr>
            <a:noAutofit/>
          </a:bodyPr>
          <a:lstStyle/>
          <a:p>
            <a:r>
              <a:rPr lang="en-GB" sz="1600" dirty="0"/>
              <a:t>A large proportion responded with ‘nothing’ or ‘all good’ when asked about points to improve, feeling content their previous feedback have been acted upon.</a:t>
            </a:r>
          </a:p>
          <a:p>
            <a:r>
              <a:rPr lang="en-GB" sz="1600" dirty="0"/>
              <a:t>The flow of the day and catering was positively received, with some clearly noting the format is working well and no need to ‘fix what isn’t broken’.</a:t>
            </a:r>
          </a:p>
        </p:txBody>
      </p:sp>
      <p:sp>
        <p:nvSpPr>
          <p:cNvPr id="6" name="Rectangle 5">
            <a:extLst>
              <a:ext uri="{FF2B5EF4-FFF2-40B4-BE49-F238E27FC236}">
                <a16:creationId xmlns:a16="http://schemas.microsoft.com/office/drawing/2014/main" id="{384899CB-3009-0FA6-5BA3-6B4EC8DC55FE}"/>
              </a:ext>
            </a:extLst>
          </p:cNvPr>
          <p:cNvSpPr/>
          <p:nvPr/>
        </p:nvSpPr>
        <p:spPr>
          <a:xfrm>
            <a:off x="1266092" y="985073"/>
            <a:ext cx="7690122" cy="56777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Members continue to express high levels of satisfaction</a:t>
            </a:r>
          </a:p>
        </p:txBody>
      </p:sp>
      <p:sp>
        <p:nvSpPr>
          <p:cNvPr id="7" name="Rectangle 6">
            <a:extLst>
              <a:ext uri="{FF2B5EF4-FFF2-40B4-BE49-F238E27FC236}">
                <a16:creationId xmlns:a16="http://schemas.microsoft.com/office/drawing/2014/main" id="{3D02ED69-A493-0884-7C97-BA2C5923CD24}"/>
              </a:ext>
            </a:extLst>
          </p:cNvPr>
          <p:cNvSpPr/>
          <p:nvPr/>
        </p:nvSpPr>
        <p:spPr>
          <a:xfrm>
            <a:off x="1333297" y="3429000"/>
            <a:ext cx="7690122" cy="53381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Suggested improvements centre around practical logistics</a:t>
            </a:r>
          </a:p>
        </p:txBody>
      </p:sp>
      <p:sp>
        <p:nvSpPr>
          <p:cNvPr id="8" name="Content Placeholder 2">
            <a:extLst>
              <a:ext uri="{FF2B5EF4-FFF2-40B4-BE49-F238E27FC236}">
                <a16:creationId xmlns:a16="http://schemas.microsoft.com/office/drawing/2014/main" id="{8C86A273-5728-5D9B-1E13-3A24FD09D20A}"/>
              </a:ext>
            </a:extLst>
          </p:cNvPr>
          <p:cNvSpPr txBox="1">
            <a:spLocks/>
          </p:cNvSpPr>
          <p:nvPr/>
        </p:nvSpPr>
        <p:spPr>
          <a:xfrm>
            <a:off x="1333297" y="4028871"/>
            <a:ext cx="7690123" cy="18440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t>A few wanted a more conveniently located hotel to make transport into the city and railway station easier.</a:t>
            </a:r>
          </a:p>
          <a:p>
            <a:r>
              <a:rPr lang="en-GB" sz="1600" dirty="0"/>
              <a:t>A minority of improvements focussed on logistics on the day, including bigger fonts, noise control, more screens, seats facing screen.</a:t>
            </a:r>
          </a:p>
          <a:p>
            <a:r>
              <a:rPr lang="en-GB" sz="1600" dirty="0"/>
              <a:t>A minority also mentioned provision of a higher incentive, a certificate of attendance, and better renumeration for those travel by car.</a:t>
            </a:r>
          </a:p>
        </p:txBody>
      </p:sp>
      <p:pic>
        <p:nvPicPr>
          <p:cNvPr id="2050" name="Picture 2" descr="Bed with solid fill">
            <a:extLst>
              <a:ext uri="{FF2B5EF4-FFF2-40B4-BE49-F238E27FC236}">
                <a16:creationId xmlns:a16="http://schemas.microsoft.com/office/drawing/2014/main" id="{6FAD956F-3284-2517-966D-611AC34B3C2F}"/>
              </a:ext>
            </a:extLst>
          </p:cNvPr>
          <p:cNvPicPr>
            <a:picLocks noChangeAspect="1" noChangeArrowheads="1"/>
          </p:cNvPicPr>
          <p:nvPr/>
        </p:nvPicPr>
        <p:blipFill>
          <a:blip>
            <a:extLst>
              <a:ext uri="{96DAC541-7B7A-43D3-8B79-37D633B846F1}">
                <asvg:svgBlip xmlns:asvg="http://schemas.microsoft.com/office/drawing/2016/SVG/main" r:embed="rId3"/>
              </a:ext>
            </a:extLst>
          </a:blip>
          <a:srcRect/>
          <a:stretch/>
        </p:blipFill>
        <p:spPr bwMode="auto">
          <a:xfrm>
            <a:off x="123779" y="4270207"/>
            <a:ext cx="1081828" cy="1081828"/>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822137B3-BD4D-A56D-67EB-1CD495FF9503}"/>
              </a:ext>
            </a:extLst>
          </p:cNvPr>
          <p:cNvSpPr/>
          <p:nvPr/>
        </p:nvSpPr>
        <p:spPr>
          <a:xfrm>
            <a:off x="9274627" y="5006341"/>
            <a:ext cx="2523134" cy="780420"/>
          </a:xfrm>
          <a:prstGeom prst="wedgeRoundRectCallout">
            <a:avLst>
              <a:gd name="adj1" fmla="val 3316"/>
              <a:gd name="adj2" fmla="val 69074"/>
              <a:gd name="adj3" fmla="val 16667"/>
            </a:avLst>
          </a:prstGeom>
          <a:solidFill>
            <a:schemeClr val="accent4"/>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defRPr/>
            </a:pPr>
            <a:r>
              <a:rPr lang="en-GB" sz="1200" i="1">
                <a:solidFill>
                  <a:schemeClr val="bg1"/>
                </a:solidFill>
              </a:rPr>
              <a:t>“The screens - only 1 screen worked after second topic so couldn’t see from afar.”</a:t>
            </a:r>
            <a:endParaRPr kumimoji="0" lang="en-GB" sz="1200" i="1" u="none" strike="noStrike" kern="1200" cap="none" spc="0" normalizeH="0" baseline="0" noProof="0">
              <a:ln>
                <a:noFill/>
              </a:ln>
              <a:solidFill>
                <a:schemeClr val="bg1"/>
              </a:solidFill>
              <a:effectLst/>
              <a:highlight>
                <a:srgbClr val="FFFF00"/>
              </a:highlight>
              <a:uLnTx/>
              <a:uFillTx/>
              <a:latin typeface="Century Gothic" panose="020F0302020204030204"/>
              <a:ea typeface="+mn-ea"/>
              <a:cs typeface="+mn-cs"/>
            </a:endParaRPr>
          </a:p>
        </p:txBody>
      </p:sp>
      <p:sp>
        <p:nvSpPr>
          <p:cNvPr id="14" name="Speech Bubble: Rectangle with Corners Rounded 13">
            <a:extLst>
              <a:ext uri="{FF2B5EF4-FFF2-40B4-BE49-F238E27FC236}">
                <a16:creationId xmlns:a16="http://schemas.microsoft.com/office/drawing/2014/main" id="{3C6313DE-16AD-2276-2288-0CE1F09370BD}"/>
              </a:ext>
            </a:extLst>
          </p:cNvPr>
          <p:cNvSpPr/>
          <p:nvPr/>
        </p:nvSpPr>
        <p:spPr>
          <a:xfrm>
            <a:off x="9274628" y="2555315"/>
            <a:ext cx="2523133" cy="1714892"/>
          </a:xfrm>
          <a:prstGeom prst="wedgeRoundRectCallout">
            <a:avLst>
              <a:gd name="adj1" fmla="val 3316"/>
              <a:gd name="adj2" fmla="val 69074"/>
              <a:gd name="adj3" fmla="val 16667"/>
            </a:avLst>
          </a:prstGeom>
          <a:solidFill>
            <a:schemeClr val="accent4"/>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defRPr/>
            </a:pPr>
            <a:r>
              <a:rPr kumimoji="0" lang="en-GB" sz="1200" b="0" i="1" u="none" strike="noStrike" kern="1200" cap="none" spc="0" normalizeH="0" baseline="0" noProof="0" dirty="0">
                <a:ln>
                  <a:noFill/>
                </a:ln>
                <a:solidFill>
                  <a:schemeClr val="bg1"/>
                </a:solidFill>
                <a:effectLst/>
                <a:uLnTx/>
                <a:uFillTx/>
                <a:latin typeface="Century Gothic" panose="020F0302020204030204"/>
                <a:ea typeface="+mn-ea"/>
                <a:cs typeface="+mn-cs"/>
              </a:rPr>
              <a:t>“</a:t>
            </a:r>
            <a:r>
              <a:rPr lang="en-GB" sz="1200" i="1" dirty="0"/>
              <a:t>Room quite noisy until we all went off into our breakout groups. Maybe new Members should be introduced to gain a different prospective. Some people on the panel had been there for 8 years</a:t>
            </a:r>
            <a:r>
              <a:rPr kumimoji="0" lang="en-GB" sz="1200" b="0" i="1"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kumimoji="0" lang="en-GB" sz="1200" i="1" u="none" strike="noStrike" kern="1200" cap="none" spc="0" normalizeH="0" baseline="0" noProof="0" dirty="0">
              <a:ln>
                <a:noFill/>
              </a:ln>
              <a:solidFill>
                <a:schemeClr val="bg1"/>
              </a:solidFill>
              <a:effectLst/>
              <a:highlight>
                <a:srgbClr val="FFFF00"/>
              </a:highlight>
              <a:uLnTx/>
              <a:uFillTx/>
              <a:latin typeface="Century Gothic" panose="020F0302020204030204"/>
              <a:ea typeface="+mn-ea"/>
              <a:cs typeface="+mn-cs"/>
            </a:endParaRPr>
          </a:p>
        </p:txBody>
      </p:sp>
      <p:pic>
        <p:nvPicPr>
          <p:cNvPr id="16" name="Picture 15">
            <a:extLst>
              <a:ext uri="{FF2B5EF4-FFF2-40B4-BE49-F238E27FC236}">
                <a16:creationId xmlns:a16="http://schemas.microsoft.com/office/drawing/2014/main" id="{F4A0EA56-77FD-2032-FB44-B6B77DDF6CE9}"/>
              </a:ext>
            </a:extLst>
          </p:cNvPr>
          <p:cNvPicPr>
            <a:picLocks noChangeAspect="1"/>
          </p:cNvPicPr>
          <p:nvPr/>
        </p:nvPicPr>
        <p:blipFill>
          <a:blip r:embed="rId4"/>
          <a:stretch>
            <a:fillRect/>
          </a:stretch>
        </p:blipFill>
        <p:spPr>
          <a:xfrm>
            <a:off x="63294" y="2100531"/>
            <a:ext cx="1202798" cy="1202798"/>
          </a:xfrm>
          <a:prstGeom prst="rect">
            <a:avLst/>
          </a:prstGeom>
        </p:spPr>
      </p:pic>
      <p:sp>
        <p:nvSpPr>
          <p:cNvPr id="4" name="Slide Number Placeholder 3">
            <a:extLst>
              <a:ext uri="{FF2B5EF4-FFF2-40B4-BE49-F238E27FC236}">
                <a16:creationId xmlns:a16="http://schemas.microsoft.com/office/drawing/2014/main" id="{49FF00A7-83C8-8466-5C04-870A9B68E973}"/>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47</a:t>
            </a:fld>
            <a:endParaRPr lang="en-GB"/>
          </a:p>
        </p:txBody>
      </p:sp>
      <p:sp>
        <p:nvSpPr>
          <p:cNvPr id="5" name="Speech Bubble: Rectangle with Corners Rounded 4">
            <a:extLst>
              <a:ext uri="{FF2B5EF4-FFF2-40B4-BE49-F238E27FC236}">
                <a16:creationId xmlns:a16="http://schemas.microsoft.com/office/drawing/2014/main" id="{453128FB-D951-94EC-2AC8-99E280BBF4B2}"/>
              </a:ext>
            </a:extLst>
          </p:cNvPr>
          <p:cNvSpPr/>
          <p:nvPr/>
        </p:nvSpPr>
        <p:spPr>
          <a:xfrm>
            <a:off x="9274629" y="968785"/>
            <a:ext cx="2523132" cy="882875"/>
          </a:xfrm>
          <a:prstGeom prst="wedgeRoundRectCallout">
            <a:avLst>
              <a:gd name="adj1" fmla="val 3316"/>
              <a:gd name="adj2" fmla="val 69074"/>
              <a:gd name="adj3" fmla="val 16667"/>
            </a:avLst>
          </a:prstGeom>
          <a:solidFill>
            <a:schemeClr val="accent4"/>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defRPr/>
            </a:pPr>
            <a:r>
              <a:rPr kumimoji="0" lang="en-GB" sz="1200" b="0" i="1" u="none" strike="noStrike" kern="1200" cap="none" spc="0" normalizeH="0" baseline="0" noProof="0">
                <a:ln>
                  <a:noFill/>
                </a:ln>
                <a:solidFill>
                  <a:schemeClr val="bg1"/>
                </a:solidFill>
                <a:effectLst/>
                <a:uLnTx/>
                <a:uFillTx/>
                <a:latin typeface="Century Gothic" panose="020F0302020204030204"/>
                <a:ea typeface="+mn-ea"/>
                <a:cs typeface="+mn-cs"/>
              </a:rPr>
              <a:t>“</a:t>
            </a:r>
            <a:r>
              <a:rPr lang="en-GB" sz="1200" i="1"/>
              <a:t>Nothing. All the staff were exemplary, as was the planning</a:t>
            </a:r>
            <a:r>
              <a:rPr kumimoji="0" lang="en-GB" sz="1200" b="0" i="1" u="none" strike="noStrike" kern="1200" cap="none" spc="0" normalizeH="0" baseline="0" noProof="0">
                <a:ln>
                  <a:noFill/>
                </a:ln>
                <a:solidFill>
                  <a:schemeClr val="bg1"/>
                </a:solidFill>
                <a:effectLst/>
                <a:uLnTx/>
                <a:uFillTx/>
                <a:latin typeface="Century Gothic" panose="020F0302020204030204"/>
                <a:ea typeface="+mn-ea"/>
                <a:cs typeface="+mn-cs"/>
              </a:rPr>
              <a:t>.”</a:t>
            </a:r>
            <a:endParaRPr kumimoji="0" lang="en-GB" sz="1200" i="1" u="none" strike="noStrike" kern="1200" cap="none" spc="0" normalizeH="0" baseline="0" noProof="0">
              <a:ln>
                <a:noFill/>
              </a:ln>
              <a:solidFill>
                <a:schemeClr val="bg1"/>
              </a:solidFill>
              <a:effectLst/>
              <a:highlight>
                <a:srgbClr val="FFFF00"/>
              </a:highlight>
              <a:uLnTx/>
              <a:uFillTx/>
              <a:latin typeface="Century Gothic" panose="020F0302020204030204"/>
              <a:ea typeface="+mn-ea"/>
              <a:cs typeface="+mn-cs"/>
            </a:endParaRPr>
          </a:p>
        </p:txBody>
      </p:sp>
    </p:spTree>
    <p:extLst>
      <p:ext uri="{BB962C8B-B14F-4D97-AF65-F5344CB8AC3E}">
        <p14:creationId xmlns:p14="http://schemas.microsoft.com/office/powerpoint/2010/main" val="3253256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75ADE-ED27-B25C-8FC4-5F154EAE2FC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0811E0-3A68-2F53-F51E-5D9BBF4234C4}"/>
              </a:ext>
            </a:extLst>
          </p:cNvPr>
          <p:cNvSpPr>
            <a:spLocks noGrp="1"/>
          </p:cNvSpPr>
          <p:nvPr>
            <p:ph type="body" sz="quarter" idx="13"/>
          </p:nvPr>
        </p:nvSpPr>
        <p:spPr>
          <a:xfrm>
            <a:off x="-1" y="-102"/>
            <a:ext cx="12192000" cy="666968"/>
          </a:xfrm>
        </p:spPr>
        <p:txBody>
          <a:bodyPr/>
          <a:lstStyle/>
          <a:p>
            <a:r>
              <a:rPr lang="en-GB"/>
              <a:t>While the proportion of those very satisfied has reduced, Wave 3 saw 100% satisfaction with the event and speakers for the first time</a:t>
            </a:r>
          </a:p>
        </p:txBody>
      </p:sp>
      <p:graphicFrame>
        <p:nvGraphicFramePr>
          <p:cNvPr id="5" name="Content Placeholder 3">
            <a:extLst>
              <a:ext uri="{FF2B5EF4-FFF2-40B4-BE49-F238E27FC236}">
                <a16:creationId xmlns:a16="http://schemas.microsoft.com/office/drawing/2014/main" id="{D9119DB0-E591-0768-3646-8EDF292B56BB}"/>
              </a:ext>
            </a:extLst>
          </p:cNvPr>
          <p:cNvGraphicFramePr>
            <a:graphicFrameLocks/>
          </p:cNvGraphicFramePr>
          <p:nvPr>
            <p:extLst>
              <p:ext uri="{D42A27DB-BD31-4B8C-83A1-F6EECF244321}">
                <p14:modId xmlns:p14="http://schemas.microsoft.com/office/powerpoint/2010/main" val="160339100"/>
              </p:ext>
            </p:extLst>
          </p:nvPr>
        </p:nvGraphicFramePr>
        <p:xfrm>
          <a:off x="508000" y="1359161"/>
          <a:ext cx="10134284" cy="536145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4">
            <a:extLst>
              <a:ext uri="{FF2B5EF4-FFF2-40B4-BE49-F238E27FC236}">
                <a16:creationId xmlns:a16="http://schemas.microsoft.com/office/drawing/2014/main" id="{9DE482A7-3DE1-FB89-4C96-EF35E5B72516}"/>
              </a:ext>
            </a:extLst>
          </p:cNvPr>
          <p:cNvSpPr txBox="1"/>
          <p:nvPr/>
        </p:nvSpPr>
        <p:spPr>
          <a:xfrm>
            <a:off x="1427582" y="835941"/>
            <a:ext cx="10256417"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t>How satisfied were you with…?</a:t>
            </a:r>
          </a:p>
          <a:p>
            <a:pPr algn="ctr"/>
            <a:r>
              <a:rPr lang="en-GB" sz="1400" i="1"/>
              <a:t>Base: All Wave 1 workshop attendees (33); All Wave 2 workshop attendees (32); All Wave 3 workshop attendees (30) </a:t>
            </a:r>
          </a:p>
        </p:txBody>
      </p:sp>
      <p:sp>
        <p:nvSpPr>
          <p:cNvPr id="7" name="Slide Number Placeholder 3">
            <a:extLst>
              <a:ext uri="{FF2B5EF4-FFF2-40B4-BE49-F238E27FC236}">
                <a16:creationId xmlns:a16="http://schemas.microsoft.com/office/drawing/2014/main" id="{43608733-C906-5C71-E5C6-74D802147231}"/>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48</a:t>
            </a:fld>
            <a:endParaRPr lang="en-GB"/>
          </a:p>
        </p:txBody>
      </p:sp>
      <p:graphicFrame>
        <p:nvGraphicFramePr>
          <p:cNvPr id="11" name="Table 10">
            <a:extLst>
              <a:ext uri="{FF2B5EF4-FFF2-40B4-BE49-F238E27FC236}">
                <a16:creationId xmlns:a16="http://schemas.microsoft.com/office/drawing/2014/main" id="{AC3D454A-B971-B3E7-64BE-F2D105211E1F}"/>
              </a:ext>
            </a:extLst>
          </p:cNvPr>
          <p:cNvGraphicFramePr>
            <a:graphicFrameLocks noGrp="1"/>
          </p:cNvGraphicFramePr>
          <p:nvPr/>
        </p:nvGraphicFramePr>
        <p:xfrm>
          <a:off x="2555630" y="6180701"/>
          <a:ext cx="8213970" cy="370840"/>
        </p:xfrm>
        <a:graphic>
          <a:graphicData uri="http://schemas.openxmlformats.org/drawingml/2006/table">
            <a:tbl>
              <a:tblPr firstRow="1" bandRow="1">
                <a:tableStyleId>{5C22544A-7EE6-4342-B048-85BDC9FD1C3A}</a:tableStyleId>
              </a:tblPr>
              <a:tblGrid>
                <a:gridCol w="2737990">
                  <a:extLst>
                    <a:ext uri="{9D8B030D-6E8A-4147-A177-3AD203B41FA5}">
                      <a16:colId xmlns:a16="http://schemas.microsoft.com/office/drawing/2014/main" val="372274542"/>
                    </a:ext>
                  </a:extLst>
                </a:gridCol>
                <a:gridCol w="2737990">
                  <a:extLst>
                    <a:ext uri="{9D8B030D-6E8A-4147-A177-3AD203B41FA5}">
                      <a16:colId xmlns:a16="http://schemas.microsoft.com/office/drawing/2014/main" val="1012114501"/>
                    </a:ext>
                  </a:extLst>
                </a:gridCol>
                <a:gridCol w="2737990">
                  <a:extLst>
                    <a:ext uri="{9D8B030D-6E8A-4147-A177-3AD203B41FA5}">
                      <a16:colId xmlns:a16="http://schemas.microsoft.com/office/drawing/2014/main" val="3410653262"/>
                    </a:ext>
                  </a:extLst>
                </a:gridCol>
              </a:tblGrid>
              <a:tr h="370840">
                <a:tc>
                  <a:txBody>
                    <a:bodyPr/>
                    <a:lstStyle/>
                    <a:p>
                      <a:pPr algn="ctr"/>
                      <a:r>
                        <a:rPr lang="en-GB">
                          <a:solidFill>
                            <a:schemeClr val="accent4"/>
                          </a:solidFill>
                        </a:rPr>
                        <a:t>The speakers</a:t>
                      </a:r>
                    </a:p>
                  </a:txBody>
                  <a:tcPr>
                    <a:noFill/>
                  </a:tcPr>
                </a:tc>
                <a:tc>
                  <a:txBody>
                    <a:bodyPr/>
                    <a:lstStyle/>
                    <a:p>
                      <a:pPr algn="ctr"/>
                      <a:r>
                        <a:rPr lang="en-GB">
                          <a:solidFill>
                            <a:schemeClr val="accent4"/>
                          </a:solidFill>
                        </a:rPr>
                        <a:t>The content</a:t>
                      </a:r>
                    </a:p>
                  </a:txBody>
                  <a:tcPr>
                    <a:noFill/>
                  </a:tcPr>
                </a:tc>
                <a:tc>
                  <a:txBody>
                    <a:bodyPr/>
                    <a:lstStyle/>
                    <a:p>
                      <a:pPr algn="ctr"/>
                      <a:r>
                        <a:rPr lang="en-GB">
                          <a:solidFill>
                            <a:schemeClr val="accent4"/>
                          </a:solidFill>
                        </a:rPr>
                        <a:t>The event</a:t>
                      </a:r>
                    </a:p>
                  </a:txBody>
                  <a:tcPr>
                    <a:noFill/>
                  </a:tcPr>
                </a:tc>
                <a:extLst>
                  <a:ext uri="{0D108BD9-81ED-4DB2-BD59-A6C34878D82A}">
                    <a16:rowId xmlns:a16="http://schemas.microsoft.com/office/drawing/2014/main" val="1141825698"/>
                  </a:ext>
                </a:extLst>
              </a:tr>
            </a:tbl>
          </a:graphicData>
        </a:graphic>
      </p:graphicFrame>
    </p:spTree>
    <p:extLst>
      <p:ext uri="{BB962C8B-B14F-4D97-AF65-F5344CB8AC3E}">
        <p14:creationId xmlns:p14="http://schemas.microsoft.com/office/powerpoint/2010/main" val="2166089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E864C3-AE9C-2EC9-374B-C5940C6B49B2}"/>
              </a:ext>
            </a:extLst>
          </p:cNvPr>
          <p:cNvSpPr>
            <a:spLocks noGrp="1"/>
          </p:cNvSpPr>
          <p:nvPr>
            <p:ph type="body" sz="quarter" idx="13"/>
          </p:nvPr>
        </p:nvSpPr>
        <p:spPr/>
        <p:txBody>
          <a:bodyPr/>
          <a:lstStyle/>
          <a:p>
            <a:r>
              <a:rPr lang="en-GB"/>
              <a:t>Satisfaction with time for discussions and event accessibility has increased</a:t>
            </a:r>
          </a:p>
        </p:txBody>
      </p:sp>
      <p:graphicFrame>
        <p:nvGraphicFramePr>
          <p:cNvPr id="8" name="Content Placeholder 3">
            <a:extLst>
              <a:ext uri="{FF2B5EF4-FFF2-40B4-BE49-F238E27FC236}">
                <a16:creationId xmlns:a16="http://schemas.microsoft.com/office/drawing/2014/main" id="{B24EAACB-C0A4-79A9-1470-E91A899ED42C}"/>
              </a:ext>
            </a:extLst>
          </p:cNvPr>
          <p:cNvGraphicFramePr>
            <a:graphicFrameLocks/>
          </p:cNvGraphicFramePr>
          <p:nvPr>
            <p:extLst>
              <p:ext uri="{D42A27DB-BD31-4B8C-83A1-F6EECF244321}">
                <p14:modId xmlns:p14="http://schemas.microsoft.com/office/powerpoint/2010/main" val="183287976"/>
              </p:ext>
            </p:extLst>
          </p:nvPr>
        </p:nvGraphicFramePr>
        <p:xfrm>
          <a:off x="1671597" y="1203569"/>
          <a:ext cx="9766736" cy="525975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4">
            <a:extLst>
              <a:ext uri="{FF2B5EF4-FFF2-40B4-BE49-F238E27FC236}">
                <a16:creationId xmlns:a16="http://schemas.microsoft.com/office/drawing/2014/main" id="{5BC851B5-BDCF-3FEB-7029-BB1098CA81DE}"/>
              </a:ext>
            </a:extLst>
          </p:cNvPr>
          <p:cNvSpPr txBox="1"/>
          <p:nvPr/>
        </p:nvSpPr>
        <p:spPr>
          <a:xfrm>
            <a:off x="1427442" y="861006"/>
            <a:ext cx="1029973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t>To what extent do you agree / disagree with the following…</a:t>
            </a:r>
          </a:p>
          <a:p>
            <a:pPr algn="ctr"/>
            <a:r>
              <a:rPr lang="en-GB" sz="1400" i="1" dirty="0"/>
              <a:t>Base: All Wave 1 workshop attendees (33); All Wave 2 workshop attendees (32); All Wave 3 workshop attendees (30)  </a:t>
            </a:r>
          </a:p>
        </p:txBody>
      </p:sp>
      <p:sp>
        <p:nvSpPr>
          <p:cNvPr id="3" name="Slide Number Placeholder 3">
            <a:extLst>
              <a:ext uri="{FF2B5EF4-FFF2-40B4-BE49-F238E27FC236}">
                <a16:creationId xmlns:a16="http://schemas.microsoft.com/office/drawing/2014/main" id="{3DC9ACAF-6CE3-7563-CECC-2A565FC997C5}"/>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49</a:t>
            </a:fld>
            <a:endParaRPr lang="en-GB"/>
          </a:p>
        </p:txBody>
      </p:sp>
      <p:graphicFrame>
        <p:nvGraphicFramePr>
          <p:cNvPr id="5" name="Table 4">
            <a:extLst>
              <a:ext uri="{FF2B5EF4-FFF2-40B4-BE49-F238E27FC236}">
                <a16:creationId xmlns:a16="http://schemas.microsoft.com/office/drawing/2014/main" id="{E8093FD8-F21C-59C7-597A-0036DA415044}"/>
              </a:ext>
            </a:extLst>
          </p:cNvPr>
          <p:cNvGraphicFramePr>
            <a:graphicFrameLocks noGrp="1"/>
          </p:cNvGraphicFramePr>
          <p:nvPr/>
        </p:nvGraphicFramePr>
        <p:xfrm>
          <a:off x="211016" y="1594338"/>
          <a:ext cx="2235200" cy="4876381"/>
        </p:xfrm>
        <a:graphic>
          <a:graphicData uri="http://schemas.openxmlformats.org/drawingml/2006/table">
            <a:tbl>
              <a:tblPr firstRow="1" bandRow="1">
                <a:tableStyleId>{5C22544A-7EE6-4342-B048-85BDC9FD1C3A}</a:tableStyleId>
              </a:tblPr>
              <a:tblGrid>
                <a:gridCol w="2235200">
                  <a:extLst>
                    <a:ext uri="{9D8B030D-6E8A-4147-A177-3AD203B41FA5}">
                      <a16:colId xmlns:a16="http://schemas.microsoft.com/office/drawing/2014/main" val="12915477"/>
                    </a:ext>
                  </a:extLst>
                </a:gridCol>
              </a:tblGrid>
              <a:tr h="1217246">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kern="1200">
                          <a:solidFill>
                            <a:schemeClr val="accent4"/>
                          </a:solidFill>
                          <a:latin typeface="+mn-lt"/>
                          <a:ea typeface="+mn-ea"/>
                          <a:cs typeface="+mn-cs"/>
                        </a:rPr>
                        <a:t>Sufficient time was allowed for discussions</a:t>
                      </a:r>
                    </a:p>
                  </a:txBody>
                  <a:tcPr marL="5443" marR="5443" marT="5443" marB="0" anchor="ctr">
                    <a:noFill/>
                  </a:tcPr>
                </a:tc>
                <a:extLst>
                  <a:ext uri="{0D108BD9-81ED-4DB2-BD59-A6C34878D82A}">
                    <a16:rowId xmlns:a16="http://schemas.microsoft.com/office/drawing/2014/main" val="2714974318"/>
                  </a:ext>
                </a:extLst>
              </a:tr>
              <a:tr h="1217246">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kern="1200">
                          <a:solidFill>
                            <a:schemeClr val="accent4"/>
                          </a:solidFill>
                          <a:latin typeface="+mn-lt"/>
                          <a:ea typeface="+mn-ea"/>
                          <a:cs typeface="+mn-cs"/>
                        </a:rPr>
                        <a:t>I was provided with enough information</a:t>
                      </a:r>
                    </a:p>
                  </a:txBody>
                  <a:tcPr marL="5443" marR="5443" marT="5443" marB="0" anchor="ctr">
                    <a:noFill/>
                  </a:tcPr>
                </a:tc>
                <a:extLst>
                  <a:ext uri="{0D108BD9-81ED-4DB2-BD59-A6C34878D82A}">
                    <a16:rowId xmlns:a16="http://schemas.microsoft.com/office/drawing/2014/main" val="1680584525"/>
                  </a:ext>
                </a:extLst>
              </a:tr>
              <a:tr h="1217246">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1" kern="1200">
                        <a:solidFill>
                          <a:schemeClr val="accent4"/>
                        </a:solidFill>
                        <a:latin typeface="+mn-lt"/>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kern="1200">
                          <a:solidFill>
                            <a:schemeClr val="accent4"/>
                          </a:solidFill>
                          <a:latin typeface="+mn-lt"/>
                          <a:ea typeface="+mn-ea"/>
                          <a:cs typeface="+mn-cs"/>
                        </a:rPr>
                        <a:t>The information provided was easy to understand</a:t>
                      </a:r>
                    </a:p>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1" kern="1200">
                        <a:solidFill>
                          <a:schemeClr val="accent4"/>
                        </a:solidFill>
                        <a:latin typeface="+mn-lt"/>
                        <a:ea typeface="+mn-ea"/>
                        <a:cs typeface="+mn-cs"/>
                      </a:endParaRPr>
                    </a:p>
                  </a:txBody>
                  <a:tcPr marL="5443" marR="5443" marT="5443" marB="0" anchor="ctr">
                    <a:noFill/>
                  </a:tcPr>
                </a:tc>
                <a:extLst>
                  <a:ext uri="{0D108BD9-81ED-4DB2-BD59-A6C34878D82A}">
                    <a16:rowId xmlns:a16="http://schemas.microsoft.com/office/drawing/2014/main" val="913728705"/>
                  </a:ext>
                </a:extLst>
              </a:tr>
              <a:tr h="1217246">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kern="1200">
                          <a:solidFill>
                            <a:schemeClr val="accent4"/>
                          </a:solidFill>
                          <a:latin typeface="+mn-lt"/>
                          <a:ea typeface="+mn-ea"/>
                          <a:cs typeface="+mn-cs"/>
                        </a:rPr>
                        <a:t>The event was accessible</a:t>
                      </a:r>
                    </a:p>
                  </a:txBody>
                  <a:tcPr marL="5443" marR="5443" marT="5443" marB="0" anchor="ctr">
                    <a:noFill/>
                  </a:tcPr>
                </a:tc>
                <a:extLst>
                  <a:ext uri="{0D108BD9-81ED-4DB2-BD59-A6C34878D82A}">
                    <a16:rowId xmlns:a16="http://schemas.microsoft.com/office/drawing/2014/main" val="4003367842"/>
                  </a:ext>
                </a:extLst>
              </a:tr>
            </a:tbl>
          </a:graphicData>
        </a:graphic>
      </p:graphicFrame>
      <p:sp>
        <p:nvSpPr>
          <p:cNvPr id="6" name="TextBox 5">
            <a:extLst>
              <a:ext uri="{FF2B5EF4-FFF2-40B4-BE49-F238E27FC236}">
                <a16:creationId xmlns:a16="http://schemas.microsoft.com/office/drawing/2014/main" id="{AF2825AE-797E-D0E4-B523-9CE496711A7A}"/>
              </a:ext>
            </a:extLst>
          </p:cNvPr>
          <p:cNvSpPr txBox="1"/>
          <p:nvPr/>
        </p:nvSpPr>
        <p:spPr>
          <a:xfrm>
            <a:off x="3165758" y="4212715"/>
            <a:ext cx="558800" cy="276999"/>
          </a:xfrm>
          <a:prstGeom prst="rect">
            <a:avLst/>
          </a:prstGeom>
          <a:noFill/>
          <a:ln w="28575">
            <a:noFill/>
          </a:ln>
        </p:spPr>
        <p:txBody>
          <a:bodyPr wrap="square" rtlCol="0">
            <a:spAutoFit/>
          </a:bodyPr>
          <a:lstStyle/>
          <a:p>
            <a:pPr algn="ctr" fontAlgn="base">
              <a:spcAft>
                <a:spcPts val="600"/>
              </a:spcAft>
            </a:pPr>
            <a:r>
              <a:rPr lang="en-GB" sz="1200" b="1">
                <a:solidFill>
                  <a:prstClr val="white"/>
                </a:solidFill>
                <a:latin typeface="Century Gothic" panose="020B0502020202020204" pitchFamily="34" charset="0"/>
              </a:rPr>
              <a:t>3%</a:t>
            </a:r>
          </a:p>
        </p:txBody>
      </p:sp>
    </p:spTree>
    <p:extLst>
      <p:ext uri="{BB962C8B-B14F-4D97-AF65-F5344CB8AC3E}">
        <p14:creationId xmlns:p14="http://schemas.microsoft.com/office/powerpoint/2010/main" val="2966327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181C2CC-2485-4F73-7384-10DB87316599}"/>
              </a:ext>
            </a:extLst>
          </p:cNvPr>
          <p:cNvPicPr>
            <a:picLocks noGrp="1" noChangeAspect="1"/>
          </p:cNvPicPr>
          <p:nvPr>
            <p:ph type="pic" sz="quarter" idx="11"/>
          </p:nvPr>
        </p:nvPicPr>
        <p:blipFill>
          <a:blip r:embed="rId3"/>
          <a:srcRect l="21939" r="38547"/>
          <a:stretch>
            <a:fillRect/>
          </a:stretch>
        </p:blipFill>
        <p:spPr>
          <a:xfrm>
            <a:off x="0" y="0"/>
            <a:ext cx="7694613" cy="6858000"/>
          </a:xfrm>
          <a:prstGeom prst="rect">
            <a:avLst/>
          </a:prstGeom>
        </p:spPr>
      </p:pic>
      <p:sp>
        <p:nvSpPr>
          <p:cNvPr id="3" name="Text Placeholder 2">
            <a:extLst>
              <a:ext uri="{FF2B5EF4-FFF2-40B4-BE49-F238E27FC236}">
                <a16:creationId xmlns:a16="http://schemas.microsoft.com/office/drawing/2014/main" id="{758369BC-52A1-E868-591B-912B8893F646}"/>
              </a:ext>
            </a:extLst>
          </p:cNvPr>
          <p:cNvSpPr>
            <a:spLocks noGrp="1"/>
          </p:cNvSpPr>
          <p:nvPr>
            <p:ph type="body" sz="quarter" idx="10"/>
          </p:nvPr>
        </p:nvSpPr>
        <p:spPr>
          <a:xfrm>
            <a:off x="7693891" y="1974272"/>
            <a:ext cx="4498109" cy="2909454"/>
          </a:xfrm>
        </p:spPr>
        <p:txBody>
          <a:bodyPr anchor="ctr">
            <a:normAutofit/>
          </a:bodyPr>
          <a:lstStyle/>
          <a:p>
            <a:r>
              <a:rPr lang="en-GB" sz="4400"/>
              <a:t>Key findings</a:t>
            </a:r>
          </a:p>
        </p:txBody>
      </p:sp>
    </p:spTree>
    <p:extLst>
      <p:ext uri="{BB962C8B-B14F-4D97-AF65-F5344CB8AC3E}">
        <p14:creationId xmlns:p14="http://schemas.microsoft.com/office/powerpoint/2010/main" val="3864881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106F9-236F-0B55-5B54-747543EA13C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CA53E85-01D8-084D-C16D-7436CC8FBED9}"/>
              </a:ext>
            </a:extLst>
          </p:cNvPr>
          <p:cNvSpPr>
            <a:spLocks noGrp="1"/>
          </p:cNvSpPr>
          <p:nvPr>
            <p:ph type="body" sz="quarter" idx="13"/>
          </p:nvPr>
        </p:nvSpPr>
        <p:spPr>
          <a:xfrm>
            <a:off x="-1" y="-102"/>
            <a:ext cx="12192000" cy="650996"/>
          </a:xfrm>
        </p:spPr>
        <p:txBody>
          <a:bodyPr/>
          <a:lstStyle/>
          <a:p>
            <a:r>
              <a:rPr lang="en-GB"/>
              <a:t>Sentiment towards NGN engagement remains highly positive</a:t>
            </a:r>
          </a:p>
        </p:txBody>
      </p:sp>
      <p:graphicFrame>
        <p:nvGraphicFramePr>
          <p:cNvPr id="8" name="Content Placeholder 3">
            <a:extLst>
              <a:ext uri="{FF2B5EF4-FFF2-40B4-BE49-F238E27FC236}">
                <a16:creationId xmlns:a16="http://schemas.microsoft.com/office/drawing/2014/main" id="{DF18B1BD-267F-E73E-5B72-45032F676972}"/>
              </a:ext>
            </a:extLst>
          </p:cNvPr>
          <p:cNvGraphicFramePr>
            <a:graphicFrameLocks/>
          </p:cNvGraphicFramePr>
          <p:nvPr>
            <p:extLst>
              <p:ext uri="{D42A27DB-BD31-4B8C-83A1-F6EECF244321}">
                <p14:modId xmlns:p14="http://schemas.microsoft.com/office/powerpoint/2010/main" val="3594650189"/>
              </p:ext>
            </p:extLst>
          </p:nvPr>
        </p:nvGraphicFramePr>
        <p:xfrm>
          <a:off x="1760826" y="1251471"/>
          <a:ext cx="9766736" cy="525975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4">
            <a:extLst>
              <a:ext uri="{FF2B5EF4-FFF2-40B4-BE49-F238E27FC236}">
                <a16:creationId xmlns:a16="http://schemas.microsoft.com/office/drawing/2014/main" id="{06A4E556-9467-2330-A7A2-98D24A3A9637}"/>
              </a:ext>
            </a:extLst>
          </p:cNvPr>
          <p:cNvSpPr txBox="1"/>
          <p:nvPr/>
        </p:nvSpPr>
        <p:spPr>
          <a:xfrm>
            <a:off x="1427442" y="861006"/>
            <a:ext cx="1031116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t>To what extent do you agree / disagree with the following…</a:t>
            </a:r>
          </a:p>
          <a:p>
            <a:pPr algn="ctr"/>
            <a:r>
              <a:rPr lang="en-GB" sz="1400" i="1" dirty="0"/>
              <a:t>Base: All Wave 1 workshop attendees (33); All Wave 2 workshop attendees (32); All Wave 3 workshop attendees (30)  </a:t>
            </a:r>
          </a:p>
        </p:txBody>
      </p:sp>
      <p:sp>
        <p:nvSpPr>
          <p:cNvPr id="3" name="Slide Number Placeholder 3">
            <a:extLst>
              <a:ext uri="{FF2B5EF4-FFF2-40B4-BE49-F238E27FC236}">
                <a16:creationId xmlns:a16="http://schemas.microsoft.com/office/drawing/2014/main" id="{847CD6F1-5209-9142-0DBF-3ABB94E84222}"/>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50</a:t>
            </a:fld>
            <a:endParaRPr lang="en-GB"/>
          </a:p>
        </p:txBody>
      </p:sp>
      <p:graphicFrame>
        <p:nvGraphicFramePr>
          <p:cNvPr id="4" name="Table 3">
            <a:extLst>
              <a:ext uri="{FF2B5EF4-FFF2-40B4-BE49-F238E27FC236}">
                <a16:creationId xmlns:a16="http://schemas.microsoft.com/office/drawing/2014/main" id="{E65800E7-1A86-87D6-F61B-E50C9C0C900A}"/>
              </a:ext>
            </a:extLst>
          </p:cNvPr>
          <p:cNvGraphicFramePr>
            <a:graphicFrameLocks noGrp="1"/>
          </p:cNvGraphicFramePr>
          <p:nvPr/>
        </p:nvGraphicFramePr>
        <p:xfrm>
          <a:off x="211016" y="1594338"/>
          <a:ext cx="2235200" cy="5048740"/>
        </p:xfrm>
        <a:graphic>
          <a:graphicData uri="http://schemas.openxmlformats.org/drawingml/2006/table">
            <a:tbl>
              <a:tblPr firstRow="1" bandRow="1">
                <a:tableStyleId>{5C22544A-7EE6-4342-B048-85BDC9FD1C3A}</a:tableStyleId>
              </a:tblPr>
              <a:tblGrid>
                <a:gridCol w="2235200">
                  <a:extLst>
                    <a:ext uri="{9D8B030D-6E8A-4147-A177-3AD203B41FA5}">
                      <a16:colId xmlns:a16="http://schemas.microsoft.com/office/drawing/2014/main" val="12915477"/>
                    </a:ext>
                  </a:extLst>
                </a:gridCol>
              </a:tblGrid>
              <a:tr h="1686308">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kern="1200">
                          <a:solidFill>
                            <a:schemeClr val="accent4"/>
                          </a:solidFill>
                          <a:latin typeface="+mn-lt"/>
                          <a:ea typeface="+mn-ea"/>
                          <a:cs typeface="+mn-cs"/>
                        </a:rPr>
                        <a:t>NGN designs engagements in a way that makes me feel involved and heard </a:t>
                      </a:r>
                    </a:p>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1" kern="1200">
                        <a:solidFill>
                          <a:schemeClr val="accent4"/>
                        </a:solidFill>
                        <a:latin typeface="+mn-lt"/>
                        <a:ea typeface="+mn-ea"/>
                        <a:cs typeface="+mn-cs"/>
                      </a:endParaRPr>
                    </a:p>
                  </a:txBody>
                  <a:tcPr marL="5443" marR="5443" marT="5443" marB="0" anchor="ctr">
                    <a:noFill/>
                  </a:tcPr>
                </a:tc>
                <a:extLst>
                  <a:ext uri="{0D108BD9-81ED-4DB2-BD59-A6C34878D82A}">
                    <a16:rowId xmlns:a16="http://schemas.microsoft.com/office/drawing/2014/main" val="2714974318"/>
                  </a:ext>
                </a:extLst>
              </a:tr>
              <a:tr h="1676124">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kern="1200">
                          <a:solidFill>
                            <a:schemeClr val="accent4"/>
                          </a:solidFill>
                          <a:latin typeface="+mn-lt"/>
                          <a:ea typeface="+mn-ea"/>
                          <a:cs typeface="+mn-cs"/>
                        </a:rPr>
                        <a:t>NGN is honest about its future choices and what my engagement will influence</a:t>
                      </a:r>
                    </a:p>
                  </a:txBody>
                  <a:tcPr marL="5443" marR="5443" marT="5443" marB="0" anchor="ctr">
                    <a:noFill/>
                  </a:tcPr>
                </a:tc>
                <a:extLst>
                  <a:ext uri="{0D108BD9-81ED-4DB2-BD59-A6C34878D82A}">
                    <a16:rowId xmlns:a16="http://schemas.microsoft.com/office/drawing/2014/main" val="1680584525"/>
                  </a:ext>
                </a:extLst>
              </a:tr>
              <a:tr h="1686308">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1" kern="1200">
                        <a:solidFill>
                          <a:schemeClr val="accent4"/>
                        </a:solidFill>
                        <a:latin typeface="+mn-lt"/>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kern="1200">
                          <a:solidFill>
                            <a:schemeClr val="accent4"/>
                          </a:solidFill>
                          <a:latin typeface="+mn-lt"/>
                          <a:ea typeface="+mn-ea"/>
                          <a:cs typeface="+mn-cs"/>
                        </a:rPr>
                        <a:t>NGN engagement is a good use of time and money </a:t>
                      </a:r>
                    </a:p>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1" kern="1200">
                        <a:solidFill>
                          <a:schemeClr val="accent4"/>
                        </a:solidFill>
                        <a:latin typeface="+mn-lt"/>
                        <a:ea typeface="+mn-ea"/>
                        <a:cs typeface="+mn-cs"/>
                      </a:endParaRPr>
                    </a:p>
                  </a:txBody>
                  <a:tcPr marL="5443" marR="5443" marT="5443" marB="0" anchor="ctr">
                    <a:noFill/>
                  </a:tcPr>
                </a:tc>
                <a:extLst>
                  <a:ext uri="{0D108BD9-81ED-4DB2-BD59-A6C34878D82A}">
                    <a16:rowId xmlns:a16="http://schemas.microsoft.com/office/drawing/2014/main" val="913728705"/>
                  </a:ext>
                </a:extLst>
              </a:tr>
            </a:tbl>
          </a:graphicData>
        </a:graphic>
      </p:graphicFrame>
    </p:spTree>
    <p:extLst>
      <p:ext uri="{BB962C8B-B14F-4D97-AF65-F5344CB8AC3E}">
        <p14:creationId xmlns:p14="http://schemas.microsoft.com/office/powerpoint/2010/main" val="3691510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166A1-6DDE-1E82-66BA-6218814C4EE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5278777-57D9-8F1B-2B80-DF128CA9C31C}"/>
              </a:ext>
            </a:extLst>
          </p:cNvPr>
          <p:cNvSpPr>
            <a:spLocks noGrp="1"/>
          </p:cNvSpPr>
          <p:nvPr>
            <p:ph type="body" sz="quarter" idx="13"/>
          </p:nvPr>
        </p:nvSpPr>
        <p:spPr>
          <a:xfrm>
            <a:off x="-1" y="-102"/>
            <a:ext cx="12192000" cy="650996"/>
          </a:xfrm>
        </p:spPr>
        <p:txBody>
          <a:bodyPr/>
          <a:lstStyle/>
          <a:p>
            <a:r>
              <a:rPr lang="en-GB" dirty="0"/>
              <a:t>Vast majority continue to agree NGN provides clear information, explains how feedback is used, and allows them to feedback on what interest them most</a:t>
            </a:r>
          </a:p>
        </p:txBody>
      </p:sp>
      <p:graphicFrame>
        <p:nvGraphicFramePr>
          <p:cNvPr id="8" name="Content Placeholder 3">
            <a:extLst>
              <a:ext uri="{FF2B5EF4-FFF2-40B4-BE49-F238E27FC236}">
                <a16:creationId xmlns:a16="http://schemas.microsoft.com/office/drawing/2014/main" id="{B2DBA191-1247-BD66-04AC-50533275DF0C}"/>
              </a:ext>
            </a:extLst>
          </p:cNvPr>
          <p:cNvGraphicFramePr>
            <a:graphicFrameLocks/>
          </p:cNvGraphicFramePr>
          <p:nvPr>
            <p:extLst>
              <p:ext uri="{D42A27DB-BD31-4B8C-83A1-F6EECF244321}">
                <p14:modId xmlns:p14="http://schemas.microsoft.com/office/powerpoint/2010/main" val="865541528"/>
              </p:ext>
            </p:extLst>
          </p:nvPr>
        </p:nvGraphicFramePr>
        <p:xfrm>
          <a:off x="1671597" y="1203569"/>
          <a:ext cx="9766736" cy="525975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4">
            <a:extLst>
              <a:ext uri="{FF2B5EF4-FFF2-40B4-BE49-F238E27FC236}">
                <a16:creationId xmlns:a16="http://schemas.microsoft.com/office/drawing/2014/main" id="{6572A784-2D19-0465-B1D9-8E3B0DBBF2ED}"/>
              </a:ext>
            </a:extLst>
          </p:cNvPr>
          <p:cNvSpPr txBox="1"/>
          <p:nvPr/>
        </p:nvSpPr>
        <p:spPr>
          <a:xfrm>
            <a:off x="1427442" y="861006"/>
            <a:ext cx="1026544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dirty="0"/>
              <a:t>To what extent do you agree / disagree with the following…</a:t>
            </a:r>
          </a:p>
          <a:p>
            <a:pPr algn="ctr"/>
            <a:r>
              <a:rPr lang="en-GB" sz="1400" i="1" dirty="0"/>
              <a:t>Base: All Wave 1 workshop attendees (33); All Wave 2 workshop attendees (32); All Wave 3 workshop attendees (30)  </a:t>
            </a:r>
          </a:p>
        </p:txBody>
      </p:sp>
      <p:sp>
        <p:nvSpPr>
          <p:cNvPr id="3" name="Slide Number Placeholder 3">
            <a:extLst>
              <a:ext uri="{FF2B5EF4-FFF2-40B4-BE49-F238E27FC236}">
                <a16:creationId xmlns:a16="http://schemas.microsoft.com/office/drawing/2014/main" id="{D420E66F-FA3A-8281-199F-58E60C94D9E3}"/>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51</a:t>
            </a:fld>
            <a:endParaRPr lang="en-GB"/>
          </a:p>
        </p:txBody>
      </p:sp>
      <p:graphicFrame>
        <p:nvGraphicFramePr>
          <p:cNvPr id="4" name="Table 3">
            <a:extLst>
              <a:ext uri="{FF2B5EF4-FFF2-40B4-BE49-F238E27FC236}">
                <a16:creationId xmlns:a16="http://schemas.microsoft.com/office/drawing/2014/main" id="{6F2B0AE7-BEFC-C861-B2E4-85F002C2914F}"/>
              </a:ext>
            </a:extLst>
          </p:cNvPr>
          <p:cNvGraphicFramePr>
            <a:graphicFrameLocks noGrp="1"/>
          </p:cNvGraphicFramePr>
          <p:nvPr/>
        </p:nvGraphicFramePr>
        <p:xfrm>
          <a:off x="211016" y="1594338"/>
          <a:ext cx="2235200" cy="5048740"/>
        </p:xfrm>
        <a:graphic>
          <a:graphicData uri="http://schemas.openxmlformats.org/drawingml/2006/table">
            <a:tbl>
              <a:tblPr firstRow="1" bandRow="1">
                <a:tableStyleId>{5C22544A-7EE6-4342-B048-85BDC9FD1C3A}</a:tableStyleId>
              </a:tblPr>
              <a:tblGrid>
                <a:gridCol w="2235200">
                  <a:extLst>
                    <a:ext uri="{9D8B030D-6E8A-4147-A177-3AD203B41FA5}">
                      <a16:colId xmlns:a16="http://schemas.microsoft.com/office/drawing/2014/main" val="12915477"/>
                    </a:ext>
                  </a:extLst>
                </a:gridCol>
              </a:tblGrid>
              <a:tr h="1686308">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kern="1200">
                          <a:solidFill>
                            <a:schemeClr val="accent4"/>
                          </a:solidFill>
                          <a:latin typeface="+mn-lt"/>
                          <a:ea typeface="+mn-ea"/>
                          <a:cs typeface="+mn-cs"/>
                        </a:rPr>
                        <a:t>NGN makes it clear how it has used its feedback to change its business plans</a:t>
                      </a:r>
                    </a:p>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kern="1200">
                          <a:solidFill>
                            <a:schemeClr val="accent4"/>
                          </a:solidFill>
                          <a:latin typeface="+mn-lt"/>
                          <a:ea typeface="+mn-ea"/>
                          <a:cs typeface="+mn-cs"/>
                        </a:rPr>
                        <a:t> </a:t>
                      </a:r>
                    </a:p>
                  </a:txBody>
                  <a:tcPr marL="5443" marR="5443" marT="5443" marB="0" anchor="ctr">
                    <a:noFill/>
                  </a:tcPr>
                </a:tc>
                <a:extLst>
                  <a:ext uri="{0D108BD9-81ED-4DB2-BD59-A6C34878D82A}">
                    <a16:rowId xmlns:a16="http://schemas.microsoft.com/office/drawing/2014/main" val="2714974318"/>
                  </a:ext>
                </a:extLst>
              </a:tr>
              <a:tr h="1676124">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kern="1200">
                          <a:solidFill>
                            <a:schemeClr val="accent4"/>
                          </a:solidFill>
                          <a:latin typeface="+mn-lt"/>
                          <a:ea typeface="+mn-ea"/>
                          <a:cs typeface="+mn-cs"/>
                        </a:rPr>
                        <a:t>NGN provides me with clear information</a:t>
                      </a:r>
                    </a:p>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1" kern="1200">
                        <a:solidFill>
                          <a:schemeClr val="accent4"/>
                        </a:solidFill>
                        <a:latin typeface="+mn-lt"/>
                        <a:ea typeface="+mn-ea"/>
                        <a:cs typeface="+mn-cs"/>
                      </a:endParaRPr>
                    </a:p>
                  </a:txBody>
                  <a:tcPr marL="5443" marR="5443" marT="5443" marB="0" anchor="ctr">
                    <a:noFill/>
                  </a:tcPr>
                </a:tc>
                <a:extLst>
                  <a:ext uri="{0D108BD9-81ED-4DB2-BD59-A6C34878D82A}">
                    <a16:rowId xmlns:a16="http://schemas.microsoft.com/office/drawing/2014/main" val="1680584525"/>
                  </a:ext>
                </a:extLst>
              </a:tr>
              <a:tr h="1686308">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1" kern="1200">
                        <a:solidFill>
                          <a:schemeClr val="accent4"/>
                        </a:solidFill>
                        <a:latin typeface="+mn-lt"/>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GB" sz="1600" b="1" kern="1200">
                          <a:solidFill>
                            <a:schemeClr val="accent4"/>
                          </a:solidFill>
                          <a:latin typeface="+mn-lt"/>
                          <a:ea typeface="+mn-ea"/>
                          <a:cs typeface="+mn-cs"/>
                        </a:rPr>
                        <a:t>NGN enables me to give feedback on the topics that interest me most </a:t>
                      </a:r>
                    </a:p>
                    <a:p>
                      <a:pPr marL="0" marR="0" lvl="0" indent="0" algn="ctr" defTabSz="914400" rtl="0" eaLnBrk="1" fontAlgn="b" latinLnBrk="0" hangingPunct="1">
                        <a:lnSpc>
                          <a:spcPct val="100000"/>
                        </a:lnSpc>
                        <a:spcBef>
                          <a:spcPts val="0"/>
                        </a:spcBef>
                        <a:spcAft>
                          <a:spcPts val="0"/>
                        </a:spcAft>
                        <a:buClrTx/>
                        <a:buSzTx/>
                        <a:buFontTx/>
                        <a:buNone/>
                        <a:tabLst/>
                        <a:defRPr/>
                      </a:pPr>
                      <a:endParaRPr lang="en-GB" sz="1600" b="1" kern="1200">
                        <a:solidFill>
                          <a:schemeClr val="accent4"/>
                        </a:solidFill>
                        <a:latin typeface="+mn-lt"/>
                        <a:ea typeface="+mn-ea"/>
                        <a:cs typeface="+mn-cs"/>
                      </a:endParaRPr>
                    </a:p>
                  </a:txBody>
                  <a:tcPr marL="5443" marR="5443" marT="5443" marB="0" anchor="ctr">
                    <a:noFill/>
                  </a:tcPr>
                </a:tc>
                <a:extLst>
                  <a:ext uri="{0D108BD9-81ED-4DB2-BD59-A6C34878D82A}">
                    <a16:rowId xmlns:a16="http://schemas.microsoft.com/office/drawing/2014/main" val="913728705"/>
                  </a:ext>
                </a:extLst>
              </a:tr>
            </a:tbl>
          </a:graphicData>
        </a:graphic>
      </p:graphicFrame>
    </p:spTree>
    <p:extLst>
      <p:ext uri="{BB962C8B-B14F-4D97-AF65-F5344CB8AC3E}">
        <p14:creationId xmlns:p14="http://schemas.microsoft.com/office/powerpoint/2010/main" val="1742448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12F1E-4101-D5DD-20C9-7F40BD6AF88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3E5438F-5946-7B4E-1CD5-1701D2DDEC9D}"/>
              </a:ext>
            </a:extLst>
          </p:cNvPr>
          <p:cNvSpPr>
            <a:spLocks noGrp="1"/>
          </p:cNvSpPr>
          <p:nvPr>
            <p:ph type="body" sz="quarter" idx="13"/>
          </p:nvPr>
        </p:nvSpPr>
        <p:spPr>
          <a:xfrm>
            <a:off x="-2" y="-102"/>
            <a:ext cx="12192001" cy="643505"/>
          </a:xfrm>
        </p:spPr>
        <p:txBody>
          <a:bodyPr/>
          <a:lstStyle/>
          <a:p>
            <a:r>
              <a:rPr lang="en-GB" dirty="0"/>
              <a:t>In future workshops, Members want to have more discussions with NGN about the future of the gas network  </a:t>
            </a:r>
          </a:p>
        </p:txBody>
      </p:sp>
      <p:sp>
        <p:nvSpPr>
          <p:cNvPr id="3" name="Content Placeholder 2">
            <a:extLst>
              <a:ext uri="{FF2B5EF4-FFF2-40B4-BE49-F238E27FC236}">
                <a16:creationId xmlns:a16="http://schemas.microsoft.com/office/drawing/2014/main" id="{1963044F-75D6-24CE-96D3-7F133F4FB613}"/>
              </a:ext>
            </a:extLst>
          </p:cNvPr>
          <p:cNvSpPr>
            <a:spLocks noGrp="1"/>
          </p:cNvSpPr>
          <p:nvPr>
            <p:ph sz="quarter" idx="12"/>
          </p:nvPr>
        </p:nvSpPr>
        <p:spPr>
          <a:xfrm>
            <a:off x="843568" y="3401071"/>
            <a:ext cx="4732285" cy="1881136"/>
          </a:xfrm>
        </p:spPr>
        <p:txBody>
          <a:bodyPr>
            <a:normAutofit lnSpcReduction="10000"/>
          </a:bodyPr>
          <a:lstStyle/>
          <a:p>
            <a:r>
              <a:rPr lang="en-GB" sz="1600" dirty="0"/>
              <a:t>Members enjoyed the discussion on the East Coast Hydrogen project. </a:t>
            </a:r>
          </a:p>
          <a:p>
            <a:r>
              <a:rPr lang="en-GB" sz="1600" dirty="0"/>
              <a:t>They want to explore the future of hydrogen infrastructure, and the choices NGN faces in the near term with hydrogen.</a:t>
            </a:r>
          </a:p>
          <a:p>
            <a:r>
              <a:rPr lang="en-GB" sz="1600" dirty="0"/>
              <a:t>The future of energy and hydrogen were the most popular suggested topics.</a:t>
            </a:r>
          </a:p>
        </p:txBody>
      </p:sp>
      <p:sp>
        <p:nvSpPr>
          <p:cNvPr id="6" name="Rectangle 5">
            <a:extLst>
              <a:ext uri="{FF2B5EF4-FFF2-40B4-BE49-F238E27FC236}">
                <a16:creationId xmlns:a16="http://schemas.microsoft.com/office/drawing/2014/main" id="{5CBBD321-FAF1-BA95-AE57-2FBDED364508}"/>
              </a:ext>
            </a:extLst>
          </p:cNvPr>
          <p:cNvSpPr/>
          <p:nvPr/>
        </p:nvSpPr>
        <p:spPr>
          <a:xfrm>
            <a:off x="834462" y="2785870"/>
            <a:ext cx="4741392" cy="5161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Future plans with hydrogen</a:t>
            </a:r>
          </a:p>
        </p:txBody>
      </p:sp>
      <p:sp>
        <p:nvSpPr>
          <p:cNvPr id="7" name="Rectangle 6">
            <a:extLst>
              <a:ext uri="{FF2B5EF4-FFF2-40B4-BE49-F238E27FC236}">
                <a16:creationId xmlns:a16="http://schemas.microsoft.com/office/drawing/2014/main" id="{850C0E7B-2532-2AB3-5A82-4ED7CCF3C175}"/>
              </a:ext>
            </a:extLst>
          </p:cNvPr>
          <p:cNvSpPr/>
          <p:nvPr/>
        </p:nvSpPr>
        <p:spPr>
          <a:xfrm>
            <a:off x="6419716" y="2783684"/>
            <a:ext cx="4741392" cy="51619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solidFill>
                  <a:schemeClr val="bg1"/>
                </a:solidFill>
              </a:rPr>
              <a:t>Consumer advice</a:t>
            </a:r>
          </a:p>
        </p:txBody>
      </p:sp>
      <p:sp>
        <p:nvSpPr>
          <p:cNvPr id="9" name="Content Placeholder 2">
            <a:extLst>
              <a:ext uri="{FF2B5EF4-FFF2-40B4-BE49-F238E27FC236}">
                <a16:creationId xmlns:a16="http://schemas.microsoft.com/office/drawing/2014/main" id="{53E62197-7440-5D80-9538-6DB367D2728C}"/>
              </a:ext>
            </a:extLst>
          </p:cNvPr>
          <p:cNvSpPr txBox="1">
            <a:spLocks/>
          </p:cNvSpPr>
          <p:nvPr/>
        </p:nvSpPr>
        <p:spPr>
          <a:xfrm>
            <a:off x="6419716" y="3398885"/>
            <a:ext cx="4732285" cy="17680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t>Members want to help NGN with how it communicates support schemes and consumer advice to the customer base. </a:t>
            </a:r>
          </a:p>
          <a:p>
            <a:r>
              <a:rPr lang="en-GB" sz="1600" dirty="0"/>
              <a:t>Energy prices and providing help for vulnerable customers were flagged as specific topics worth discussing at a future workshop.</a:t>
            </a:r>
          </a:p>
        </p:txBody>
      </p:sp>
      <p:pic>
        <p:nvPicPr>
          <p:cNvPr id="11" name="Picture 10">
            <a:extLst>
              <a:ext uri="{FF2B5EF4-FFF2-40B4-BE49-F238E27FC236}">
                <a16:creationId xmlns:a16="http://schemas.microsoft.com/office/drawing/2014/main" id="{75D841B2-B612-5740-4186-F81C41A92398}"/>
              </a:ext>
            </a:extLst>
          </p:cNvPr>
          <p:cNvPicPr>
            <a:picLocks noChangeAspect="1"/>
          </p:cNvPicPr>
          <p:nvPr/>
        </p:nvPicPr>
        <p:blipFill>
          <a:blip r:embed="rId3"/>
          <a:stretch>
            <a:fillRect/>
          </a:stretch>
        </p:blipFill>
        <p:spPr>
          <a:xfrm>
            <a:off x="2454066" y="1281501"/>
            <a:ext cx="1502183" cy="1502183"/>
          </a:xfrm>
          <a:prstGeom prst="rect">
            <a:avLst/>
          </a:prstGeom>
        </p:spPr>
      </p:pic>
      <p:pic>
        <p:nvPicPr>
          <p:cNvPr id="14" name="Picture 13">
            <a:extLst>
              <a:ext uri="{FF2B5EF4-FFF2-40B4-BE49-F238E27FC236}">
                <a16:creationId xmlns:a16="http://schemas.microsoft.com/office/drawing/2014/main" id="{641929B9-530C-C3A4-CB42-D9F26B9E81DF}"/>
              </a:ext>
            </a:extLst>
          </p:cNvPr>
          <p:cNvPicPr>
            <a:picLocks noChangeAspect="1"/>
          </p:cNvPicPr>
          <p:nvPr/>
        </p:nvPicPr>
        <p:blipFill>
          <a:blip r:embed="rId4"/>
          <a:stretch>
            <a:fillRect/>
          </a:stretch>
        </p:blipFill>
        <p:spPr>
          <a:xfrm>
            <a:off x="8043736" y="1229811"/>
            <a:ext cx="1484243" cy="1484243"/>
          </a:xfrm>
          <a:prstGeom prst="rect">
            <a:avLst/>
          </a:prstGeom>
        </p:spPr>
      </p:pic>
      <p:sp>
        <p:nvSpPr>
          <p:cNvPr id="5" name="Slide Number Placeholder 3">
            <a:extLst>
              <a:ext uri="{FF2B5EF4-FFF2-40B4-BE49-F238E27FC236}">
                <a16:creationId xmlns:a16="http://schemas.microsoft.com/office/drawing/2014/main" id="{FCC8404D-9AC3-E2BE-03DC-3BEDE6E303A3}"/>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52</a:t>
            </a:fld>
            <a:endParaRPr lang="en-GB"/>
          </a:p>
        </p:txBody>
      </p:sp>
      <p:sp>
        <p:nvSpPr>
          <p:cNvPr id="10" name="Speech Bubble: Rectangle with Corners Rounded 9">
            <a:extLst>
              <a:ext uri="{FF2B5EF4-FFF2-40B4-BE49-F238E27FC236}">
                <a16:creationId xmlns:a16="http://schemas.microsoft.com/office/drawing/2014/main" id="{E1852D4D-624E-34D3-0BB3-486953B2386E}"/>
              </a:ext>
            </a:extLst>
          </p:cNvPr>
          <p:cNvSpPr/>
          <p:nvPr/>
        </p:nvSpPr>
        <p:spPr>
          <a:xfrm>
            <a:off x="7123128" y="5356522"/>
            <a:ext cx="3325458" cy="791806"/>
          </a:xfrm>
          <a:prstGeom prst="wedgeRoundRectCallout">
            <a:avLst>
              <a:gd name="adj1" fmla="val -42700"/>
              <a:gd name="adj2" fmla="val 58531"/>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lang="en-GB" sz="1200" i="1">
                <a:solidFill>
                  <a:schemeClr val="bg1"/>
                </a:solidFill>
                <a:latin typeface="Century Gothic" panose="020F0302020204030204"/>
              </a:rPr>
              <a:t>“More on how to help the vulnerable, like pensioner's, people with disabilities, and unemployment.”</a:t>
            </a:r>
            <a:endPar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endParaRPr>
          </a:p>
        </p:txBody>
      </p:sp>
      <p:sp>
        <p:nvSpPr>
          <p:cNvPr id="15" name="Speech Bubble: Rectangle with Corners Rounded 14">
            <a:extLst>
              <a:ext uri="{FF2B5EF4-FFF2-40B4-BE49-F238E27FC236}">
                <a16:creationId xmlns:a16="http://schemas.microsoft.com/office/drawing/2014/main" id="{E7D0F7F8-9845-A1F2-27D3-04E8DAA9247F}"/>
              </a:ext>
            </a:extLst>
          </p:cNvPr>
          <p:cNvSpPr/>
          <p:nvPr/>
        </p:nvSpPr>
        <p:spPr>
          <a:xfrm>
            <a:off x="1542428" y="5265977"/>
            <a:ext cx="3325458" cy="972897"/>
          </a:xfrm>
          <a:prstGeom prst="wedgeRoundRectCallout">
            <a:avLst>
              <a:gd name="adj1" fmla="val -42700"/>
              <a:gd name="adj2" fmla="val 58531"/>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lang="en-GB" sz="1200" i="1" dirty="0">
                <a:solidFill>
                  <a:schemeClr val="bg1"/>
                </a:solidFill>
                <a:latin typeface="Century Gothic" panose="020F0302020204030204"/>
              </a:rPr>
              <a:t>“I think the Hydrogen topic could be explored a bit more, l saw a TV programme which said it’s not economic to continue with this, l was left a bit confused.”</a:t>
            </a:r>
            <a:endParaRPr kumimoji="0" lang="en-GB" sz="1200" i="1" u="none" strike="noStrike" kern="1200" cap="none" spc="0" normalizeH="0" baseline="0" noProof="0" dirty="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82460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8C35A-5051-7E8D-DB3E-18C24D0D97D3}"/>
            </a:ext>
          </a:extLst>
        </p:cNvPr>
        <p:cNvGrpSpPr/>
        <p:nvPr/>
      </p:nvGrpSpPr>
      <p:grpSpPr>
        <a:xfrm>
          <a:off x="0" y="0"/>
          <a:ext cx="0" cy="0"/>
          <a:chOff x="0" y="0"/>
          <a:chExt cx="0" cy="0"/>
        </a:xfrm>
      </p:grpSpPr>
      <p:pic>
        <p:nvPicPr>
          <p:cNvPr id="22" name="Picture 21" descr="Books stacked on a wooden table">
            <a:extLst>
              <a:ext uri="{FF2B5EF4-FFF2-40B4-BE49-F238E27FC236}">
                <a16:creationId xmlns:a16="http://schemas.microsoft.com/office/drawing/2014/main" id="{F2E8AFFE-6DCE-AC42-FAF5-ECEC19777154}"/>
              </a:ext>
            </a:extLst>
          </p:cNvPr>
          <p:cNvPicPr>
            <a:picLocks noChangeAspect="1"/>
          </p:cNvPicPr>
          <p:nvPr/>
        </p:nvPicPr>
        <p:blipFill>
          <a:blip r:embed="rId3" cstate="print">
            <a:extLst>
              <a:ext uri="{28A0092B-C50C-407E-A947-70E740481C1C}">
                <a14:useLocalDpi xmlns:a14="http://schemas.microsoft.com/office/drawing/2010/main" val="0"/>
              </a:ext>
            </a:extLst>
          </a:blip>
          <a:srcRect l="54217"/>
          <a:stretch>
            <a:fillRect/>
          </a:stretch>
        </p:blipFill>
        <p:spPr>
          <a:xfrm>
            <a:off x="6095999" y="657225"/>
            <a:ext cx="6088486" cy="6200775"/>
          </a:xfrm>
          <a:prstGeom prst="rect">
            <a:avLst/>
          </a:prstGeom>
        </p:spPr>
      </p:pic>
      <p:sp>
        <p:nvSpPr>
          <p:cNvPr id="5" name="Rectangle: Rounded Corners 4">
            <a:extLst>
              <a:ext uri="{FF2B5EF4-FFF2-40B4-BE49-F238E27FC236}">
                <a16:creationId xmlns:a16="http://schemas.microsoft.com/office/drawing/2014/main" id="{81BC6D92-5780-2C05-0F96-62B6536D3C73}"/>
              </a:ext>
            </a:extLst>
          </p:cNvPr>
          <p:cNvSpPr/>
          <p:nvPr/>
        </p:nvSpPr>
        <p:spPr>
          <a:xfrm>
            <a:off x="676669" y="1272434"/>
            <a:ext cx="12201130" cy="367024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Slide Number Placeholder 3">
            <a:extLst>
              <a:ext uri="{FF2B5EF4-FFF2-40B4-BE49-F238E27FC236}">
                <a16:creationId xmlns:a16="http://schemas.microsoft.com/office/drawing/2014/main" id="{2549BA3B-C879-7749-4BB5-BA24ACF5CC12}"/>
              </a:ext>
            </a:extLst>
          </p:cNvPr>
          <p:cNvSpPr txBox="1">
            <a:spLocks/>
          </p:cNvSpPr>
          <p:nvPr/>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AutoShape 10">
            <a:extLst>
              <a:ext uri="{FF2B5EF4-FFF2-40B4-BE49-F238E27FC236}">
                <a16:creationId xmlns:a16="http://schemas.microsoft.com/office/drawing/2014/main" id="{B03C00C9-EE6B-1E5D-9FC2-F0C494175288}"/>
              </a:ext>
            </a:extLst>
          </p:cNvPr>
          <p:cNvSpPr>
            <a:spLocks noChangeArrowheads="1"/>
          </p:cNvSpPr>
          <p:nvPr/>
        </p:nvSpPr>
        <p:spPr bwMode="auto">
          <a:xfrm>
            <a:off x="-9131" y="0"/>
            <a:ext cx="12193615" cy="505854"/>
          </a:xfrm>
          <a:prstGeom prst="rect">
            <a:avLst/>
          </a:prstGeom>
          <a:solidFill>
            <a:srgbClr val="84ACB6"/>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en-US" sz="2400" b="1" i="0" kern="0">
                <a:solidFill>
                  <a:prstClr val="white"/>
                </a:solidFill>
                <a:latin typeface="Century Gothic" panose="020B0502020202020204" pitchFamily="34" charset="0"/>
              </a:rPr>
              <a:t>Contents </a:t>
            </a:r>
            <a:endParaRPr kumimoji="0" lang="en-GB" sz="2400" b="1" i="0" u="none" strike="noStrike" kern="0" cap="none" spc="0" normalizeH="0" baseline="0" noProof="0">
              <a:ln>
                <a:noFill/>
              </a:ln>
              <a:solidFill>
                <a:prstClr val="white"/>
              </a:solidFill>
              <a:effectLst/>
              <a:uLnTx/>
              <a:uFillTx/>
              <a:latin typeface="Century Gothic" panose="020B0502020202020204" pitchFamily="34" charset="0"/>
              <a:cs typeface="Arial" panose="020B0604020202020204" pitchFamily="34" charset="0"/>
            </a:endParaRPr>
          </a:p>
        </p:txBody>
      </p:sp>
      <p:sp>
        <p:nvSpPr>
          <p:cNvPr id="1038" name="Text Placeholder 8">
            <a:extLst>
              <a:ext uri="{FF2B5EF4-FFF2-40B4-BE49-F238E27FC236}">
                <a16:creationId xmlns:a16="http://schemas.microsoft.com/office/drawing/2014/main" id="{923BBE80-A649-4A56-93DF-84CD9C39E1AB}"/>
              </a:ext>
            </a:extLst>
          </p:cNvPr>
          <p:cNvSpPr txBox="1">
            <a:spLocks noChangeAspect="1"/>
          </p:cNvSpPr>
          <p:nvPr/>
        </p:nvSpPr>
        <p:spPr>
          <a:xfrm>
            <a:off x="357477" y="1546924"/>
            <a:ext cx="436874" cy="376250"/>
          </a:xfrm>
          <a:prstGeom prst="rect">
            <a:avLst/>
          </a:prstGeom>
          <a:solidFill>
            <a:srgbClr val="4BACC6">
              <a:lumMod val="50000"/>
            </a:srgb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2" name="Text Placeholder 8">
            <a:extLst>
              <a:ext uri="{FF2B5EF4-FFF2-40B4-BE49-F238E27FC236}">
                <a16:creationId xmlns:a16="http://schemas.microsoft.com/office/drawing/2014/main" id="{52DA82D2-535A-47C2-FEEC-AEC883AACE2C}"/>
              </a:ext>
            </a:extLst>
          </p:cNvPr>
          <p:cNvSpPr txBox="1">
            <a:spLocks noChangeAspect="1"/>
          </p:cNvSpPr>
          <p:nvPr/>
        </p:nvSpPr>
        <p:spPr>
          <a:xfrm>
            <a:off x="357477" y="3072144"/>
            <a:ext cx="436874" cy="376250"/>
          </a:xfrm>
          <a:prstGeom prst="rect">
            <a:avLst/>
          </a:prstGeom>
          <a:solidFill>
            <a:srgbClr val="32879E"/>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3" name="Text Placeholder 8">
            <a:extLst>
              <a:ext uri="{FF2B5EF4-FFF2-40B4-BE49-F238E27FC236}">
                <a16:creationId xmlns:a16="http://schemas.microsoft.com/office/drawing/2014/main" id="{6B4C0A32-5576-17A3-6617-1AC3560850F6}"/>
              </a:ext>
            </a:extLst>
          </p:cNvPr>
          <p:cNvSpPr txBox="1">
            <a:spLocks noChangeAspect="1"/>
          </p:cNvSpPr>
          <p:nvPr/>
        </p:nvSpPr>
        <p:spPr>
          <a:xfrm>
            <a:off x="357477" y="2311673"/>
            <a:ext cx="436874" cy="376250"/>
          </a:xfrm>
          <a:prstGeom prst="rect">
            <a:avLst/>
          </a:prstGeom>
          <a:solidFill>
            <a:srgbClr val="297083"/>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graphicFrame>
        <p:nvGraphicFramePr>
          <p:cNvPr id="6" name="Table 7">
            <a:extLst>
              <a:ext uri="{FF2B5EF4-FFF2-40B4-BE49-F238E27FC236}">
                <a16:creationId xmlns:a16="http://schemas.microsoft.com/office/drawing/2014/main" id="{D2071B99-F524-B73F-3DF3-C6294F1BFC50}"/>
              </a:ext>
            </a:extLst>
          </p:cNvPr>
          <p:cNvGraphicFramePr>
            <a:graphicFrameLocks noGrp="1"/>
          </p:cNvGraphicFramePr>
          <p:nvPr>
            <p:extLst>
              <p:ext uri="{D42A27DB-BD31-4B8C-83A1-F6EECF244321}">
                <p14:modId xmlns:p14="http://schemas.microsoft.com/office/powerpoint/2010/main" val="2570919617"/>
              </p:ext>
            </p:extLst>
          </p:nvPr>
        </p:nvGraphicFramePr>
        <p:xfrm>
          <a:off x="957093" y="1292252"/>
          <a:ext cx="5003746" cy="3095690"/>
        </p:xfrm>
        <a:graphic>
          <a:graphicData uri="http://schemas.openxmlformats.org/drawingml/2006/table">
            <a:tbl>
              <a:tblPr firstRow="1" bandRow="1">
                <a:tableStyleId>{073A0DAA-6AF3-43AB-8588-CEC1D06C72B9}</a:tableStyleId>
              </a:tblPr>
              <a:tblGrid>
                <a:gridCol w="5003746">
                  <a:extLst>
                    <a:ext uri="{9D8B030D-6E8A-4147-A177-3AD203B41FA5}">
                      <a16:colId xmlns:a16="http://schemas.microsoft.com/office/drawing/2014/main" val="2804676622"/>
                    </a:ext>
                  </a:extLst>
                </a:gridCol>
              </a:tblGrid>
              <a:tr h="829964">
                <a:tc>
                  <a:txBody>
                    <a:bodyPr/>
                    <a:lstStyle/>
                    <a:p>
                      <a:pPr>
                        <a:spcAft>
                          <a:spcPts val="600"/>
                        </a:spcAft>
                      </a:pPr>
                      <a:r>
                        <a:rPr lang="en-GB" sz="1600" b="1">
                          <a:solidFill>
                            <a:schemeClr val="tx1"/>
                          </a:solidFill>
                        </a:rPr>
                        <a:t>Sample breakdown</a:t>
                      </a:r>
                      <a:endParaRPr lang="en-GB" sz="1600" b="1">
                        <a:solidFill>
                          <a:schemeClr val="tx1"/>
                        </a:solidFill>
                        <a:latin typeface="Century Gothic" panose="020B0502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538317"/>
                  </a:ext>
                </a:extLst>
              </a:tr>
              <a:tr h="755242">
                <a:tc>
                  <a:txBody>
                    <a:bodyPr/>
                    <a:lstStyle/>
                    <a:p>
                      <a:pPr>
                        <a:spcAft>
                          <a:spcPts val="600"/>
                        </a:spcAft>
                      </a:pPr>
                      <a:r>
                        <a:rPr lang="en-GB" sz="1600" b="1" dirty="0">
                          <a:solidFill>
                            <a:schemeClr val="tx1"/>
                          </a:solidFill>
                          <a:latin typeface="Century Gothic" panose="020B0502020202020204" pitchFamily="34" charset="0"/>
                        </a:rPr>
                        <a:t>Member feedback</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7251555"/>
                  </a:ext>
                </a:extLst>
              </a:tr>
              <a:tr h="755242">
                <a:tc>
                  <a:txBody>
                    <a:bodyPr/>
                    <a:lstStyle/>
                    <a:p>
                      <a:pPr>
                        <a:spcAft>
                          <a:spcPts val="600"/>
                        </a:spcAft>
                      </a:pPr>
                      <a:r>
                        <a:rPr lang="en-GB" sz="1600" b="1">
                          <a:solidFill>
                            <a:schemeClr val="tx1"/>
                          </a:solidFill>
                          <a:latin typeface="Century Gothic" panose="020B0502020202020204" pitchFamily="34" charset="0"/>
                        </a:rPr>
                        <a:t>Additional insights and stimulus: Network charges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4164524"/>
                  </a:ext>
                </a:extLst>
              </a:tr>
              <a:tr h="755242">
                <a:tc>
                  <a:txBody>
                    <a:bodyPr/>
                    <a:lstStyle/>
                    <a:p>
                      <a:pPr>
                        <a:spcAft>
                          <a:spcPts val="600"/>
                        </a:spcAft>
                      </a:pPr>
                      <a:r>
                        <a:rPr lang="en-GB" sz="1600" b="1">
                          <a:solidFill>
                            <a:schemeClr val="tx1"/>
                          </a:solidFill>
                          <a:latin typeface="Century Gothic" panose="020B0502020202020204" pitchFamily="34" charset="0"/>
                        </a:rPr>
                        <a:t>Additional insights and stimulus: East Coast Hydrogen</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9809519"/>
                  </a:ext>
                </a:extLst>
              </a:tr>
            </a:tbl>
          </a:graphicData>
        </a:graphic>
      </p:graphicFrame>
      <p:sp>
        <p:nvSpPr>
          <p:cNvPr id="4" name="Slide Number Placeholder 3">
            <a:extLst>
              <a:ext uri="{FF2B5EF4-FFF2-40B4-BE49-F238E27FC236}">
                <a16:creationId xmlns:a16="http://schemas.microsoft.com/office/drawing/2014/main" id="{26D875A2-F218-BA80-C273-FDFDB93F66BB}"/>
              </a:ext>
            </a:extLst>
          </p:cNvPr>
          <p:cNvSpPr txBox="1">
            <a:spLocks/>
          </p:cNvSpPr>
          <p:nvPr/>
        </p:nvSpPr>
        <p:spPr>
          <a:xfrm>
            <a:off x="11280100" y="92881"/>
            <a:ext cx="794631" cy="4114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17C9725-CDDF-4E1F-A5C1-71F9C95A39C6}" type="slidenum">
              <a:rPr lang="en-GB" sz="1200" b="1" smtClean="0">
                <a:solidFill>
                  <a:schemeClr val="bg1"/>
                </a:solidFill>
                <a:latin typeface="Century Gothic" panose="020B0502020202020204" pitchFamily="34" charset="0"/>
              </a:rPr>
              <a:pPr algn="r">
                <a:defRPr/>
              </a:pPr>
              <a:t>53</a:t>
            </a:fld>
            <a:endParaRPr lang="en-GB" sz="1200" b="1">
              <a:solidFill>
                <a:schemeClr val="bg1"/>
              </a:solidFill>
              <a:latin typeface="Century Gothic" panose="020B0502020202020204" pitchFamily="34" charset="0"/>
            </a:endParaRPr>
          </a:p>
        </p:txBody>
      </p:sp>
      <p:sp>
        <p:nvSpPr>
          <p:cNvPr id="11" name="Text Placeholder 1">
            <a:extLst>
              <a:ext uri="{FF2B5EF4-FFF2-40B4-BE49-F238E27FC236}">
                <a16:creationId xmlns:a16="http://schemas.microsoft.com/office/drawing/2014/main" id="{FF821079-CD6A-96E7-1B34-E22AA5002453}"/>
              </a:ext>
            </a:extLst>
          </p:cNvPr>
          <p:cNvSpPr>
            <a:spLocks noGrp="1"/>
          </p:cNvSpPr>
          <p:nvPr>
            <p:ph type="body" sz="quarter" idx="13"/>
          </p:nvPr>
        </p:nvSpPr>
        <p:spPr>
          <a:xfrm>
            <a:off x="-1" y="-102"/>
            <a:ext cx="12192000" cy="657327"/>
          </a:xfrm>
        </p:spPr>
        <p:txBody>
          <a:bodyPr/>
          <a:lstStyle/>
          <a:p>
            <a:r>
              <a:rPr lang="en-GB"/>
              <a:t>Appendix</a:t>
            </a:r>
            <a:endParaRPr lang="en-GB" sz="2400"/>
          </a:p>
        </p:txBody>
      </p:sp>
      <p:sp>
        <p:nvSpPr>
          <p:cNvPr id="10" name="Slide Number Placeholder 3">
            <a:extLst>
              <a:ext uri="{FF2B5EF4-FFF2-40B4-BE49-F238E27FC236}">
                <a16:creationId xmlns:a16="http://schemas.microsoft.com/office/drawing/2014/main" id="{DDF2AEA6-01AC-3E7C-3ABC-09877EEB7B06}"/>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53</a:t>
            </a:fld>
            <a:endParaRPr lang="en-GB"/>
          </a:p>
        </p:txBody>
      </p:sp>
      <p:sp>
        <p:nvSpPr>
          <p:cNvPr id="13" name="Rectangle 12">
            <a:extLst>
              <a:ext uri="{FF2B5EF4-FFF2-40B4-BE49-F238E27FC236}">
                <a16:creationId xmlns:a16="http://schemas.microsoft.com/office/drawing/2014/main" id="{FF00CDE7-8AE0-44EB-D234-678B612970F5}"/>
              </a:ext>
            </a:extLst>
          </p:cNvPr>
          <p:cNvSpPr/>
          <p:nvPr/>
        </p:nvSpPr>
        <p:spPr>
          <a:xfrm>
            <a:off x="141661" y="2911746"/>
            <a:ext cx="5687568" cy="713231"/>
          </a:xfrm>
          <a:prstGeom prst="rect">
            <a:avLst/>
          </a:prstGeom>
          <a:noFill/>
          <a:ln>
            <a:solidFill>
              <a:srgbClr val="0099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9" name="Text Placeholder 8">
            <a:extLst>
              <a:ext uri="{FF2B5EF4-FFF2-40B4-BE49-F238E27FC236}">
                <a16:creationId xmlns:a16="http://schemas.microsoft.com/office/drawing/2014/main" id="{E6431235-346D-2A85-925D-37874FC0D416}"/>
              </a:ext>
            </a:extLst>
          </p:cNvPr>
          <p:cNvSpPr txBox="1">
            <a:spLocks noChangeAspect="1"/>
          </p:cNvSpPr>
          <p:nvPr/>
        </p:nvSpPr>
        <p:spPr>
          <a:xfrm>
            <a:off x="357477" y="3779853"/>
            <a:ext cx="436874" cy="376250"/>
          </a:xfrm>
          <a:prstGeom prst="rect">
            <a:avLst/>
          </a:prstGeom>
          <a:solidFill>
            <a:srgbClr val="32879E"/>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5723096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42E58-1120-CDDF-EE9F-83F46B310B3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2C8563E-823A-35A0-5D0F-C2FB83EC75DB}"/>
              </a:ext>
            </a:extLst>
          </p:cNvPr>
          <p:cNvSpPr>
            <a:spLocks noGrp="1"/>
          </p:cNvSpPr>
          <p:nvPr>
            <p:ph type="body" sz="quarter" idx="13"/>
          </p:nvPr>
        </p:nvSpPr>
        <p:spPr/>
        <p:txBody>
          <a:bodyPr/>
          <a:lstStyle/>
          <a:p>
            <a:r>
              <a:rPr lang="en-GB" dirty="0"/>
              <a:t>Members place greater trust in gas networks like NGN than in other actors in the energy sector</a:t>
            </a:r>
          </a:p>
        </p:txBody>
      </p:sp>
      <p:sp>
        <p:nvSpPr>
          <p:cNvPr id="7" name="Text Placeholder 6">
            <a:extLst>
              <a:ext uri="{FF2B5EF4-FFF2-40B4-BE49-F238E27FC236}">
                <a16:creationId xmlns:a16="http://schemas.microsoft.com/office/drawing/2014/main" id="{C58936F2-3A3C-28AC-7D71-11FB42F95031}"/>
              </a:ext>
            </a:extLst>
          </p:cNvPr>
          <p:cNvSpPr>
            <a:spLocks noGrp="1"/>
          </p:cNvSpPr>
          <p:nvPr>
            <p:ph type="body" sz="quarter" idx="14"/>
          </p:nvPr>
        </p:nvSpPr>
        <p:spPr/>
        <p:txBody>
          <a:bodyPr/>
          <a:lstStyle/>
          <a:p>
            <a:r>
              <a:rPr lang="en-GB"/>
              <a:t>This confidence does not extend to all institutions - particularly the government, where scepticism remains very high.</a:t>
            </a:r>
          </a:p>
        </p:txBody>
      </p:sp>
      <p:sp>
        <p:nvSpPr>
          <p:cNvPr id="15" name="Rectangle 14">
            <a:extLst>
              <a:ext uri="{FF2B5EF4-FFF2-40B4-BE49-F238E27FC236}">
                <a16:creationId xmlns:a16="http://schemas.microsoft.com/office/drawing/2014/main" id="{488AE9E2-B8CB-EEC2-403A-A691F32F5497}"/>
              </a:ext>
            </a:extLst>
          </p:cNvPr>
          <p:cNvSpPr/>
          <p:nvPr/>
        </p:nvSpPr>
        <p:spPr>
          <a:xfrm>
            <a:off x="132678" y="6546270"/>
            <a:ext cx="7731162" cy="3117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dirty="0">
                <a:solidFill>
                  <a:schemeClr val="tx1"/>
                </a:solidFill>
              </a:rPr>
              <a:t>Base: 31 Workshop Panel respondents (question not asked of Inclusive Panel)</a:t>
            </a:r>
          </a:p>
        </p:txBody>
      </p:sp>
      <p:sp>
        <p:nvSpPr>
          <p:cNvPr id="2" name="Speech Bubble: Rectangle with Corners Rounded 1">
            <a:extLst>
              <a:ext uri="{FF2B5EF4-FFF2-40B4-BE49-F238E27FC236}">
                <a16:creationId xmlns:a16="http://schemas.microsoft.com/office/drawing/2014/main" id="{8C9202F6-57F8-1C4A-D6CF-8D76E293D0E2}"/>
              </a:ext>
            </a:extLst>
          </p:cNvPr>
          <p:cNvSpPr/>
          <p:nvPr/>
        </p:nvSpPr>
        <p:spPr>
          <a:xfrm>
            <a:off x="9595821" y="2586000"/>
            <a:ext cx="2302137" cy="791806"/>
          </a:xfrm>
          <a:prstGeom prst="wedgeRoundRectCallout">
            <a:avLst>
              <a:gd name="adj1" fmla="val -42700"/>
              <a:gd name="adj2" fmla="val 58531"/>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lang="en-GB" sz="1200" i="1">
                <a:solidFill>
                  <a:schemeClr val="bg1"/>
                </a:solidFill>
                <a:latin typeface="Century Gothic" panose="020F0302020204030204"/>
              </a:rPr>
              <a:t>“NGN are ethical, they do go over and above with what they're trying to do.”</a:t>
            </a:r>
            <a:endPar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endParaRPr>
          </a:p>
        </p:txBody>
      </p:sp>
      <p:graphicFrame>
        <p:nvGraphicFramePr>
          <p:cNvPr id="4" name="Chart 3">
            <a:extLst>
              <a:ext uri="{FF2B5EF4-FFF2-40B4-BE49-F238E27FC236}">
                <a16:creationId xmlns:a16="http://schemas.microsoft.com/office/drawing/2014/main" id="{CA2539E5-67B5-2C69-738D-4D3F92CA76E3}"/>
              </a:ext>
            </a:extLst>
          </p:cNvPr>
          <p:cNvGraphicFramePr/>
          <p:nvPr>
            <p:extLst>
              <p:ext uri="{D42A27DB-BD31-4B8C-83A1-F6EECF244321}">
                <p14:modId xmlns:p14="http://schemas.microsoft.com/office/powerpoint/2010/main" val="3948034286"/>
              </p:ext>
            </p:extLst>
          </p:nvPr>
        </p:nvGraphicFramePr>
        <p:xfrm>
          <a:off x="294042" y="1887280"/>
          <a:ext cx="9420113" cy="447542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CA2659DF-4167-3917-3EAB-5679441402EE}"/>
              </a:ext>
            </a:extLst>
          </p:cNvPr>
          <p:cNvSpPr/>
          <p:nvPr/>
        </p:nvSpPr>
        <p:spPr>
          <a:xfrm>
            <a:off x="294042" y="1391883"/>
            <a:ext cx="10764819" cy="300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b="1">
                <a:solidFill>
                  <a:schemeClr val="tx1"/>
                </a:solidFill>
              </a:rPr>
              <a:t>Q. To what extent do you trust each of the following to act in the best interests of energy consumers?</a:t>
            </a:r>
          </a:p>
        </p:txBody>
      </p:sp>
      <p:sp>
        <p:nvSpPr>
          <p:cNvPr id="3" name="Speech Bubble: Rectangle with Corners Rounded 2">
            <a:extLst>
              <a:ext uri="{FF2B5EF4-FFF2-40B4-BE49-F238E27FC236}">
                <a16:creationId xmlns:a16="http://schemas.microsoft.com/office/drawing/2014/main" id="{E8D3F140-5384-8647-CA9F-9613625229DA}"/>
              </a:ext>
            </a:extLst>
          </p:cNvPr>
          <p:cNvSpPr/>
          <p:nvPr/>
        </p:nvSpPr>
        <p:spPr>
          <a:xfrm>
            <a:off x="9425043" y="3885286"/>
            <a:ext cx="2643691" cy="984969"/>
          </a:xfrm>
          <a:prstGeom prst="wedgeRoundRectCallout">
            <a:avLst>
              <a:gd name="adj1" fmla="val -42700"/>
              <a:gd name="adj2" fmla="val 58531"/>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300"/>
              </a:spcAft>
              <a:defRPr/>
            </a:pPr>
            <a:r>
              <a:rPr lang="en-GB" sz="1200" i="1">
                <a:solidFill>
                  <a:schemeClr val="bg1"/>
                </a:solidFill>
                <a:latin typeface="Century Gothic" panose="020F0302020204030204"/>
              </a:rPr>
              <a:t>“The people that are running this country don't have any idea of anything, and they're running it into the ground. It's awful.”</a:t>
            </a:r>
            <a:endPar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82842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1315B-9D47-C8BD-ACD7-B08ECF9B761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8D77D98-3FAA-7369-2FE6-A17BFE30B3C6}"/>
              </a:ext>
            </a:extLst>
          </p:cNvPr>
          <p:cNvSpPr>
            <a:spLocks noGrp="1"/>
          </p:cNvSpPr>
          <p:nvPr>
            <p:ph type="body" sz="quarter" idx="13"/>
          </p:nvPr>
        </p:nvSpPr>
        <p:spPr/>
        <p:txBody>
          <a:bodyPr/>
          <a:lstStyle/>
          <a:p>
            <a:r>
              <a:rPr lang="en-US">
                <a:latin typeface="Century Gothic"/>
              </a:rPr>
              <a:t>Network charge stimulus</a:t>
            </a:r>
            <a:endParaRPr lang="en-US"/>
          </a:p>
        </p:txBody>
      </p:sp>
      <p:pic>
        <p:nvPicPr>
          <p:cNvPr id="5" name="Picture 4">
            <a:extLst>
              <a:ext uri="{FF2B5EF4-FFF2-40B4-BE49-F238E27FC236}">
                <a16:creationId xmlns:a16="http://schemas.microsoft.com/office/drawing/2014/main" id="{28D80FE9-03B3-905A-F798-10735AA6EDAD}"/>
              </a:ext>
            </a:extLst>
          </p:cNvPr>
          <p:cNvPicPr>
            <a:picLocks noChangeAspect="1"/>
          </p:cNvPicPr>
          <p:nvPr/>
        </p:nvPicPr>
        <p:blipFill>
          <a:blip r:embed="rId2"/>
          <a:stretch>
            <a:fillRect/>
          </a:stretch>
        </p:blipFill>
        <p:spPr>
          <a:xfrm>
            <a:off x="1466448" y="845596"/>
            <a:ext cx="9259102" cy="5166808"/>
          </a:xfrm>
          <a:prstGeom prst="rect">
            <a:avLst/>
          </a:prstGeom>
          <a:ln>
            <a:solidFill>
              <a:schemeClr val="accent4"/>
            </a:solidFill>
          </a:ln>
        </p:spPr>
      </p:pic>
    </p:spTree>
    <p:extLst>
      <p:ext uri="{BB962C8B-B14F-4D97-AF65-F5344CB8AC3E}">
        <p14:creationId xmlns:p14="http://schemas.microsoft.com/office/powerpoint/2010/main" val="1176238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FB953-2C61-A52C-ABC4-ED5829C1248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D44CF6A-78B9-EE08-E28E-5CFFC4284221}"/>
              </a:ext>
            </a:extLst>
          </p:cNvPr>
          <p:cNvSpPr>
            <a:spLocks noGrp="1"/>
          </p:cNvSpPr>
          <p:nvPr>
            <p:ph type="body" sz="quarter" idx="13"/>
          </p:nvPr>
        </p:nvSpPr>
        <p:spPr/>
        <p:txBody>
          <a:bodyPr/>
          <a:lstStyle/>
          <a:p>
            <a:r>
              <a:rPr lang="en-US">
                <a:latin typeface="Century Gothic"/>
              </a:rPr>
              <a:t>Network charge stimulus</a:t>
            </a:r>
            <a:endParaRPr lang="en-US"/>
          </a:p>
        </p:txBody>
      </p:sp>
      <p:pic>
        <p:nvPicPr>
          <p:cNvPr id="4" name="Picture 3">
            <a:extLst>
              <a:ext uri="{FF2B5EF4-FFF2-40B4-BE49-F238E27FC236}">
                <a16:creationId xmlns:a16="http://schemas.microsoft.com/office/drawing/2014/main" id="{AD8AE23C-B1E7-714D-10AD-85AD6E0A9C71}"/>
              </a:ext>
            </a:extLst>
          </p:cNvPr>
          <p:cNvPicPr>
            <a:picLocks noChangeAspect="1"/>
          </p:cNvPicPr>
          <p:nvPr/>
        </p:nvPicPr>
        <p:blipFill>
          <a:blip r:embed="rId2"/>
          <a:stretch>
            <a:fillRect/>
          </a:stretch>
        </p:blipFill>
        <p:spPr>
          <a:xfrm>
            <a:off x="1416914" y="834165"/>
            <a:ext cx="9358171" cy="5189670"/>
          </a:xfrm>
          <a:prstGeom prst="rect">
            <a:avLst/>
          </a:prstGeom>
          <a:ln>
            <a:solidFill>
              <a:schemeClr val="accent4"/>
            </a:solidFill>
          </a:ln>
        </p:spPr>
      </p:pic>
    </p:spTree>
    <p:extLst>
      <p:ext uri="{BB962C8B-B14F-4D97-AF65-F5344CB8AC3E}">
        <p14:creationId xmlns:p14="http://schemas.microsoft.com/office/powerpoint/2010/main" val="1869909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79A32-18EF-37F4-1B26-3056FD09FB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479FA7-E364-BAB6-D3D8-51778FD8C59C}"/>
              </a:ext>
            </a:extLst>
          </p:cNvPr>
          <p:cNvSpPr>
            <a:spLocks noGrp="1"/>
          </p:cNvSpPr>
          <p:nvPr>
            <p:ph type="body" sz="quarter" idx="13"/>
          </p:nvPr>
        </p:nvSpPr>
        <p:spPr/>
        <p:txBody>
          <a:bodyPr/>
          <a:lstStyle/>
          <a:p>
            <a:r>
              <a:rPr lang="en-US">
                <a:latin typeface="Century Gothic"/>
              </a:rPr>
              <a:t>Network charge stimulus</a:t>
            </a:r>
            <a:endParaRPr lang="en-US"/>
          </a:p>
        </p:txBody>
      </p:sp>
      <p:pic>
        <p:nvPicPr>
          <p:cNvPr id="5" name="Picture 4">
            <a:extLst>
              <a:ext uri="{FF2B5EF4-FFF2-40B4-BE49-F238E27FC236}">
                <a16:creationId xmlns:a16="http://schemas.microsoft.com/office/drawing/2014/main" id="{10F6C2E6-C7DA-5773-3407-43049CEB358F}"/>
              </a:ext>
            </a:extLst>
          </p:cNvPr>
          <p:cNvPicPr>
            <a:picLocks noChangeAspect="1"/>
          </p:cNvPicPr>
          <p:nvPr/>
        </p:nvPicPr>
        <p:blipFill>
          <a:blip r:embed="rId2"/>
          <a:stretch>
            <a:fillRect/>
          </a:stretch>
        </p:blipFill>
        <p:spPr>
          <a:xfrm>
            <a:off x="1435966" y="818924"/>
            <a:ext cx="9320068" cy="5220152"/>
          </a:xfrm>
          <a:prstGeom prst="rect">
            <a:avLst/>
          </a:prstGeom>
          <a:ln>
            <a:solidFill>
              <a:schemeClr val="accent4"/>
            </a:solidFill>
          </a:ln>
        </p:spPr>
      </p:pic>
    </p:spTree>
    <p:extLst>
      <p:ext uri="{BB962C8B-B14F-4D97-AF65-F5344CB8AC3E}">
        <p14:creationId xmlns:p14="http://schemas.microsoft.com/office/powerpoint/2010/main" val="26462262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3047E-5EBB-F734-B7BD-96518907B4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3F01A2-DBBD-CF57-E13F-282697D92D0B}"/>
              </a:ext>
            </a:extLst>
          </p:cNvPr>
          <p:cNvSpPr>
            <a:spLocks noGrp="1"/>
          </p:cNvSpPr>
          <p:nvPr>
            <p:ph type="body" sz="quarter" idx="13"/>
          </p:nvPr>
        </p:nvSpPr>
        <p:spPr/>
        <p:txBody>
          <a:bodyPr/>
          <a:lstStyle/>
          <a:p>
            <a:r>
              <a:rPr lang="en-US">
                <a:latin typeface="Century Gothic"/>
              </a:rPr>
              <a:t>Network charge stimulus</a:t>
            </a:r>
            <a:endParaRPr lang="en-US"/>
          </a:p>
        </p:txBody>
      </p:sp>
      <p:pic>
        <p:nvPicPr>
          <p:cNvPr id="4" name="Picture 3">
            <a:extLst>
              <a:ext uri="{FF2B5EF4-FFF2-40B4-BE49-F238E27FC236}">
                <a16:creationId xmlns:a16="http://schemas.microsoft.com/office/drawing/2014/main" id="{DFED554D-B7B8-899D-3EA5-B44AF6B9F4CE}"/>
              </a:ext>
            </a:extLst>
          </p:cNvPr>
          <p:cNvPicPr>
            <a:picLocks noChangeAspect="1"/>
          </p:cNvPicPr>
          <p:nvPr/>
        </p:nvPicPr>
        <p:blipFill>
          <a:blip r:embed="rId2"/>
          <a:stretch>
            <a:fillRect/>
          </a:stretch>
        </p:blipFill>
        <p:spPr>
          <a:xfrm>
            <a:off x="1447396" y="834165"/>
            <a:ext cx="9297206" cy="5189670"/>
          </a:xfrm>
          <a:prstGeom prst="rect">
            <a:avLst/>
          </a:prstGeom>
          <a:ln>
            <a:solidFill>
              <a:schemeClr val="accent4"/>
            </a:solidFill>
          </a:ln>
        </p:spPr>
      </p:pic>
    </p:spTree>
    <p:extLst>
      <p:ext uri="{BB962C8B-B14F-4D97-AF65-F5344CB8AC3E}">
        <p14:creationId xmlns:p14="http://schemas.microsoft.com/office/powerpoint/2010/main" val="11549805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03A44-CA91-E550-42D4-5802EA64A59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73CE0D1-2A19-3FE7-5BBC-B2BA4F66EF6A}"/>
              </a:ext>
            </a:extLst>
          </p:cNvPr>
          <p:cNvSpPr>
            <a:spLocks noGrp="1"/>
          </p:cNvSpPr>
          <p:nvPr>
            <p:ph type="body" sz="quarter" idx="13"/>
          </p:nvPr>
        </p:nvSpPr>
        <p:spPr/>
        <p:txBody>
          <a:bodyPr/>
          <a:lstStyle/>
          <a:p>
            <a:r>
              <a:rPr lang="en-US">
                <a:latin typeface="Century Gothic"/>
              </a:rPr>
              <a:t>Network charge stimulus</a:t>
            </a:r>
            <a:endParaRPr lang="en-US"/>
          </a:p>
        </p:txBody>
      </p:sp>
      <p:pic>
        <p:nvPicPr>
          <p:cNvPr id="5" name="Picture 4">
            <a:extLst>
              <a:ext uri="{FF2B5EF4-FFF2-40B4-BE49-F238E27FC236}">
                <a16:creationId xmlns:a16="http://schemas.microsoft.com/office/drawing/2014/main" id="{EF7B5E48-40FE-7DD6-268B-4DDF9CDDE293}"/>
              </a:ext>
            </a:extLst>
          </p:cNvPr>
          <p:cNvPicPr>
            <a:picLocks noChangeAspect="1"/>
          </p:cNvPicPr>
          <p:nvPr/>
        </p:nvPicPr>
        <p:blipFill>
          <a:blip r:embed="rId2"/>
          <a:stretch>
            <a:fillRect/>
          </a:stretch>
        </p:blipFill>
        <p:spPr>
          <a:xfrm>
            <a:off x="1455018" y="826544"/>
            <a:ext cx="9281964" cy="5204911"/>
          </a:xfrm>
          <a:prstGeom prst="rect">
            <a:avLst/>
          </a:prstGeom>
          <a:ln>
            <a:solidFill>
              <a:schemeClr val="accent4"/>
            </a:solidFill>
          </a:ln>
        </p:spPr>
      </p:pic>
    </p:spTree>
    <p:extLst>
      <p:ext uri="{BB962C8B-B14F-4D97-AF65-F5344CB8AC3E}">
        <p14:creationId xmlns:p14="http://schemas.microsoft.com/office/powerpoint/2010/main" val="1693095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9BA3C-E07C-01B6-EE41-B3AA47176C2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625A719-1D98-7100-6FBB-3C220EDF1F3D}"/>
              </a:ext>
            </a:extLst>
          </p:cNvPr>
          <p:cNvSpPr>
            <a:spLocks noGrp="1"/>
          </p:cNvSpPr>
          <p:nvPr>
            <p:ph type="body" sz="quarter" idx="13"/>
          </p:nvPr>
        </p:nvSpPr>
        <p:spPr>
          <a:xfrm>
            <a:off x="-1" y="-102"/>
            <a:ext cx="12192000" cy="620815"/>
          </a:xfrm>
        </p:spPr>
        <p:txBody>
          <a:bodyPr/>
          <a:lstStyle/>
          <a:p>
            <a:r>
              <a:rPr lang="en-GB" sz="1800" dirty="0"/>
              <a:t>Key Findings: Consumer Context</a:t>
            </a:r>
          </a:p>
        </p:txBody>
      </p:sp>
      <p:sp>
        <p:nvSpPr>
          <p:cNvPr id="4" name="Text Placeholder 17">
            <a:extLst>
              <a:ext uri="{FF2B5EF4-FFF2-40B4-BE49-F238E27FC236}">
                <a16:creationId xmlns:a16="http://schemas.microsoft.com/office/drawing/2014/main" id="{F2954C11-196A-9526-7D7D-E62BDB2F4C1F}"/>
              </a:ext>
            </a:extLst>
          </p:cNvPr>
          <p:cNvSpPr txBox="1">
            <a:spLocks/>
          </p:cNvSpPr>
          <p:nvPr/>
        </p:nvSpPr>
        <p:spPr>
          <a:xfrm>
            <a:off x="1066800" y="4823361"/>
            <a:ext cx="10682288" cy="6367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3" name="Slide Number Placeholder 3">
            <a:extLst>
              <a:ext uri="{FF2B5EF4-FFF2-40B4-BE49-F238E27FC236}">
                <a16:creationId xmlns:a16="http://schemas.microsoft.com/office/drawing/2014/main" id="{46B11A60-DF57-0954-0D41-B3D01278F497}"/>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6</a:t>
            </a:fld>
            <a:endParaRPr lang="en-GB"/>
          </a:p>
        </p:txBody>
      </p:sp>
      <p:sp>
        <p:nvSpPr>
          <p:cNvPr id="21" name="Rectangle 20">
            <a:extLst>
              <a:ext uri="{FF2B5EF4-FFF2-40B4-BE49-F238E27FC236}">
                <a16:creationId xmlns:a16="http://schemas.microsoft.com/office/drawing/2014/main" id="{A0865B8B-C41E-76D4-E9FE-6BAE61FFCD06}"/>
              </a:ext>
            </a:extLst>
          </p:cNvPr>
          <p:cNvSpPr/>
          <p:nvPr/>
        </p:nvSpPr>
        <p:spPr>
          <a:xfrm>
            <a:off x="-1" y="620712"/>
            <a:ext cx="6867764" cy="6237288"/>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chemeClr val="tx1"/>
                </a:solidFill>
              </a:rPr>
              <a:t>In spring 2026, Members express </a:t>
            </a:r>
            <a:r>
              <a:rPr lang="en-GB" sz="1600" b="1" dirty="0">
                <a:solidFill>
                  <a:schemeClr val="tx1"/>
                </a:solidFill>
              </a:rPr>
              <a:t>greater concern </a:t>
            </a:r>
            <a:r>
              <a:rPr lang="en-GB" sz="1600" b="1">
                <a:solidFill>
                  <a:schemeClr val="tx1"/>
                </a:solidFill>
              </a:rPr>
              <a:t>than ever </a:t>
            </a:r>
            <a:r>
              <a:rPr lang="en-GB" sz="1600" b="1" dirty="0">
                <a:solidFill>
                  <a:schemeClr val="tx1"/>
                </a:solidFill>
              </a:rPr>
              <a:t>about cost-of-living</a:t>
            </a:r>
            <a:r>
              <a:rPr lang="en-GB" sz="1600" dirty="0">
                <a:solidFill>
                  <a:schemeClr val="tx1"/>
                </a:solidFill>
              </a:rPr>
              <a:t> pressures across society, anticipating further increases to energy and fuel costs arising from the Iran war.</a:t>
            </a:r>
          </a:p>
          <a:p>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Linked to this Members </a:t>
            </a:r>
            <a:r>
              <a:rPr lang="en-GB" sz="1600">
                <a:solidFill>
                  <a:schemeClr val="tx1"/>
                </a:solidFill>
              </a:rPr>
              <a:t>are</a:t>
            </a:r>
            <a:r>
              <a:rPr lang="en-GB" sz="1600" dirty="0">
                <a:solidFill>
                  <a:schemeClr val="tx1"/>
                </a:solidFill>
              </a:rPr>
              <a:t> </a:t>
            </a:r>
            <a:r>
              <a:rPr lang="en-GB" sz="1600">
                <a:solidFill>
                  <a:schemeClr val="tx1"/>
                </a:solidFill>
              </a:rPr>
              <a:t>more </a:t>
            </a:r>
            <a:r>
              <a:rPr lang="en-GB" sz="1600" b="1">
                <a:solidFill>
                  <a:schemeClr val="tx1"/>
                </a:solidFill>
              </a:rPr>
              <a:t>vocally</a:t>
            </a:r>
            <a:r>
              <a:rPr lang="en-GB" sz="1600" b="1" dirty="0">
                <a:solidFill>
                  <a:schemeClr val="tx1"/>
                </a:solidFill>
              </a:rPr>
              <a:t> </a:t>
            </a:r>
            <a:r>
              <a:rPr lang="en-GB" sz="1600" b="1">
                <a:solidFill>
                  <a:schemeClr val="tx1"/>
                </a:solidFill>
              </a:rPr>
              <a:t>sceptical</a:t>
            </a:r>
            <a:r>
              <a:rPr lang="en-GB" sz="1600" b="1" dirty="0">
                <a:solidFill>
                  <a:schemeClr val="tx1"/>
                </a:solidFill>
              </a:rPr>
              <a:t> </a:t>
            </a:r>
            <a:r>
              <a:rPr lang="en-GB" sz="1600" b="1">
                <a:solidFill>
                  <a:schemeClr val="tx1"/>
                </a:solidFill>
              </a:rPr>
              <a:t>of</a:t>
            </a:r>
            <a:r>
              <a:rPr lang="en-GB" sz="1600" b="1" dirty="0">
                <a:solidFill>
                  <a:schemeClr val="tx1"/>
                </a:solidFill>
              </a:rPr>
              <a:t> net zero policies</a:t>
            </a:r>
            <a:r>
              <a:rPr lang="en-GB" sz="1600" dirty="0">
                <a:solidFill>
                  <a:schemeClr val="tx1"/>
                </a:solidFill>
              </a:rPr>
              <a:t>. Importantly, this scepticism does not necessarily reflect opposition to environmental goals; rather, it often stems from a </a:t>
            </a:r>
            <a:r>
              <a:rPr lang="en-GB" sz="1600" b="1" dirty="0">
                <a:solidFill>
                  <a:schemeClr val="tx1"/>
                </a:solidFill>
              </a:rPr>
              <a:t>lack of trust </a:t>
            </a:r>
            <a:r>
              <a:rPr lang="en-GB" sz="1600" dirty="0">
                <a:solidFill>
                  <a:schemeClr val="tx1"/>
                </a:solidFill>
              </a:rPr>
              <a:t>in large institutions, such as government, to act effectively and a frustration with the </a:t>
            </a:r>
            <a:r>
              <a:rPr lang="en-GB" sz="1600" b="1">
                <a:solidFill>
                  <a:schemeClr val="tx1"/>
                </a:solidFill>
              </a:rPr>
              <a:t>onus and</a:t>
            </a:r>
            <a:r>
              <a:rPr lang="en-GB" sz="1600" b="1" dirty="0">
                <a:solidFill>
                  <a:schemeClr val="tx1"/>
                </a:solidFill>
              </a:rPr>
              <a:t> costs </a:t>
            </a:r>
            <a:r>
              <a:rPr lang="en-GB" sz="1600" dirty="0">
                <a:solidFill>
                  <a:schemeClr val="tx1"/>
                </a:solidFill>
              </a:rPr>
              <a:t>placed on individuals.</a:t>
            </a:r>
          </a:p>
          <a:p>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To better understand the range of perspectives among Members and the wider customer base, we have developed a </a:t>
            </a:r>
            <a:r>
              <a:rPr lang="en-GB" sz="1600" b="1" dirty="0">
                <a:solidFill>
                  <a:schemeClr val="tx1"/>
                </a:solidFill>
              </a:rPr>
              <a:t>qualitative segmentation</a:t>
            </a:r>
            <a:r>
              <a:rPr lang="en-GB" sz="1600" dirty="0">
                <a:solidFill>
                  <a:schemeClr val="tx1"/>
                </a:solidFill>
              </a:rPr>
              <a:t> based on the views expressed.</a:t>
            </a:r>
          </a:p>
          <a:p>
            <a:endParaRPr lang="en-GB" sz="1600" dirty="0">
              <a:solidFill>
                <a:schemeClr val="tx1"/>
              </a:solidFill>
            </a:endParaRPr>
          </a:p>
          <a:p>
            <a:pPr marL="742950" lvl="1" indent="-285750">
              <a:buFont typeface="Arial" panose="020B0604020202020204" pitchFamily="34" charset="0"/>
              <a:buChar char="•"/>
            </a:pPr>
            <a:r>
              <a:rPr lang="en-GB" sz="1600" dirty="0">
                <a:solidFill>
                  <a:schemeClr val="tx1"/>
                </a:solidFill>
              </a:rPr>
              <a:t>These highlight </a:t>
            </a:r>
            <a:r>
              <a:rPr lang="en-GB" sz="1600" b="1" dirty="0">
                <a:solidFill>
                  <a:schemeClr val="tx1"/>
                </a:solidFill>
              </a:rPr>
              <a:t>where sentiment differs</a:t>
            </a:r>
            <a:r>
              <a:rPr lang="en-GB" sz="1600" dirty="0">
                <a:solidFill>
                  <a:schemeClr val="tx1"/>
                </a:solidFill>
              </a:rPr>
              <a:t> across customer groups and to help explore the </a:t>
            </a:r>
            <a:r>
              <a:rPr lang="en-GB" sz="1600" b="1" dirty="0">
                <a:solidFill>
                  <a:schemeClr val="tx1"/>
                </a:solidFill>
              </a:rPr>
              <a:t>underlying drivers </a:t>
            </a:r>
            <a:r>
              <a:rPr lang="en-GB" sz="1600" dirty="0">
                <a:solidFill>
                  <a:schemeClr val="tx1"/>
                </a:solidFill>
              </a:rPr>
              <a:t>of these attitudes.</a:t>
            </a:r>
          </a:p>
          <a:p>
            <a:pPr marL="742950" lvl="1" indent="-285750">
              <a:buFont typeface="Arial" panose="020B0604020202020204" pitchFamily="34" charset="0"/>
              <a:buChar char="•"/>
            </a:pPr>
            <a:r>
              <a:rPr lang="en-GB" sz="1600" dirty="0">
                <a:solidFill>
                  <a:schemeClr val="tx1"/>
                </a:solidFill>
              </a:rPr>
              <a:t>These also provide a lens for understanding different customer needs regarding network standing charge communication.</a:t>
            </a:r>
          </a:p>
          <a:p>
            <a:pPr marL="742950" lvl="1" indent="-285750">
              <a:buFont typeface="Arial" panose="020B0604020202020204" pitchFamily="34" charset="0"/>
              <a:buChar char="•"/>
            </a:pPr>
            <a:endParaRPr lang="en-GB" sz="1600" dirty="0">
              <a:solidFill>
                <a:schemeClr val="tx1"/>
              </a:solidFill>
            </a:endParaRPr>
          </a:p>
        </p:txBody>
      </p:sp>
      <p:grpSp>
        <p:nvGrpSpPr>
          <p:cNvPr id="12" name="Group 11">
            <a:extLst>
              <a:ext uri="{FF2B5EF4-FFF2-40B4-BE49-F238E27FC236}">
                <a16:creationId xmlns:a16="http://schemas.microsoft.com/office/drawing/2014/main" id="{9BB3806A-8828-5350-B840-F47DC54984FF}"/>
              </a:ext>
            </a:extLst>
          </p:cNvPr>
          <p:cNvGrpSpPr/>
          <p:nvPr/>
        </p:nvGrpSpPr>
        <p:grpSpPr>
          <a:xfrm>
            <a:off x="6962774" y="2247845"/>
            <a:ext cx="5133410" cy="2983021"/>
            <a:chOff x="2085480" y="1078014"/>
            <a:chExt cx="8156448" cy="5534495"/>
          </a:xfrm>
        </p:grpSpPr>
        <p:sp>
          <p:nvSpPr>
            <p:cNvPr id="7" name="TextBox 6">
              <a:extLst>
                <a:ext uri="{FF2B5EF4-FFF2-40B4-BE49-F238E27FC236}">
                  <a16:creationId xmlns:a16="http://schemas.microsoft.com/office/drawing/2014/main" id="{FF8F81C5-0D03-1A3C-54A7-92304334516D}"/>
                </a:ext>
              </a:extLst>
            </p:cNvPr>
            <p:cNvSpPr txBox="1"/>
            <p:nvPr/>
          </p:nvSpPr>
          <p:spPr>
            <a:xfrm>
              <a:off x="6487652" y="4273746"/>
              <a:ext cx="3240001" cy="1439999"/>
            </a:xfrm>
            <a:prstGeom prst="rect">
              <a:avLst/>
            </a:prstGeom>
            <a:solidFill>
              <a:schemeClr val="accent4"/>
            </a:solidFill>
            <a:ln w="28575">
              <a:noFill/>
            </a:ln>
          </p:spPr>
          <p:txBody>
            <a:bodyPr wrap="square" rtlCol="0" anchor="ctr">
              <a:noAutofit/>
            </a:bodyPr>
            <a:lstStyle/>
            <a:p>
              <a:pPr algn="ctr" fontAlgn="base">
                <a:spcAft>
                  <a:spcPts val="600"/>
                </a:spcAft>
              </a:pPr>
              <a:r>
                <a:rPr lang="en-GB" sz="1200" b="1">
                  <a:solidFill>
                    <a:schemeClr val="bg1"/>
                  </a:solidFill>
                </a:rPr>
                <a:t>Comfortable but cynical</a:t>
              </a:r>
            </a:p>
          </p:txBody>
        </p:sp>
        <p:grpSp>
          <p:nvGrpSpPr>
            <p:cNvPr id="11" name="Group 10">
              <a:extLst>
                <a:ext uri="{FF2B5EF4-FFF2-40B4-BE49-F238E27FC236}">
                  <a16:creationId xmlns:a16="http://schemas.microsoft.com/office/drawing/2014/main" id="{9C753E68-6B5D-601B-7EEE-0B6FF468AD2F}"/>
                </a:ext>
              </a:extLst>
            </p:cNvPr>
            <p:cNvGrpSpPr/>
            <p:nvPr/>
          </p:nvGrpSpPr>
          <p:grpSpPr>
            <a:xfrm>
              <a:off x="2085480" y="1078014"/>
              <a:ext cx="8156448" cy="5534495"/>
              <a:chOff x="2085480" y="1078014"/>
              <a:chExt cx="8156448" cy="5534495"/>
            </a:xfrm>
          </p:grpSpPr>
          <p:sp>
            <p:nvSpPr>
              <p:cNvPr id="5" name="TextBox 4">
                <a:extLst>
                  <a:ext uri="{FF2B5EF4-FFF2-40B4-BE49-F238E27FC236}">
                    <a16:creationId xmlns:a16="http://schemas.microsoft.com/office/drawing/2014/main" id="{AAAE093D-AE38-BA48-16AA-211698D7D582}"/>
                  </a:ext>
                </a:extLst>
              </p:cNvPr>
              <p:cNvSpPr txBox="1"/>
              <p:nvPr/>
            </p:nvSpPr>
            <p:spPr>
              <a:xfrm>
                <a:off x="6487652" y="1775635"/>
                <a:ext cx="3240001" cy="1439999"/>
              </a:xfrm>
              <a:prstGeom prst="rect">
                <a:avLst/>
              </a:prstGeom>
              <a:solidFill>
                <a:schemeClr val="accent2"/>
              </a:solidFill>
              <a:ln w="28575">
                <a:noFill/>
              </a:ln>
            </p:spPr>
            <p:txBody>
              <a:bodyPr wrap="square" rtlCol="0" anchor="ctr">
                <a:noAutofit/>
              </a:bodyPr>
              <a:lstStyle/>
              <a:p>
                <a:pPr algn="ctr" fontAlgn="base">
                  <a:spcAft>
                    <a:spcPts val="600"/>
                  </a:spcAft>
                </a:pPr>
                <a:r>
                  <a:rPr lang="en-GB" sz="1200" b="1">
                    <a:solidFill>
                      <a:schemeClr val="bg1"/>
                    </a:solidFill>
                  </a:rPr>
                  <a:t>Engaged and stable</a:t>
                </a:r>
              </a:p>
            </p:txBody>
          </p:sp>
          <p:sp>
            <p:nvSpPr>
              <p:cNvPr id="6" name="TextBox 5">
                <a:extLst>
                  <a:ext uri="{FF2B5EF4-FFF2-40B4-BE49-F238E27FC236}">
                    <a16:creationId xmlns:a16="http://schemas.microsoft.com/office/drawing/2014/main" id="{FDB636C9-E4B8-4147-4058-C84A35843C25}"/>
                  </a:ext>
                </a:extLst>
              </p:cNvPr>
              <p:cNvSpPr txBox="1"/>
              <p:nvPr/>
            </p:nvSpPr>
            <p:spPr>
              <a:xfrm>
                <a:off x="2478119" y="1775635"/>
                <a:ext cx="3240001" cy="1439999"/>
              </a:xfrm>
              <a:prstGeom prst="rect">
                <a:avLst/>
              </a:prstGeom>
              <a:solidFill>
                <a:schemeClr val="accent2">
                  <a:lumMod val="20000"/>
                  <a:lumOff val="80000"/>
                </a:schemeClr>
              </a:solidFill>
              <a:ln w="28575">
                <a:noFill/>
              </a:ln>
            </p:spPr>
            <p:txBody>
              <a:bodyPr wrap="square" rtlCol="0" anchor="ctr">
                <a:noAutofit/>
              </a:bodyPr>
              <a:lstStyle/>
              <a:p>
                <a:pPr algn="ctr" fontAlgn="base">
                  <a:spcAft>
                    <a:spcPts val="600"/>
                  </a:spcAft>
                </a:pPr>
                <a:r>
                  <a:rPr lang="en-GB" sz="1200" b="1"/>
                  <a:t>Pressured but eco-conscious</a:t>
                </a:r>
              </a:p>
            </p:txBody>
          </p:sp>
          <p:sp>
            <p:nvSpPr>
              <p:cNvPr id="8" name="TextBox 7">
                <a:extLst>
                  <a:ext uri="{FF2B5EF4-FFF2-40B4-BE49-F238E27FC236}">
                    <a16:creationId xmlns:a16="http://schemas.microsoft.com/office/drawing/2014/main" id="{75D6BE9C-D686-8D98-192E-0016D508B4A5}"/>
                  </a:ext>
                </a:extLst>
              </p:cNvPr>
              <p:cNvSpPr txBox="1"/>
              <p:nvPr/>
            </p:nvSpPr>
            <p:spPr>
              <a:xfrm>
                <a:off x="2478119" y="4274232"/>
                <a:ext cx="3240000" cy="1440000"/>
              </a:xfrm>
              <a:prstGeom prst="rect">
                <a:avLst/>
              </a:prstGeom>
              <a:solidFill>
                <a:schemeClr val="accent4">
                  <a:lumMod val="20000"/>
                  <a:lumOff val="80000"/>
                </a:schemeClr>
              </a:solidFill>
              <a:ln w="28575">
                <a:noFill/>
              </a:ln>
            </p:spPr>
            <p:txBody>
              <a:bodyPr wrap="square" rtlCol="0" anchor="ctr">
                <a:noAutofit/>
              </a:bodyPr>
              <a:lstStyle/>
              <a:p>
                <a:pPr algn="ctr" fontAlgn="base">
                  <a:spcAft>
                    <a:spcPts val="600"/>
                  </a:spcAft>
                </a:pPr>
                <a:r>
                  <a:rPr lang="en-GB" sz="1200" b="1"/>
                  <a:t>Struggling and disillusioned</a:t>
                </a:r>
              </a:p>
            </p:txBody>
          </p:sp>
          <p:sp>
            <p:nvSpPr>
              <p:cNvPr id="9" name="Arrow: Left-Right 8">
                <a:extLst>
                  <a:ext uri="{FF2B5EF4-FFF2-40B4-BE49-F238E27FC236}">
                    <a16:creationId xmlns:a16="http://schemas.microsoft.com/office/drawing/2014/main" id="{E867F522-7909-65D4-4432-2CA5B1A26390}"/>
                  </a:ext>
                </a:extLst>
              </p:cNvPr>
              <p:cNvSpPr/>
              <p:nvPr/>
            </p:nvSpPr>
            <p:spPr>
              <a:xfrm>
                <a:off x="2085480" y="3576121"/>
                <a:ext cx="8156448" cy="587567"/>
              </a:xfrm>
              <a:prstGeom prst="lef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b="1">
                    <a:solidFill>
                      <a:schemeClr val="bg1"/>
                    </a:solidFill>
                  </a:rPr>
                  <a:t>Economic insecurity                                             Economic security</a:t>
                </a:r>
              </a:p>
            </p:txBody>
          </p:sp>
          <p:sp>
            <p:nvSpPr>
              <p:cNvPr id="10" name="Arrow: Left-Right 9">
                <a:extLst>
                  <a:ext uri="{FF2B5EF4-FFF2-40B4-BE49-F238E27FC236}">
                    <a16:creationId xmlns:a16="http://schemas.microsoft.com/office/drawing/2014/main" id="{5E3A8298-0C5E-F2C7-75C8-C3BCF88A7760}"/>
                  </a:ext>
                </a:extLst>
              </p:cNvPr>
              <p:cNvSpPr/>
              <p:nvPr/>
            </p:nvSpPr>
            <p:spPr>
              <a:xfrm rot="16200000">
                <a:off x="3335639" y="3604499"/>
                <a:ext cx="5534495" cy="481525"/>
              </a:xfrm>
              <a:prstGeom prst="lef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Trust in institutions </a:t>
                </a:r>
              </a:p>
            </p:txBody>
          </p:sp>
        </p:grpSp>
      </p:grpSp>
    </p:spTree>
    <p:extLst>
      <p:ext uri="{BB962C8B-B14F-4D97-AF65-F5344CB8AC3E}">
        <p14:creationId xmlns:p14="http://schemas.microsoft.com/office/powerpoint/2010/main" val="28245363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780F7-F632-172B-B2FF-04DEF5D9A1D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3B36CAE-D483-384F-DFD8-42DEE175E51E}"/>
              </a:ext>
            </a:extLst>
          </p:cNvPr>
          <p:cNvSpPr>
            <a:spLocks noGrp="1"/>
          </p:cNvSpPr>
          <p:nvPr>
            <p:ph type="body" sz="quarter" idx="13"/>
          </p:nvPr>
        </p:nvSpPr>
        <p:spPr/>
        <p:txBody>
          <a:bodyPr/>
          <a:lstStyle/>
          <a:p>
            <a:r>
              <a:rPr lang="en-US">
                <a:latin typeface="Century Gothic"/>
              </a:rPr>
              <a:t>Network charge stimulus</a:t>
            </a:r>
            <a:endParaRPr lang="en-US"/>
          </a:p>
        </p:txBody>
      </p:sp>
      <p:pic>
        <p:nvPicPr>
          <p:cNvPr id="4" name="Picture 3">
            <a:extLst>
              <a:ext uri="{FF2B5EF4-FFF2-40B4-BE49-F238E27FC236}">
                <a16:creationId xmlns:a16="http://schemas.microsoft.com/office/drawing/2014/main" id="{F60F3546-2764-A1F5-6F56-010DF5E4D866}"/>
              </a:ext>
            </a:extLst>
          </p:cNvPr>
          <p:cNvPicPr>
            <a:picLocks noChangeAspect="1"/>
          </p:cNvPicPr>
          <p:nvPr/>
        </p:nvPicPr>
        <p:blipFill>
          <a:blip r:embed="rId2"/>
          <a:stretch>
            <a:fillRect/>
          </a:stretch>
        </p:blipFill>
        <p:spPr>
          <a:xfrm>
            <a:off x="1439776" y="845596"/>
            <a:ext cx="9312447" cy="5166808"/>
          </a:xfrm>
          <a:prstGeom prst="rect">
            <a:avLst/>
          </a:prstGeom>
          <a:ln>
            <a:solidFill>
              <a:schemeClr val="accent4"/>
            </a:solidFill>
          </a:ln>
        </p:spPr>
      </p:pic>
    </p:spTree>
    <p:extLst>
      <p:ext uri="{BB962C8B-B14F-4D97-AF65-F5344CB8AC3E}">
        <p14:creationId xmlns:p14="http://schemas.microsoft.com/office/powerpoint/2010/main" val="30947555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5969B-BBBF-5E0E-0602-508FB980C18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6FC8C0-8E60-0AB1-29A5-E6D39188EB83}"/>
              </a:ext>
            </a:extLst>
          </p:cNvPr>
          <p:cNvSpPr>
            <a:spLocks noGrp="1"/>
          </p:cNvSpPr>
          <p:nvPr>
            <p:ph type="body" sz="quarter" idx="13"/>
          </p:nvPr>
        </p:nvSpPr>
        <p:spPr/>
        <p:txBody>
          <a:bodyPr/>
          <a:lstStyle/>
          <a:p>
            <a:r>
              <a:rPr lang="en-US">
                <a:latin typeface="Century Gothic"/>
              </a:rPr>
              <a:t>Network charge stimulus</a:t>
            </a:r>
            <a:endParaRPr lang="en-US"/>
          </a:p>
        </p:txBody>
      </p:sp>
      <p:pic>
        <p:nvPicPr>
          <p:cNvPr id="5" name="Picture 4">
            <a:extLst>
              <a:ext uri="{FF2B5EF4-FFF2-40B4-BE49-F238E27FC236}">
                <a16:creationId xmlns:a16="http://schemas.microsoft.com/office/drawing/2014/main" id="{4728FB37-8932-40F7-F914-40A3B84EDB02}"/>
              </a:ext>
            </a:extLst>
          </p:cNvPr>
          <p:cNvPicPr>
            <a:picLocks noChangeAspect="1"/>
          </p:cNvPicPr>
          <p:nvPr/>
        </p:nvPicPr>
        <p:blipFill>
          <a:blip r:embed="rId2"/>
          <a:stretch>
            <a:fillRect/>
          </a:stretch>
        </p:blipFill>
        <p:spPr>
          <a:xfrm>
            <a:off x="1420725" y="837975"/>
            <a:ext cx="9350550" cy="5182049"/>
          </a:xfrm>
          <a:prstGeom prst="rect">
            <a:avLst/>
          </a:prstGeom>
          <a:ln>
            <a:solidFill>
              <a:schemeClr val="accent4"/>
            </a:solidFill>
          </a:ln>
        </p:spPr>
      </p:pic>
    </p:spTree>
    <p:extLst>
      <p:ext uri="{BB962C8B-B14F-4D97-AF65-F5344CB8AC3E}">
        <p14:creationId xmlns:p14="http://schemas.microsoft.com/office/powerpoint/2010/main" val="42525737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1A4D1-EDC3-E642-D8EC-4BD10AA11A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CF388D-1800-8D2F-6C2E-5453856EC841}"/>
              </a:ext>
            </a:extLst>
          </p:cNvPr>
          <p:cNvSpPr>
            <a:spLocks noGrp="1"/>
          </p:cNvSpPr>
          <p:nvPr>
            <p:ph type="body" sz="quarter" idx="13"/>
          </p:nvPr>
        </p:nvSpPr>
        <p:spPr/>
        <p:txBody>
          <a:bodyPr/>
          <a:lstStyle/>
          <a:p>
            <a:r>
              <a:rPr lang="en-US">
                <a:latin typeface="Century Gothic"/>
              </a:rPr>
              <a:t>Network charge stimulus</a:t>
            </a:r>
            <a:endParaRPr lang="en-US"/>
          </a:p>
        </p:txBody>
      </p:sp>
      <p:pic>
        <p:nvPicPr>
          <p:cNvPr id="4" name="Picture 3">
            <a:extLst>
              <a:ext uri="{FF2B5EF4-FFF2-40B4-BE49-F238E27FC236}">
                <a16:creationId xmlns:a16="http://schemas.microsoft.com/office/drawing/2014/main" id="{819A0A23-FDB1-B9E0-EC87-A740208E7B1A}"/>
              </a:ext>
            </a:extLst>
          </p:cNvPr>
          <p:cNvPicPr>
            <a:picLocks noChangeAspect="1"/>
          </p:cNvPicPr>
          <p:nvPr/>
        </p:nvPicPr>
        <p:blipFill>
          <a:blip r:embed="rId2"/>
          <a:stretch>
            <a:fillRect/>
          </a:stretch>
        </p:blipFill>
        <p:spPr>
          <a:xfrm>
            <a:off x="1458828" y="818924"/>
            <a:ext cx="9274344" cy="5220152"/>
          </a:xfrm>
          <a:prstGeom prst="rect">
            <a:avLst/>
          </a:prstGeom>
          <a:ln>
            <a:solidFill>
              <a:schemeClr val="accent4"/>
            </a:solidFill>
          </a:ln>
        </p:spPr>
      </p:pic>
    </p:spTree>
    <p:extLst>
      <p:ext uri="{BB962C8B-B14F-4D97-AF65-F5344CB8AC3E}">
        <p14:creationId xmlns:p14="http://schemas.microsoft.com/office/powerpoint/2010/main" val="1062594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A4C31-2CEB-4C58-1D05-3F85821B0B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63692EE-12AF-EE51-9B11-085D12794DB7}"/>
              </a:ext>
            </a:extLst>
          </p:cNvPr>
          <p:cNvSpPr>
            <a:spLocks noGrp="1"/>
          </p:cNvSpPr>
          <p:nvPr>
            <p:ph type="body" sz="quarter" idx="13"/>
          </p:nvPr>
        </p:nvSpPr>
        <p:spPr/>
        <p:txBody>
          <a:bodyPr/>
          <a:lstStyle/>
          <a:p>
            <a:r>
              <a:rPr lang="en-US">
                <a:latin typeface="Century Gothic"/>
              </a:rPr>
              <a:t>Network charge stimulus</a:t>
            </a:r>
            <a:endParaRPr lang="en-US"/>
          </a:p>
        </p:txBody>
      </p:sp>
      <p:pic>
        <p:nvPicPr>
          <p:cNvPr id="5" name="Picture 4">
            <a:extLst>
              <a:ext uri="{FF2B5EF4-FFF2-40B4-BE49-F238E27FC236}">
                <a16:creationId xmlns:a16="http://schemas.microsoft.com/office/drawing/2014/main" id="{5CB0C552-AA6E-5F10-E582-F6315833E22D}"/>
              </a:ext>
            </a:extLst>
          </p:cNvPr>
          <p:cNvPicPr>
            <a:picLocks noChangeAspect="1"/>
          </p:cNvPicPr>
          <p:nvPr/>
        </p:nvPicPr>
        <p:blipFill>
          <a:blip r:embed="rId2"/>
          <a:stretch>
            <a:fillRect/>
          </a:stretch>
        </p:blipFill>
        <p:spPr>
          <a:xfrm>
            <a:off x="1443587" y="837975"/>
            <a:ext cx="9304826" cy="5182049"/>
          </a:xfrm>
          <a:prstGeom prst="rect">
            <a:avLst/>
          </a:prstGeom>
          <a:ln>
            <a:solidFill>
              <a:schemeClr val="accent4"/>
            </a:solidFill>
          </a:ln>
        </p:spPr>
      </p:pic>
    </p:spTree>
    <p:extLst>
      <p:ext uri="{BB962C8B-B14F-4D97-AF65-F5344CB8AC3E}">
        <p14:creationId xmlns:p14="http://schemas.microsoft.com/office/powerpoint/2010/main" val="5786492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A9340-7C49-7DE7-D0CE-D9D437C6457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C767DFF-BAA1-552B-E1AF-F9E5FC321093}"/>
              </a:ext>
            </a:extLst>
          </p:cNvPr>
          <p:cNvSpPr>
            <a:spLocks noGrp="1"/>
          </p:cNvSpPr>
          <p:nvPr>
            <p:ph type="body" sz="quarter" idx="13"/>
          </p:nvPr>
        </p:nvSpPr>
        <p:spPr/>
        <p:txBody>
          <a:bodyPr/>
          <a:lstStyle/>
          <a:p>
            <a:r>
              <a:rPr lang="en-US">
                <a:latin typeface="Century Gothic"/>
              </a:rPr>
              <a:t>Network charge stimulus</a:t>
            </a:r>
            <a:endParaRPr lang="en-US"/>
          </a:p>
        </p:txBody>
      </p:sp>
      <p:pic>
        <p:nvPicPr>
          <p:cNvPr id="4" name="Picture 3">
            <a:extLst>
              <a:ext uri="{FF2B5EF4-FFF2-40B4-BE49-F238E27FC236}">
                <a16:creationId xmlns:a16="http://schemas.microsoft.com/office/drawing/2014/main" id="{2BD16B9C-4A36-F3C8-E15C-5F598E1D72E7}"/>
              </a:ext>
            </a:extLst>
          </p:cNvPr>
          <p:cNvPicPr>
            <a:picLocks noChangeAspect="1"/>
          </p:cNvPicPr>
          <p:nvPr/>
        </p:nvPicPr>
        <p:blipFill>
          <a:blip r:embed="rId2"/>
          <a:stretch>
            <a:fillRect/>
          </a:stretch>
        </p:blipFill>
        <p:spPr>
          <a:xfrm>
            <a:off x="1455018" y="834165"/>
            <a:ext cx="9281964" cy="5189670"/>
          </a:xfrm>
          <a:prstGeom prst="rect">
            <a:avLst/>
          </a:prstGeom>
          <a:ln>
            <a:solidFill>
              <a:schemeClr val="accent4"/>
            </a:solidFill>
          </a:ln>
        </p:spPr>
      </p:pic>
    </p:spTree>
    <p:extLst>
      <p:ext uri="{BB962C8B-B14F-4D97-AF65-F5344CB8AC3E}">
        <p14:creationId xmlns:p14="http://schemas.microsoft.com/office/powerpoint/2010/main" val="9515569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67E21D-AF2C-7B49-7BE9-CD8CD32826A7}"/>
              </a:ext>
            </a:extLst>
          </p:cNvPr>
          <p:cNvSpPr>
            <a:spLocks noGrp="1"/>
          </p:cNvSpPr>
          <p:nvPr>
            <p:ph type="body" sz="quarter" idx="13"/>
          </p:nvPr>
        </p:nvSpPr>
        <p:spPr/>
        <p:txBody>
          <a:bodyPr/>
          <a:lstStyle/>
          <a:p>
            <a:r>
              <a:rPr lang="en-US" dirty="0">
                <a:latin typeface="Century Gothic"/>
              </a:rPr>
              <a:t>Members have a range of questions about the overall energy bill and gas system</a:t>
            </a:r>
            <a:endParaRPr lang="en-US" dirty="0"/>
          </a:p>
        </p:txBody>
      </p:sp>
      <p:sp>
        <p:nvSpPr>
          <p:cNvPr id="3" name="Content Placeholder 2">
            <a:extLst>
              <a:ext uri="{FF2B5EF4-FFF2-40B4-BE49-F238E27FC236}">
                <a16:creationId xmlns:a16="http://schemas.microsoft.com/office/drawing/2014/main" id="{68C78BF2-5432-A9CC-9CF2-167082F50C47}"/>
              </a:ext>
            </a:extLst>
          </p:cNvPr>
          <p:cNvSpPr>
            <a:spLocks noGrp="1"/>
          </p:cNvSpPr>
          <p:nvPr>
            <p:ph sz="quarter" idx="12"/>
          </p:nvPr>
        </p:nvSpPr>
        <p:spPr>
          <a:xfrm>
            <a:off x="175403" y="1259457"/>
            <a:ext cx="11780808" cy="5201444"/>
          </a:xfrm>
        </p:spPr>
        <p:txBody>
          <a:bodyPr vert="horz" lIns="91440" tIns="45720" rIns="91440" bIns="45720" rtlCol="0" anchor="t">
            <a:normAutofit/>
          </a:bodyPr>
          <a:lstStyle/>
          <a:p>
            <a:pPr marL="0" indent="0">
              <a:buNone/>
            </a:pPr>
            <a:r>
              <a:rPr lang="en-US" b="1" dirty="0">
                <a:latin typeface="Century Gothic"/>
              </a:rPr>
              <a:t>Energy bill-related questions:</a:t>
            </a:r>
          </a:p>
          <a:p>
            <a:r>
              <a:rPr lang="en-US" dirty="0">
                <a:latin typeface="Century Gothic"/>
              </a:rPr>
              <a:t>Why do energy bills charge VAT?</a:t>
            </a:r>
            <a:endParaRPr lang="en-US" dirty="0"/>
          </a:p>
          <a:p>
            <a:r>
              <a:rPr lang="en-US" dirty="0">
                <a:latin typeface="Century Gothic"/>
              </a:rPr>
              <a:t>What is included in the 'green levy' portion?</a:t>
            </a:r>
          </a:p>
          <a:p>
            <a:r>
              <a:rPr lang="en-US" dirty="0">
                <a:latin typeface="Century Gothic"/>
              </a:rPr>
              <a:t>Would the energy sector be better off </a:t>
            </a:r>
            <a:r>
              <a:rPr lang="en-US">
                <a:latin typeface="Century Gothic"/>
              </a:rPr>
              <a:t>nationalised</a:t>
            </a:r>
            <a:r>
              <a:rPr lang="en-US" dirty="0">
                <a:latin typeface="Century Gothic"/>
              </a:rPr>
              <a:t>?</a:t>
            </a:r>
          </a:p>
          <a:p>
            <a:r>
              <a:rPr lang="en-US" dirty="0">
                <a:latin typeface="Century Gothic"/>
              </a:rPr>
              <a:t>What are 'uncertain costs'?</a:t>
            </a:r>
            <a:endParaRPr lang="en-US" dirty="0"/>
          </a:p>
          <a:p>
            <a:r>
              <a:rPr lang="en-US" dirty="0">
                <a:latin typeface="Century Gothic"/>
              </a:rPr>
              <a:t>Would gas be cheaper if we drilled more in the North Sea?</a:t>
            </a:r>
          </a:p>
          <a:p>
            <a:endParaRPr lang="en-US" dirty="0"/>
          </a:p>
          <a:p>
            <a:pPr marL="0" indent="0">
              <a:buNone/>
            </a:pPr>
            <a:r>
              <a:rPr lang="en-US" b="1" dirty="0">
                <a:latin typeface="Century Gothic"/>
              </a:rPr>
              <a:t>NGN-related questions:</a:t>
            </a:r>
          </a:p>
          <a:p>
            <a:r>
              <a:rPr lang="en-US" dirty="0"/>
              <a:t>Why is the gas system split into regions?</a:t>
            </a:r>
          </a:p>
          <a:p>
            <a:r>
              <a:rPr lang="en-US" dirty="0">
                <a:latin typeface="Century Gothic"/>
              </a:rPr>
              <a:t>Why are there so many organisations involved – shippers, producers?</a:t>
            </a:r>
          </a:p>
          <a:p>
            <a:r>
              <a:rPr lang="en-US" dirty="0">
                <a:latin typeface="Century Gothic"/>
              </a:rPr>
              <a:t>Do shareholders make day-to-day decisions?</a:t>
            </a:r>
          </a:p>
          <a:p>
            <a:r>
              <a:rPr lang="en-US" dirty="0">
                <a:latin typeface="Century Gothic"/>
              </a:rPr>
              <a:t>Why does NGN borrow so much money? </a:t>
            </a:r>
          </a:p>
          <a:p>
            <a:r>
              <a:rPr lang="en-US" dirty="0">
                <a:latin typeface="Century Gothic"/>
              </a:rPr>
              <a:t>When did NGN charge last go up or down?</a:t>
            </a:r>
          </a:p>
          <a:p>
            <a:r>
              <a:rPr lang="en-US" dirty="0">
                <a:latin typeface="Century Gothic"/>
              </a:rPr>
              <a:t>Why are there so many NGN road works at the moment?</a:t>
            </a:r>
            <a:endParaRPr lang="en-US" dirty="0"/>
          </a:p>
        </p:txBody>
      </p:sp>
      <p:sp>
        <p:nvSpPr>
          <p:cNvPr id="4" name="Text Placeholder 3">
            <a:extLst>
              <a:ext uri="{FF2B5EF4-FFF2-40B4-BE49-F238E27FC236}">
                <a16:creationId xmlns:a16="http://schemas.microsoft.com/office/drawing/2014/main" id="{DCFCFEFB-EA91-7583-7573-2ADB3CD4DF04}"/>
              </a:ext>
            </a:extLst>
          </p:cNvPr>
          <p:cNvSpPr>
            <a:spLocks noGrp="1"/>
          </p:cNvSpPr>
          <p:nvPr>
            <p:ph type="body" sz="quarter" idx="14"/>
          </p:nvPr>
        </p:nvSpPr>
        <p:spPr/>
        <p:txBody>
          <a:bodyPr/>
          <a:lstStyle/>
          <a:p>
            <a:r>
              <a:rPr lang="en-US" dirty="0">
                <a:latin typeface="Century Gothic"/>
              </a:rPr>
              <a:t>There are questions that don’t relate to NGN's specific portion of the bill but are top of mind for Members, to the point where it could derail their engagement with the NGN billing.</a:t>
            </a:r>
            <a:endParaRPr lang="en-US" dirty="0"/>
          </a:p>
        </p:txBody>
      </p:sp>
      <p:pic>
        <p:nvPicPr>
          <p:cNvPr id="6" name="Picture 5">
            <a:extLst>
              <a:ext uri="{FF2B5EF4-FFF2-40B4-BE49-F238E27FC236}">
                <a16:creationId xmlns:a16="http://schemas.microsoft.com/office/drawing/2014/main" id="{969CF85D-EE98-B11F-1829-ACA6666B6E10}"/>
              </a:ext>
            </a:extLst>
          </p:cNvPr>
          <p:cNvPicPr>
            <a:picLocks noChangeAspect="1"/>
          </p:cNvPicPr>
          <p:nvPr/>
        </p:nvPicPr>
        <p:blipFill>
          <a:blip r:embed="rId2"/>
          <a:stretch>
            <a:fillRect/>
          </a:stretch>
        </p:blipFill>
        <p:spPr>
          <a:xfrm>
            <a:off x="7452329" y="1592832"/>
            <a:ext cx="4284807" cy="2389956"/>
          </a:xfrm>
          <a:prstGeom prst="rect">
            <a:avLst/>
          </a:prstGeom>
          <a:ln>
            <a:solidFill>
              <a:schemeClr val="tx1"/>
            </a:solidFill>
          </a:ln>
        </p:spPr>
      </p:pic>
    </p:spTree>
    <p:extLst>
      <p:ext uri="{BB962C8B-B14F-4D97-AF65-F5344CB8AC3E}">
        <p14:creationId xmlns:p14="http://schemas.microsoft.com/office/powerpoint/2010/main" val="421225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6FBBD1-BAAF-C2C0-5C2F-3AA12C9B1F08}"/>
              </a:ext>
            </a:extLst>
          </p:cNvPr>
          <p:cNvSpPr>
            <a:spLocks noGrp="1"/>
          </p:cNvSpPr>
          <p:nvPr>
            <p:ph type="body" sz="quarter" idx="13"/>
          </p:nvPr>
        </p:nvSpPr>
        <p:spPr/>
        <p:txBody>
          <a:bodyPr/>
          <a:lstStyle/>
          <a:p>
            <a:r>
              <a:rPr lang="en-US" dirty="0">
                <a:latin typeface="Century Gothic"/>
              </a:rPr>
              <a:t>Members had a range of ideas for web page name that could be tested</a:t>
            </a:r>
            <a:endParaRPr lang="en-US" dirty="0"/>
          </a:p>
        </p:txBody>
      </p:sp>
      <p:sp>
        <p:nvSpPr>
          <p:cNvPr id="3" name="Content Placeholder 2">
            <a:extLst>
              <a:ext uri="{FF2B5EF4-FFF2-40B4-BE49-F238E27FC236}">
                <a16:creationId xmlns:a16="http://schemas.microsoft.com/office/drawing/2014/main" id="{12D81D29-C45B-DC61-BF9D-BE436BEC9BCF}"/>
              </a:ext>
            </a:extLst>
          </p:cNvPr>
          <p:cNvSpPr>
            <a:spLocks noGrp="1"/>
          </p:cNvSpPr>
          <p:nvPr>
            <p:ph sz="quarter" idx="12"/>
          </p:nvPr>
        </p:nvSpPr>
        <p:spPr>
          <a:xfrm>
            <a:off x="175403" y="1259457"/>
            <a:ext cx="8776983" cy="5311412"/>
          </a:xfrm>
        </p:spPr>
        <p:txBody>
          <a:bodyPr vert="horz" lIns="91440" tIns="45720" rIns="91440" bIns="45720" rtlCol="0" anchor="t">
            <a:normAutofit/>
          </a:bodyPr>
          <a:lstStyle/>
          <a:p>
            <a:r>
              <a:rPr lang="en-US" b="1" dirty="0">
                <a:latin typeface="Century Gothic"/>
              </a:rPr>
              <a:t>Principles for naming </a:t>
            </a:r>
            <a:endParaRPr lang="en-US" b="1" dirty="0"/>
          </a:p>
          <a:p>
            <a:pPr lvl="1">
              <a:buFont typeface="Courier New" panose="020B0604020202020204" pitchFamily="34" charset="0"/>
              <a:buChar char="o"/>
            </a:pPr>
            <a:r>
              <a:rPr lang="en-US" dirty="0">
                <a:latin typeface="Century Gothic"/>
              </a:rPr>
              <a:t>Clearly explain purpose of the page</a:t>
            </a:r>
          </a:p>
          <a:p>
            <a:pPr lvl="1">
              <a:buFont typeface="Courier New" panose="020B0604020202020204" pitchFamily="34" charset="0"/>
              <a:buChar char="o"/>
            </a:pPr>
            <a:r>
              <a:rPr lang="en-US" dirty="0">
                <a:latin typeface="Century Gothic"/>
              </a:rPr>
              <a:t>Simple language </a:t>
            </a:r>
          </a:p>
          <a:p>
            <a:pPr lvl="1">
              <a:buFont typeface="Courier New" panose="020B0604020202020204" pitchFamily="34" charset="0"/>
              <a:buChar char="o"/>
            </a:pPr>
            <a:r>
              <a:rPr lang="en-US" dirty="0">
                <a:latin typeface="Century Gothic"/>
              </a:rPr>
              <a:t>Short title </a:t>
            </a:r>
          </a:p>
          <a:p>
            <a:pPr lvl="1">
              <a:buFont typeface="Courier New" panose="020B0604020202020204" pitchFamily="34" charset="0"/>
              <a:buChar char="o"/>
            </a:pPr>
            <a:endParaRPr lang="en-US" dirty="0"/>
          </a:p>
          <a:p>
            <a:r>
              <a:rPr lang="en-US" b="1" dirty="0">
                <a:latin typeface="Century Gothic"/>
              </a:rPr>
              <a:t>Ideas for webpage name</a:t>
            </a:r>
            <a:endParaRPr lang="en-US" b="1" dirty="0"/>
          </a:p>
          <a:p>
            <a:endParaRPr lang="en-US" b="1">
              <a:latin typeface="Century Gothic"/>
            </a:endParaRPr>
          </a:p>
          <a:p>
            <a:endParaRPr lang="en-US" b="1">
              <a:latin typeface="Century Gothic"/>
            </a:endParaRPr>
          </a:p>
          <a:p>
            <a:endParaRPr lang="en-US" b="1">
              <a:latin typeface="Century Gothic"/>
            </a:endParaRPr>
          </a:p>
          <a:p>
            <a:endParaRPr lang="en-US" b="1">
              <a:latin typeface="Century Gothic"/>
            </a:endParaRPr>
          </a:p>
          <a:p>
            <a:endParaRPr lang="en-US">
              <a:latin typeface="Century Gothic"/>
            </a:endParaRPr>
          </a:p>
          <a:p>
            <a:endParaRPr lang="en-US" b="1">
              <a:latin typeface="Century Gothic"/>
            </a:endParaRPr>
          </a:p>
          <a:p>
            <a:r>
              <a:rPr lang="en-US" b="1" dirty="0">
                <a:latin typeface="Century Gothic"/>
              </a:rPr>
              <a:t>Test and develop</a:t>
            </a:r>
          </a:p>
          <a:p>
            <a:pPr lvl="1">
              <a:buFont typeface="Courier New" panose="020B0604020202020204" pitchFamily="34" charset="0"/>
              <a:buChar char="o"/>
            </a:pPr>
            <a:r>
              <a:rPr lang="en-US" dirty="0">
                <a:latin typeface="Century Gothic"/>
              </a:rPr>
              <a:t>Ultimately, Members feel this should be developed by the comms team and tested with customers once there are a range of options</a:t>
            </a:r>
          </a:p>
        </p:txBody>
      </p:sp>
      <p:sp>
        <p:nvSpPr>
          <p:cNvPr id="4" name="Text Placeholder 3">
            <a:extLst>
              <a:ext uri="{FF2B5EF4-FFF2-40B4-BE49-F238E27FC236}">
                <a16:creationId xmlns:a16="http://schemas.microsoft.com/office/drawing/2014/main" id="{7412DFD8-DF73-E70A-A0AB-B061EDD53492}"/>
              </a:ext>
            </a:extLst>
          </p:cNvPr>
          <p:cNvSpPr>
            <a:spLocks noGrp="1"/>
          </p:cNvSpPr>
          <p:nvPr>
            <p:ph type="body" sz="quarter" idx="14"/>
          </p:nvPr>
        </p:nvSpPr>
        <p:spPr/>
        <p:txBody>
          <a:bodyPr/>
          <a:lstStyle/>
          <a:p>
            <a:r>
              <a:rPr lang="en-US">
                <a:latin typeface="Century Gothic"/>
              </a:rPr>
              <a:t>Most felt it was important for NGN to consider the purpose of the web page and then test with customers. </a:t>
            </a:r>
            <a:endParaRPr lang="en-US"/>
          </a:p>
        </p:txBody>
      </p:sp>
      <p:sp>
        <p:nvSpPr>
          <p:cNvPr id="6" name="Speech Bubble: Rectangle with Corners Rounded 5">
            <a:extLst>
              <a:ext uri="{FF2B5EF4-FFF2-40B4-BE49-F238E27FC236}">
                <a16:creationId xmlns:a16="http://schemas.microsoft.com/office/drawing/2014/main" id="{7BA52E43-5A4F-E4A2-2942-70EE34C4D335}"/>
              </a:ext>
            </a:extLst>
          </p:cNvPr>
          <p:cNvSpPr/>
          <p:nvPr/>
        </p:nvSpPr>
        <p:spPr>
          <a:xfrm>
            <a:off x="7870249" y="1446476"/>
            <a:ext cx="3402734" cy="963237"/>
          </a:xfrm>
          <a:prstGeom prst="wedgeRoundRectCallout">
            <a:avLst>
              <a:gd name="adj1" fmla="val -42480"/>
              <a:gd name="adj2" fmla="val 69621"/>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defRPr/>
            </a:pPr>
            <a:r>
              <a:rPr lang="en-GB" sz="1200" i="1">
                <a:solidFill>
                  <a:schemeClr val="bg1"/>
                </a:solidFill>
                <a:latin typeface="Century Gothic" panose="020F0302020204030204"/>
              </a:rPr>
              <a:t>“It would be easier if you came up with some ideas and said, look, this is what it could be, and then we can say, well, actually no.”</a:t>
            </a:r>
            <a:endPar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C5469EDE-FF5D-2E29-0712-6F7CD23631BF}"/>
              </a:ext>
            </a:extLst>
          </p:cNvPr>
          <p:cNvSpPr/>
          <p:nvPr/>
        </p:nvSpPr>
        <p:spPr>
          <a:xfrm>
            <a:off x="308882" y="3171824"/>
            <a:ext cx="4350327" cy="1838325"/>
          </a:xfrm>
          <a:prstGeom prst="rect">
            <a:avLst/>
          </a:prstGeom>
          <a:no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lvl="1" indent="-285750">
              <a:buFont typeface="Arial" panose="020B0604020202020204" pitchFamily="34" charset="0"/>
              <a:buChar char="•"/>
            </a:pPr>
            <a:r>
              <a:rPr lang="en-US" sz="1600">
                <a:solidFill>
                  <a:schemeClr val="tx1"/>
                </a:solidFill>
              </a:rPr>
              <a:t>Your NGN bill made simple </a:t>
            </a:r>
          </a:p>
          <a:p>
            <a:pPr marL="742950" lvl="1" indent="-285750">
              <a:buFont typeface="Arial" panose="020B0604020202020204" pitchFamily="34" charset="0"/>
              <a:buChar char="•"/>
            </a:pPr>
            <a:r>
              <a:rPr lang="en-US" sz="1600">
                <a:solidFill>
                  <a:schemeClr val="tx1"/>
                </a:solidFill>
              </a:rPr>
              <a:t>What makes up your bill </a:t>
            </a:r>
          </a:p>
          <a:p>
            <a:pPr marL="742950" lvl="1" indent="-285750">
              <a:buFont typeface="Arial" panose="020B0604020202020204" pitchFamily="34" charset="0"/>
              <a:buChar char="•"/>
            </a:pPr>
            <a:r>
              <a:rPr lang="en-US" sz="1600">
                <a:solidFill>
                  <a:schemeClr val="tx1"/>
                </a:solidFill>
              </a:rPr>
              <a:t>Your NGN bill </a:t>
            </a:r>
          </a:p>
          <a:p>
            <a:pPr marL="742950" lvl="1" indent="-285750">
              <a:buFont typeface="Arial" panose="020B0604020202020204" pitchFamily="34" charset="0"/>
              <a:buChar char="•"/>
            </a:pPr>
            <a:r>
              <a:rPr lang="en-US" sz="1600">
                <a:solidFill>
                  <a:schemeClr val="tx1"/>
                </a:solidFill>
              </a:rPr>
              <a:t>About our product</a:t>
            </a:r>
          </a:p>
          <a:p>
            <a:pPr marL="742950" lvl="1" indent="-285750">
              <a:buFont typeface="Arial" panose="020B0604020202020204" pitchFamily="34" charset="0"/>
              <a:buChar char="•"/>
            </a:pPr>
            <a:r>
              <a:rPr lang="en-US" sz="1600">
                <a:solidFill>
                  <a:schemeClr val="tx1"/>
                </a:solidFill>
              </a:rPr>
              <a:t>What is your standing charge?</a:t>
            </a:r>
          </a:p>
          <a:p>
            <a:pPr marL="742950" lvl="1" indent="-285750">
              <a:buFont typeface="Arial" panose="020B0604020202020204" pitchFamily="34" charset="0"/>
              <a:buChar char="•"/>
            </a:pPr>
            <a:r>
              <a:rPr lang="en-US" sz="1600">
                <a:solidFill>
                  <a:schemeClr val="tx1"/>
                </a:solidFill>
              </a:rPr>
              <a:t>What price for peace of mind?</a:t>
            </a:r>
          </a:p>
          <a:p>
            <a:pPr marL="742950" lvl="1" indent="-285750">
              <a:buFont typeface="Arial" panose="020B0604020202020204" pitchFamily="34" charset="0"/>
              <a:buChar char="•"/>
            </a:pPr>
            <a:r>
              <a:rPr lang="en-US" sz="1600">
                <a:solidFill>
                  <a:schemeClr val="tx1"/>
                </a:solidFill>
              </a:rPr>
              <a:t>What do I get for 55p a day?</a:t>
            </a:r>
          </a:p>
        </p:txBody>
      </p:sp>
      <p:sp>
        <p:nvSpPr>
          <p:cNvPr id="7" name="Rectangle 6">
            <a:extLst>
              <a:ext uri="{FF2B5EF4-FFF2-40B4-BE49-F238E27FC236}">
                <a16:creationId xmlns:a16="http://schemas.microsoft.com/office/drawing/2014/main" id="{BE4BDB30-5C9F-5E2D-837E-127A36B6EE71}"/>
              </a:ext>
            </a:extLst>
          </p:cNvPr>
          <p:cNvSpPr/>
          <p:nvPr/>
        </p:nvSpPr>
        <p:spPr>
          <a:xfrm>
            <a:off x="4956526" y="3171824"/>
            <a:ext cx="4350327" cy="1838325"/>
          </a:xfrm>
          <a:prstGeom prst="rect">
            <a:avLst/>
          </a:prstGeom>
          <a:noFill/>
          <a:ln w="38100">
            <a:solidFill>
              <a:schemeClr val="accent5"/>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742950" lvl="1" indent="-285750">
              <a:buFont typeface="Arial" panose="020B0604020202020204" pitchFamily="34" charset="0"/>
              <a:buChar char="•"/>
            </a:pPr>
            <a:r>
              <a:rPr lang="en-GB" sz="1600">
                <a:solidFill>
                  <a:schemeClr val="tx1"/>
                </a:solidFill>
              </a:rPr>
              <a:t>Where does my bill go</a:t>
            </a:r>
          </a:p>
          <a:p>
            <a:pPr marL="742950" lvl="1" indent="-285750">
              <a:buFont typeface="Arial" panose="020B0604020202020204" pitchFamily="34" charset="0"/>
              <a:buChar char="•"/>
            </a:pPr>
            <a:r>
              <a:rPr lang="en-GB" sz="1600">
                <a:solidFill>
                  <a:schemeClr val="tx1"/>
                </a:solidFill>
              </a:rPr>
              <a:t>How your bill is made up</a:t>
            </a:r>
          </a:p>
          <a:p>
            <a:pPr marL="742950" lvl="1" indent="-285750">
              <a:buFont typeface="Arial" panose="020B0604020202020204" pitchFamily="34" charset="0"/>
              <a:buChar char="•"/>
            </a:pPr>
            <a:r>
              <a:rPr lang="en-GB" sz="1600">
                <a:solidFill>
                  <a:schemeClr val="tx1"/>
                </a:solidFill>
              </a:rPr>
              <a:t>Get to know your bill</a:t>
            </a:r>
          </a:p>
          <a:p>
            <a:pPr marL="742950" lvl="1" indent="-285750">
              <a:buFont typeface="Arial" panose="020B0604020202020204" pitchFamily="34" charset="0"/>
              <a:buChar char="•"/>
            </a:pPr>
            <a:r>
              <a:rPr lang="en-GB" sz="1600">
                <a:solidFill>
                  <a:schemeClr val="tx1"/>
                </a:solidFill>
              </a:rPr>
              <a:t>What NGN is doing with your money </a:t>
            </a:r>
          </a:p>
          <a:p>
            <a:pPr marL="742950" lvl="1" indent="-285750">
              <a:buFont typeface="Arial" panose="020B0604020202020204" pitchFamily="34" charset="0"/>
              <a:buChar char="•"/>
            </a:pPr>
            <a:r>
              <a:rPr lang="en-GB" sz="1600">
                <a:solidFill>
                  <a:schemeClr val="tx1"/>
                </a:solidFill>
              </a:rPr>
              <a:t>Know your network</a:t>
            </a:r>
          </a:p>
          <a:p>
            <a:pPr marL="742950" lvl="1" indent="-285750">
              <a:buFont typeface="Arial" panose="020B0604020202020204" pitchFamily="34" charset="0"/>
              <a:buChar char="•"/>
            </a:pPr>
            <a:r>
              <a:rPr lang="en-GB" sz="1600">
                <a:solidFill>
                  <a:schemeClr val="tx1"/>
                </a:solidFill>
              </a:rPr>
              <a:t>Customer benefits</a:t>
            </a:r>
          </a:p>
        </p:txBody>
      </p:sp>
    </p:spTree>
    <p:extLst>
      <p:ext uri="{BB962C8B-B14F-4D97-AF65-F5344CB8AC3E}">
        <p14:creationId xmlns:p14="http://schemas.microsoft.com/office/powerpoint/2010/main" val="10087945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E4012-6C69-BDD6-2132-45608B2ED1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672C99-BF8B-4264-881D-7C3D90BCF574}"/>
              </a:ext>
            </a:extLst>
          </p:cNvPr>
          <p:cNvSpPr>
            <a:spLocks noGrp="1"/>
          </p:cNvSpPr>
          <p:nvPr>
            <p:ph type="body" sz="quarter" idx="13"/>
          </p:nvPr>
        </p:nvSpPr>
        <p:spPr/>
        <p:txBody>
          <a:bodyPr/>
          <a:lstStyle/>
          <a:p>
            <a:r>
              <a:rPr lang="en-US">
                <a:latin typeface="Century Gothic"/>
              </a:rPr>
              <a:t>Further member reflections on the network charge stimulus for research participants </a:t>
            </a:r>
            <a:endParaRPr lang="en-US"/>
          </a:p>
        </p:txBody>
      </p:sp>
      <p:pic>
        <p:nvPicPr>
          <p:cNvPr id="12" name="Picture 11" descr="A close-up of a business plan&#10;&#10;AI-generated content may be incorrect.">
            <a:extLst>
              <a:ext uri="{FF2B5EF4-FFF2-40B4-BE49-F238E27FC236}">
                <a16:creationId xmlns:a16="http://schemas.microsoft.com/office/drawing/2014/main" id="{42255C40-9C4D-C0E3-84DA-6C84DFFBEFCA}"/>
              </a:ext>
            </a:extLst>
          </p:cNvPr>
          <p:cNvPicPr>
            <a:picLocks noChangeAspect="1"/>
          </p:cNvPicPr>
          <p:nvPr/>
        </p:nvPicPr>
        <p:blipFill>
          <a:blip r:embed="rId2"/>
          <a:stretch>
            <a:fillRect/>
          </a:stretch>
        </p:blipFill>
        <p:spPr>
          <a:xfrm>
            <a:off x="350084" y="2055394"/>
            <a:ext cx="6477227" cy="3710448"/>
          </a:xfrm>
          <a:prstGeom prst="rect">
            <a:avLst/>
          </a:prstGeom>
          <a:ln>
            <a:solidFill>
              <a:schemeClr val="accent4">
                <a:lumMod val="60000"/>
                <a:lumOff val="40000"/>
              </a:schemeClr>
            </a:solidFill>
          </a:ln>
        </p:spPr>
      </p:pic>
      <p:sp>
        <p:nvSpPr>
          <p:cNvPr id="13" name="Speech Bubble: Rectangle with Corners Rounded 12">
            <a:extLst>
              <a:ext uri="{FF2B5EF4-FFF2-40B4-BE49-F238E27FC236}">
                <a16:creationId xmlns:a16="http://schemas.microsoft.com/office/drawing/2014/main" id="{E28354CE-6067-4C44-5482-17A67949597B}"/>
              </a:ext>
            </a:extLst>
          </p:cNvPr>
          <p:cNvSpPr/>
          <p:nvPr/>
        </p:nvSpPr>
        <p:spPr>
          <a:xfrm>
            <a:off x="7870249" y="1446476"/>
            <a:ext cx="3402734" cy="963237"/>
          </a:xfrm>
          <a:prstGeom prst="wedgeRoundRectCallout">
            <a:avLst>
              <a:gd name="adj1" fmla="val -42480"/>
              <a:gd name="adj2" fmla="val 69621"/>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defRPr/>
            </a:pPr>
            <a:r>
              <a:rPr lang="en-GB" sz="1200" i="1">
                <a:solidFill>
                  <a:schemeClr val="bg1"/>
                </a:solidFill>
                <a:latin typeface="Century Gothic" panose="020F0302020204030204"/>
              </a:rPr>
              <a:t>“It should be an interactive diagram. A static image is a bit old school.”</a:t>
            </a:r>
            <a:endPar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endParaRPr>
          </a:p>
        </p:txBody>
      </p:sp>
      <p:sp>
        <p:nvSpPr>
          <p:cNvPr id="15" name="Speech Bubble: Rectangle with Corners Rounded 14">
            <a:extLst>
              <a:ext uri="{FF2B5EF4-FFF2-40B4-BE49-F238E27FC236}">
                <a16:creationId xmlns:a16="http://schemas.microsoft.com/office/drawing/2014/main" id="{2737A4B2-0941-286E-D089-DD9CB32DDD94}"/>
              </a:ext>
            </a:extLst>
          </p:cNvPr>
          <p:cNvSpPr/>
          <p:nvPr/>
        </p:nvSpPr>
        <p:spPr>
          <a:xfrm>
            <a:off x="7870249" y="4448287"/>
            <a:ext cx="3402734" cy="963237"/>
          </a:xfrm>
          <a:prstGeom prst="wedgeRoundRectCallout">
            <a:avLst>
              <a:gd name="adj1" fmla="val -42480"/>
              <a:gd name="adj2" fmla="val 69621"/>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defRPr/>
            </a:pPr>
            <a:r>
              <a:rPr lang="en-GB" sz="1200" i="1">
                <a:solidFill>
                  <a:schemeClr val="bg1"/>
                </a:solidFill>
                <a:latin typeface="Century Gothic" panose="020F0302020204030204"/>
              </a:rPr>
              <a:t>“Would you put the percentages against the £199 in there, or would you put it in money terms?”</a:t>
            </a:r>
            <a:endPar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29843944-2301-F130-E84E-592A756D1021}"/>
              </a:ext>
            </a:extLst>
          </p:cNvPr>
          <p:cNvSpPr/>
          <p:nvPr/>
        </p:nvSpPr>
        <p:spPr>
          <a:xfrm>
            <a:off x="7870249" y="2947381"/>
            <a:ext cx="3402734" cy="963237"/>
          </a:xfrm>
          <a:prstGeom prst="wedgeRoundRectCallout">
            <a:avLst>
              <a:gd name="adj1" fmla="val -42480"/>
              <a:gd name="adj2" fmla="val 69621"/>
              <a:gd name="adj3" fmla="val 16667"/>
            </a:avLst>
          </a:prstGeom>
          <a:solidFill>
            <a:srgbClr val="4BACC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300"/>
              </a:spcAft>
              <a:defRPr/>
            </a:pPr>
            <a:r>
              <a:rPr kumimoji="0" lang="en-GB" sz="1200" i="1" u="none" strike="noStrike" kern="1200" cap="none" spc="0" normalizeH="0" baseline="0" noProof="0">
                <a:ln>
                  <a:noFill/>
                </a:ln>
                <a:solidFill>
                  <a:schemeClr val="bg1"/>
                </a:solidFill>
                <a:effectLst/>
                <a:uLnTx/>
                <a:uFillTx/>
                <a:latin typeface="Century Gothic" panose="020F0302020204030204"/>
                <a:ea typeface="+mn-ea"/>
                <a:cs typeface="+mn-cs"/>
              </a:rPr>
              <a:t>“You need to have the supporting evidence to back up what it is that you're saying.”</a:t>
            </a:r>
          </a:p>
        </p:txBody>
      </p:sp>
      <p:sp>
        <p:nvSpPr>
          <p:cNvPr id="3" name="Rectangle 2">
            <a:extLst>
              <a:ext uri="{FF2B5EF4-FFF2-40B4-BE49-F238E27FC236}">
                <a16:creationId xmlns:a16="http://schemas.microsoft.com/office/drawing/2014/main" id="{D9B3FD1A-5A4C-E16C-6704-0262E8C56055}"/>
              </a:ext>
            </a:extLst>
          </p:cNvPr>
          <p:cNvSpPr/>
          <p:nvPr/>
        </p:nvSpPr>
        <p:spPr>
          <a:xfrm>
            <a:off x="577055" y="1129633"/>
            <a:ext cx="6023284" cy="7984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1"/>
                </a:solidFill>
              </a:rPr>
              <a:t>Members were asked to discuss whether the information below would be enough for new research participants to assess whether NGN offer value for money.</a:t>
            </a:r>
          </a:p>
        </p:txBody>
      </p:sp>
    </p:spTree>
    <p:extLst>
      <p:ext uri="{BB962C8B-B14F-4D97-AF65-F5344CB8AC3E}">
        <p14:creationId xmlns:p14="http://schemas.microsoft.com/office/powerpoint/2010/main" val="39786635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41DCA-839D-AD7E-135E-6D9B543263BB}"/>
            </a:ext>
          </a:extLst>
        </p:cNvPr>
        <p:cNvGrpSpPr/>
        <p:nvPr/>
      </p:nvGrpSpPr>
      <p:grpSpPr>
        <a:xfrm>
          <a:off x="0" y="0"/>
          <a:ext cx="0" cy="0"/>
          <a:chOff x="0" y="0"/>
          <a:chExt cx="0" cy="0"/>
        </a:xfrm>
      </p:grpSpPr>
      <p:pic>
        <p:nvPicPr>
          <p:cNvPr id="22" name="Picture 21" descr="Books stacked on a wooden table">
            <a:extLst>
              <a:ext uri="{FF2B5EF4-FFF2-40B4-BE49-F238E27FC236}">
                <a16:creationId xmlns:a16="http://schemas.microsoft.com/office/drawing/2014/main" id="{F5BD51B5-1578-F495-27A6-508B160CFD35}"/>
              </a:ext>
            </a:extLst>
          </p:cNvPr>
          <p:cNvPicPr>
            <a:picLocks noChangeAspect="1"/>
          </p:cNvPicPr>
          <p:nvPr/>
        </p:nvPicPr>
        <p:blipFill>
          <a:blip r:embed="rId3" cstate="print">
            <a:extLst>
              <a:ext uri="{28A0092B-C50C-407E-A947-70E740481C1C}">
                <a14:useLocalDpi xmlns:a14="http://schemas.microsoft.com/office/drawing/2010/main" val="0"/>
              </a:ext>
            </a:extLst>
          </a:blip>
          <a:srcRect l="54217"/>
          <a:stretch>
            <a:fillRect/>
          </a:stretch>
        </p:blipFill>
        <p:spPr>
          <a:xfrm>
            <a:off x="6095999" y="657225"/>
            <a:ext cx="6088486" cy="6200775"/>
          </a:xfrm>
          <a:prstGeom prst="rect">
            <a:avLst/>
          </a:prstGeom>
        </p:spPr>
      </p:pic>
      <p:sp>
        <p:nvSpPr>
          <p:cNvPr id="5" name="Rectangle: Rounded Corners 4">
            <a:extLst>
              <a:ext uri="{FF2B5EF4-FFF2-40B4-BE49-F238E27FC236}">
                <a16:creationId xmlns:a16="http://schemas.microsoft.com/office/drawing/2014/main" id="{A77AEA66-79D6-B845-E75D-19F47C3B982B}"/>
              </a:ext>
            </a:extLst>
          </p:cNvPr>
          <p:cNvSpPr/>
          <p:nvPr/>
        </p:nvSpPr>
        <p:spPr>
          <a:xfrm>
            <a:off x="676669" y="1272434"/>
            <a:ext cx="12201130" cy="367024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Slide Number Placeholder 3">
            <a:extLst>
              <a:ext uri="{FF2B5EF4-FFF2-40B4-BE49-F238E27FC236}">
                <a16:creationId xmlns:a16="http://schemas.microsoft.com/office/drawing/2014/main" id="{90FA0B29-2207-3F9A-2BA6-80FF51B701AD}"/>
              </a:ext>
            </a:extLst>
          </p:cNvPr>
          <p:cNvSpPr txBox="1">
            <a:spLocks/>
          </p:cNvSpPr>
          <p:nvPr/>
        </p:nvSpPr>
        <p:spPr>
          <a:xfrm>
            <a:off x="11280100" y="27565"/>
            <a:ext cx="794631" cy="41143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7C9725-CDDF-4E1F-A5C1-71F9C95A39C6}" type="slidenum">
              <a:rPr kumimoji="0" lang="en-GB" sz="1200" b="1"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AutoShape 10">
            <a:extLst>
              <a:ext uri="{FF2B5EF4-FFF2-40B4-BE49-F238E27FC236}">
                <a16:creationId xmlns:a16="http://schemas.microsoft.com/office/drawing/2014/main" id="{C42FF0DA-AA10-4B82-C43F-740D483C99C2}"/>
              </a:ext>
            </a:extLst>
          </p:cNvPr>
          <p:cNvSpPr>
            <a:spLocks noChangeArrowheads="1"/>
          </p:cNvSpPr>
          <p:nvPr/>
        </p:nvSpPr>
        <p:spPr bwMode="auto">
          <a:xfrm>
            <a:off x="-9131" y="0"/>
            <a:ext cx="12193615" cy="505854"/>
          </a:xfrm>
          <a:prstGeom prst="rect">
            <a:avLst/>
          </a:prstGeom>
          <a:solidFill>
            <a:srgbClr val="84ACB6"/>
          </a:solidFill>
          <a:ln>
            <a:noFill/>
          </a:ln>
        </p:spPr>
        <p:txBody>
          <a:bodyPr wrap="none" anchor="ctr"/>
          <a:lstStyle>
            <a:lvl1pPr>
              <a:defRPr i="1">
                <a:solidFill>
                  <a:schemeClr val="tx1"/>
                </a:solidFill>
                <a:latin typeface="Arial" panose="020B0604020202020204" pitchFamily="34" charset="0"/>
                <a:cs typeface="Arial" panose="020B0604020202020204" pitchFamily="34" charset="0"/>
              </a:defRPr>
            </a:lvl1pPr>
            <a:lvl2pPr marL="742950" indent="-285750">
              <a:defRPr i="1">
                <a:solidFill>
                  <a:schemeClr val="tx1"/>
                </a:solidFill>
                <a:latin typeface="Arial" panose="020B0604020202020204" pitchFamily="34" charset="0"/>
                <a:cs typeface="Arial" panose="020B0604020202020204" pitchFamily="34" charset="0"/>
              </a:defRPr>
            </a:lvl2pPr>
            <a:lvl3pPr marL="1143000" indent="-228600">
              <a:defRPr i="1">
                <a:solidFill>
                  <a:schemeClr val="tx1"/>
                </a:solidFill>
                <a:latin typeface="Arial" panose="020B0604020202020204" pitchFamily="34" charset="0"/>
                <a:cs typeface="Arial" panose="020B0604020202020204" pitchFamily="34" charset="0"/>
              </a:defRPr>
            </a:lvl3pPr>
            <a:lvl4pPr marL="1600200" indent="-228600">
              <a:defRPr i="1">
                <a:solidFill>
                  <a:schemeClr val="tx1"/>
                </a:solidFill>
                <a:latin typeface="Arial" panose="020B0604020202020204" pitchFamily="34" charset="0"/>
                <a:cs typeface="Arial" panose="020B0604020202020204" pitchFamily="34" charset="0"/>
              </a:defRPr>
            </a:lvl4pPr>
            <a:lvl5pPr marL="2057400" indent="-228600">
              <a:defRPr i="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i="1">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en-US" sz="2400" b="1" i="0" kern="0">
                <a:solidFill>
                  <a:prstClr val="white"/>
                </a:solidFill>
                <a:latin typeface="Century Gothic" panose="020B0502020202020204" pitchFamily="34" charset="0"/>
              </a:rPr>
              <a:t>Contents </a:t>
            </a:r>
            <a:endParaRPr kumimoji="0" lang="en-GB" sz="2400" b="1" i="0" u="none" strike="noStrike" kern="0" cap="none" spc="0" normalizeH="0" baseline="0" noProof="0">
              <a:ln>
                <a:noFill/>
              </a:ln>
              <a:solidFill>
                <a:prstClr val="white"/>
              </a:solidFill>
              <a:effectLst/>
              <a:uLnTx/>
              <a:uFillTx/>
              <a:latin typeface="Century Gothic" panose="020B0502020202020204" pitchFamily="34" charset="0"/>
              <a:cs typeface="Arial" panose="020B0604020202020204" pitchFamily="34" charset="0"/>
            </a:endParaRPr>
          </a:p>
        </p:txBody>
      </p:sp>
      <p:sp>
        <p:nvSpPr>
          <p:cNvPr id="1038" name="Text Placeholder 8">
            <a:extLst>
              <a:ext uri="{FF2B5EF4-FFF2-40B4-BE49-F238E27FC236}">
                <a16:creationId xmlns:a16="http://schemas.microsoft.com/office/drawing/2014/main" id="{B72DBDA7-B0AA-52F4-FA61-533C135442FE}"/>
              </a:ext>
            </a:extLst>
          </p:cNvPr>
          <p:cNvSpPr txBox="1">
            <a:spLocks noChangeAspect="1"/>
          </p:cNvSpPr>
          <p:nvPr/>
        </p:nvSpPr>
        <p:spPr>
          <a:xfrm>
            <a:off x="357477" y="1546924"/>
            <a:ext cx="436874" cy="376250"/>
          </a:xfrm>
          <a:prstGeom prst="rect">
            <a:avLst/>
          </a:prstGeom>
          <a:solidFill>
            <a:srgbClr val="4BACC6">
              <a:lumMod val="50000"/>
            </a:srgbClr>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2" name="Text Placeholder 8">
            <a:extLst>
              <a:ext uri="{FF2B5EF4-FFF2-40B4-BE49-F238E27FC236}">
                <a16:creationId xmlns:a16="http://schemas.microsoft.com/office/drawing/2014/main" id="{ED08E15F-11E7-72A1-CCED-BF2B432A7367}"/>
              </a:ext>
            </a:extLst>
          </p:cNvPr>
          <p:cNvSpPr txBox="1">
            <a:spLocks noChangeAspect="1"/>
          </p:cNvSpPr>
          <p:nvPr/>
        </p:nvSpPr>
        <p:spPr>
          <a:xfrm>
            <a:off x="357477" y="3072144"/>
            <a:ext cx="436874" cy="376250"/>
          </a:xfrm>
          <a:prstGeom prst="rect">
            <a:avLst/>
          </a:prstGeom>
          <a:solidFill>
            <a:srgbClr val="32879E"/>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3" name="Text Placeholder 8">
            <a:extLst>
              <a:ext uri="{FF2B5EF4-FFF2-40B4-BE49-F238E27FC236}">
                <a16:creationId xmlns:a16="http://schemas.microsoft.com/office/drawing/2014/main" id="{1E3766A6-B6A9-2367-0C01-0DC923506F97}"/>
              </a:ext>
            </a:extLst>
          </p:cNvPr>
          <p:cNvSpPr txBox="1">
            <a:spLocks noChangeAspect="1"/>
          </p:cNvSpPr>
          <p:nvPr/>
        </p:nvSpPr>
        <p:spPr>
          <a:xfrm>
            <a:off x="357477" y="2311673"/>
            <a:ext cx="436874" cy="376250"/>
          </a:xfrm>
          <a:prstGeom prst="rect">
            <a:avLst/>
          </a:prstGeom>
          <a:solidFill>
            <a:srgbClr val="297083"/>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graphicFrame>
        <p:nvGraphicFramePr>
          <p:cNvPr id="6" name="Table 7">
            <a:extLst>
              <a:ext uri="{FF2B5EF4-FFF2-40B4-BE49-F238E27FC236}">
                <a16:creationId xmlns:a16="http://schemas.microsoft.com/office/drawing/2014/main" id="{4DB3435B-B542-AC69-D95D-5725CB8207B2}"/>
              </a:ext>
            </a:extLst>
          </p:cNvPr>
          <p:cNvGraphicFramePr>
            <a:graphicFrameLocks noGrp="1"/>
          </p:cNvGraphicFramePr>
          <p:nvPr>
            <p:extLst>
              <p:ext uri="{D42A27DB-BD31-4B8C-83A1-F6EECF244321}">
                <p14:modId xmlns:p14="http://schemas.microsoft.com/office/powerpoint/2010/main" val="2527852512"/>
              </p:ext>
            </p:extLst>
          </p:nvPr>
        </p:nvGraphicFramePr>
        <p:xfrm>
          <a:off x="957093" y="1292252"/>
          <a:ext cx="5003746" cy="3095690"/>
        </p:xfrm>
        <a:graphic>
          <a:graphicData uri="http://schemas.openxmlformats.org/drawingml/2006/table">
            <a:tbl>
              <a:tblPr firstRow="1" bandRow="1">
                <a:tableStyleId>{073A0DAA-6AF3-43AB-8588-CEC1D06C72B9}</a:tableStyleId>
              </a:tblPr>
              <a:tblGrid>
                <a:gridCol w="5003746">
                  <a:extLst>
                    <a:ext uri="{9D8B030D-6E8A-4147-A177-3AD203B41FA5}">
                      <a16:colId xmlns:a16="http://schemas.microsoft.com/office/drawing/2014/main" val="2804676622"/>
                    </a:ext>
                  </a:extLst>
                </a:gridCol>
              </a:tblGrid>
              <a:tr h="829964">
                <a:tc>
                  <a:txBody>
                    <a:bodyPr/>
                    <a:lstStyle/>
                    <a:p>
                      <a:pPr>
                        <a:spcAft>
                          <a:spcPts val="600"/>
                        </a:spcAft>
                      </a:pPr>
                      <a:r>
                        <a:rPr lang="en-GB" sz="1600" b="1">
                          <a:solidFill>
                            <a:schemeClr val="tx1"/>
                          </a:solidFill>
                        </a:rPr>
                        <a:t>Sample breakdown</a:t>
                      </a:r>
                      <a:endParaRPr lang="en-GB" sz="1600" b="1">
                        <a:solidFill>
                          <a:schemeClr val="tx1"/>
                        </a:solidFill>
                        <a:latin typeface="Century Gothic" panose="020B0502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538317"/>
                  </a:ext>
                </a:extLst>
              </a:tr>
              <a:tr h="755242">
                <a:tc>
                  <a:txBody>
                    <a:bodyPr/>
                    <a:lstStyle/>
                    <a:p>
                      <a:pPr>
                        <a:spcAft>
                          <a:spcPts val="600"/>
                        </a:spcAft>
                      </a:pPr>
                      <a:r>
                        <a:rPr lang="en-GB" sz="1600" b="1" dirty="0">
                          <a:solidFill>
                            <a:schemeClr val="tx1"/>
                          </a:solidFill>
                          <a:latin typeface="Century Gothic" panose="020B0502020202020204" pitchFamily="34" charset="0"/>
                        </a:rPr>
                        <a:t>Member feedback</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7251555"/>
                  </a:ext>
                </a:extLst>
              </a:tr>
              <a:tr h="755242">
                <a:tc>
                  <a:txBody>
                    <a:bodyPr/>
                    <a:lstStyle/>
                    <a:p>
                      <a:pPr>
                        <a:spcAft>
                          <a:spcPts val="600"/>
                        </a:spcAft>
                      </a:pPr>
                      <a:r>
                        <a:rPr lang="en-GB" sz="1600" b="1">
                          <a:solidFill>
                            <a:schemeClr val="tx1"/>
                          </a:solidFill>
                          <a:latin typeface="Century Gothic" panose="020B0502020202020204" pitchFamily="34" charset="0"/>
                        </a:rPr>
                        <a:t>Additional insights and stimulus: Network charges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4164524"/>
                  </a:ext>
                </a:extLst>
              </a:tr>
              <a:tr h="755242">
                <a:tc>
                  <a:txBody>
                    <a:bodyPr/>
                    <a:lstStyle/>
                    <a:p>
                      <a:pPr>
                        <a:spcAft>
                          <a:spcPts val="600"/>
                        </a:spcAft>
                      </a:pPr>
                      <a:r>
                        <a:rPr lang="en-GB" sz="1600" b="1">
                          <a:solidFill>
                            <a:schemeClr val="tx1"/>
                          </a:solidFill>
                          <a:latin typeface="Century Gothic" panose="020B0502020202020204" pitchFamily="34" charset="0"/>
                        </a:rPr>
                        <a:t>Additional insights and stimulus: East Coast Hydrogen</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9809519"/>
                  </a:ext>
                </a:extLst>
              </a:tr>
            </a:tbl>
          </a:graphicData>
        </a:graphic>
      </p:graphicFrame>
      <p:sp>
        <p:nvSpPr>
          <p:cNvPr id="4" name="Slide Number Placeholder 3">
            <a:extLst>
              <a:ext uri="{FF2B5EF4-FFF2-40B4-BE49-F238E27FC236}">
                <a16:creationId xmlns:a16="http://schemas.microsoft.com/office/drawing/2014/main" id="{DC386881-C338-1201-36CD-56E06F66AD1B}"/>
              </a:ext>
            </a:extLst>
          </p:cNvPr>
          <p:cNvSpPr txBox="1">
            <a:spLocks/>
          </p:cNvSpPr>
          <p:nvPr/>
        </p:nvSpPr>
        <p:spPr>
          <a:xfrm>
            <a:off x="11280100" y="92881"/>
            <a:ext cx="794631" cy="41143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A17C9725-CDDF-4E1F-A5C1-71F9C95A39C6}" type="slidenum">
              <a:rPr lang="en-GB" sz="1200" b="1" smtClean="0">
                <a:solidFill>
                  <a:schemeClr val="bg1"/>
                </a:solidFill>
                <a:latin typeface="Century Gothic" panose="020B0502020202020204" pitchFamily="34" charset="0"/>
              </a:rPr>
              <a:pPr algn="r">
                <a:defRPr/>
              </a:pPr>
              <a:t>68</a:t>
            </a:fld>
            <a:endParaRPr lang="en-GB" sz="1200" b="1">
              <a:solidFill>
                <a:schemeClr val="bg1"/>
              </a:solidFill>
              <a:latin typeface="Century Gothic" panose="020B0502020202020204" pitchFamily="34" charset="0"/>
            </a:endParaRPr>
          </a:p>
        </p:txBody>
      </p:sp>
      <p:sp>
        <p:nvSpPr>
          <p:cNvPr id="11" name="Text Placeholder 1">
            <a:extLst>
              <a:ext uri="{FF2B5EF4-FFF2-40B4-BE49-F238E27FC236}">
                <a16:creationId xmlns:a16="http://schemas.microsoft.com/office/drawing/2014/main" id="{7F21E626-2618-4C24-E7C8-DE524C554396}"/>
              </a:ext>
            </a:extLst>
          </p:cNvPr>
          <p:cNvSpPr>
            <a:spLocks noGrp="1"/>
          </p:cNvSpPr>
          <p:nvPr>
            <p:ph type="body" sz="quarter" idx="13"/>
          </p:nvPr>
        </p:nvSpPr>
        <p:spPr>
          <a:xfrm>
            <a:off x="-1" y="-102"/>
            <a:ext cx="12192000" cy="657327"/>
          </a:xfrm>
        </p:spPr>
        <p:txBody>
          <a:bodyPr/>
          <a:lstStyle/>
          <a:p>
            <a:r>
              <a:rPr lang="en-GB"/>
              <a:t>Appendix</a:t>
            </a:r>
            <a:endParaRPr lang="en-GB" sz="2400"/>
          </a:p>
        </p:txBody>
      </p:sp>
      <p:sp>
        <p:nvSpPr>
          <p:cNvPr id="10" name="Slide Number Placeholder 3">
            <a:extLst>
              <a:ext uri="{FF2B5EF4-FFF2-40B4-BE49-F238E27FC236}">
                <a16:creationId xmlns:a16="http://schemas.microsoft.com/office/drawing/2014/main" id="{255B1C46-3EA7-F42D-2202-8273EB057E5D}"/>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68</a:t>
            </a:fld>
            <a:endParaRPr lang="en-GB"/>
          </a:p>
        </p:txBody>
      </p:sp>
      <p:sp>
        <p:nvSpPr>
          <p:cNvPr id="13" name="Rectangle 12">
            <a:extLst>
              <a:ext uri="{FF2B5EF4-FFF2-40B4-BE49-F238E27FC236}">
                <a16:creationId xmlns:a16="http://schemas.microsoft.com/office/drawing/2014/main" id="{391A7D6C-2A29-763B-4AE5-ED7EB190C3A3}"/>
              </a:ext>
            </a:extLst>
          </p:cNvPr>
          <p:cNvSpPr/>
          <p:nvPr/>
        </p:nvSpPr>
        <p:spPr>
          <a:xfrm>
            <a:off x="86797" y="3674711"/>
            <a:ext cx="5687568" cy="713231"/>
          </a:xfrm>
          <a:prstGeom prst="rect">
            <a:avLst/>
          </a:prstGeom>
          <a:noFill/>
          <a:ln>
            <a:solidFill>
              <a:srgbClr val="0099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solidFill>
            </a:endParaRPr>
          </a:p>
        </p:txBody>
      </p:sp>
      <p:sp>
        <p:nvSpPr>
          <p:cNvPr id="9" name="Text Placeholder 8">
            <a:extLst>
              <a:ext uri="{FF2B5EF4-FFF2-40B4-BE49-F238E27FC236}">
                <a16:creationId xmlns:a16="http://schemas.microsoft.com/office/drawing/2014/main" id="{03C3F620-D298-57FE-BE9C-BA75EBBC0997}"/>
              </a:ext>
            </a:extLst>
          </p:cNvPr>
          <p:cNvSpPr txBox="1">
            <a:spLocks noChangeAspect="1"/>
          </p:cNvSpPr>
          <p:nvPr/>
        </p:nvSpPr>
        <p:spPr>
          <a:xfrm>
            <a:off x="357477" y="3779853"/>
            <a:ext cx="436874" cy="376250"/>
          </a:xfrm>
          <a:prstGeom prst="rect">
            <a:avLst/>
          </a:prstGeom>
          <a:solidFill>
            <a:srgbClr val="32879E"/>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22363884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2415E-DD80-C237-2FD4-317D34B130B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13F9865-8DD0-FA18-5E1B-6ED76CC40F3F}"/>
              </a:ext>
            </a:extLst>
          </p:cNvPr>
          <p:cNvSpPr>
            <a:spLocks noGrp="1"/>
          </p:cNvSpPr>
          <p:nvPr>
            <p:ph type="body" sz="quarter" idx="13"/>
          </p:nvPr>
        </p:nvSpPr>
        <p:spPr>
          <a:xfrm>
            <a:off x="-1" y="-102"/>
            <a:ext cx="12192000" cy="682854"/>
          </a:xfrm>
        </p:spPr>
        <p:txBody>
          <a:bodyPr/>
          <a:lstStyle/>
          <a:p>
            <a:r>
              <a:rPr lang="en-GB" dirty="0"/>
              <a:t>A majority of panel Members have heard something about hydrogen currently being used as a fuel prior to this wave</a:t>
            </a:r>
          </a:p>
        </p:txBody>
      </p:sp>
      <p:sp>
        <p:nvSpPr>
          <p:cNvPr id="5" name="Slide Number Placeholder 3">
            <a:extLst>
              <a:ext uri="{FF2B5EF4-FFF2-40B4-BE49-F238E27FC236}">
                <a16:creationId xmlns:a16="http://schemas.microsoft.com/office/drawing/2014/main" id="{91E16019-38FE-A8C1-134C-68B5C0D982EA}"/>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69</a:t>
            </a:fld>
            <a:endParaRPr lang="en-GB"/>
          </a:p>
        </p:txBody>
      </p:sp>
      <p:sp>
        <p:nvSpPr>
          <p:cNvPr id="12" name="Rectangle 11">
            <a:extLst>
              <a:ext uri="{FF2B5EF4-FFF2-40B4-BE49-F238E27FC236}">
                <a16:creationId xmlns:a16="http://schemas.microsoft.com/office/drawing/2014/main" id="{FF8FEB9B-2DCA-DD1E-D808-697CB87C7064}"/>
              </a:ext>
            </a:extLst>
          </p:cNvPr>
          <p:cNvSpPr/>
          <p:nvPr/>
        </p:nvSpPr>
        <p:spPr>
          <a:xfrm>
            <a:off x="132678" y="6546270"/>
            <a:ext cx="7731162" cy="3117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tx1"/>
                </a:solidFill>
              </a:rPr>
              <a:t>Base: 31 Workshop Panel respondents (question not asked of Inclusive Panel)</a:t>
            </a:r>
          </a:p>
        </p:txBody>
      </p:sp>
      <p:sp>
        <p:nvSpPr>
          <p:cNvPr id="14" name="Rectangle 13">
            <a:extLst>
              <a:ext uri="{FF2B5EF4-FFF2-40B4-BE49-F238E27FC236}">
                <a16:creationId xmlns:a16="http://schemas.microsoft.com/office/drawing/2014/main" id="{88A61B42-729B-12AA-63EC-692EB82EEECE}"/>
              </a:ext>
            </a:extLst>
          </p:cNvPr>
          <p:cNvSpPr/>
          <p:nvPr/>
        </p:nvSpPr>
        <p:spPr>
          <a:xfrm>
            <a:off x="845575" y="1294764"/>
            <a:ext cx="10764819" cy="300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b="1">
                <a:solidFill>
                  <a:schemeClr val="tx1"/>
                </a:solidFill>
              </a:rPr>
              <a:t>Q. Before the workshop, how much would you say you knew about hydrogen already being used as a fuel in some industrial processes in the UK?:</a:t>
            </a:r>
          </a:p>
        </p:txBody>
      </p:sp>
      <p:graphicFrame>
        <p:nvGraphicFramePr>
          <p:cNvPr id="10" name="Chart 9">
            <a:extLst>
              <a:ext uri="{FF2B5EF4-FFF2-40B4-BE49-F238E27FC236}">
                <a16:creationId xmlns:a16="http://schemas.microsoft.com/office/drawing/2014/main" id="{3B0B2E39-9F06-B97A-025A-966C9BFD0856}"/>
              </a:ext>
            </a:extLst>
          </p:cNvPr>
          <p:cNvGraphicFramePr/>
          <p:nvPr>
            <p:extLst>
              <p:ext uri="{D42A27DB-BD31-4B8C-83A1-F6EECF244321}">
                <p14:modId xmlns:p14="http://schemas.microsoft.com/office/powerpoint/2010/main" val="3359194237"/>
              </p:ext>
            </p:extLst>
          </p:nvPr>
        </p:nvGraphicFramePr>
        <p:xfrm>
          <a:off x="2751812" y="1595615"/>
          <a:ext cx="6952343" cy="45925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0750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68EE3-97DA-9A2F-91ED-640C7D0FDDC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C4B3B18-8B0C-9303-33A2-BD82AA0F644D}"/>
              </a:ext>
            </a:extLst>
          </p:cNvPr>
          <p:cNvSpPr>
            <a:spLocks noGrp="1"/>
          </p:cNvSpPr>
          <p:nvPr>
            <p:ph type="body" sz="quarter" idx="13"/>
          </p:nvPr>
        </p:nvSpPr>
        <p:spPr>
          <a:xfrm>
            <a:off x="-1" y="-102"/>
            <a:ext cx="12192000" cy="620815"/>
          </a:xfrm>
        </p:spPr>
        <p:txBody>
          <a:bodyPr/>
          <a:lstStyle/>
          <a:p>
            <a:r>
              <a:rPr lang="en-GB" sz="1800" dirty="0"/>
              <a:t>Key Findings: </a:t>
            </a:r>
            <a:r>
              <a:rPr lang="en-GB" sz="1800"/>
              <a:t>Communicating Network</a:t>
            </a:r>
            <a:r>
              <a:rPr lang="en-GB" sz="1800" dirty="0"/>
              <a:t> Charges</a:t>
            </a:r>
          </a:p>
        </p:txBody>
      </p:sp>
      <p:sp>
        <p:nvSpPr>
          <p:cNvPr id="20" name="Text Placeholder 19">
            <a:extLst>
              <a:ext uri="{FF2B5EF4-FFF2-40B4-BE49-F238E27FC236}">
                <a16:creationId xmlns:a16="http://schemas.microsoft.com/office/drawing/2014/main" id="{8F430910-04DF-6012-0ABB-223C3DDFEF48}"/>
              </a:ext>
            </a:extLst>
          </p:cNvPr>
          <p:cNvSpPr>
            <a:spLocks noGrp="1"/>
          </p:cNvSpPr>
          <p:nvPr>
            <p:ph type="body" sz="quarter" idx="20"/>
          </p:nvPr>
        </p:nvSpPr>
        <p:spPr>
          <a:xfrm>
            <a:off x="1816423" y="2457644"/>
            <a:ext cx="457200" cy="636732"/>
          </a:xfrm>
        </p:spPr>
        <p:txBody>
          <a:bodyPr/>
          <a:lstStyle/>
          <a:p>
            <a:r>
              <a:rPr lang="en-GB"/>
              <a:t>2</a:t>
            </a:r>
          </a:p>
        </p:txBody>
      </p:sp>
      <p:sp>
        <p:nvSpPr>
          <p:cNvPr id="25" name="Text Placeholder 24">
            <a:extLst>
              <a:ext uri="{FF2B5EF4-FFF2-40B4-BE49-F238E27FC236}">
                <a16:creationId xmlns:a16="http://schemas.microsoft.com/office/drawing/2014/main" id="{C2417A34-776C-CEB7-57B8-6D078EAD0730}"/>
              </a:ext>
            </a:extLst>
          </p:cNvPr>
          <p:cNvSpPr>
            <a:spLocks noGrp="1"/>
          </p:cNvSpPr>
          <p:nvPr>
            <p:ph type="body" sz="quarter" idx="19"/>
          </p:nvPr>
        </p:nvSpPr>
        <p:spPr>
          <a:xfrm>
            <a:off x="1816423" y="1160196"/>
            <a:ext cx="457200" cy="636732"/>
          </a:xfrm>
        </p:spPr>
        <p:txBody>
          <a:bodyPr/>
          <a:lstStyle/>
          <a:p>
            <a:r>
              <a:rPr lang="en-GB"/>
              <a:t>1</a:t>
            </a:r>
          </a:p>
        </p:txBody>
      </p:sp>
      <p:sp>
        <p:nvSpPr>
          <p:cNvPr id="27" name="Text Placeholder 26">
            <a:extLst>
              <a:ext uri="{FF2B5EF4-FFF2-40B4-BE49-F238E27FC236}">
                <a16:creationId xmlns:a16="http://schemas.microsoft.com/office/drawing/2014/main" id="{6087D956-AD0F-9D3B-CD8B-795A440E5E54}"/>
              </a:ext>
            </a:extLst>
          </p:cNvPr>
          <p:cNvSpPr>
            <a:spLocks noGrp="1"/>
          </p:cNvSpPr>
          <p:nvPr>
            <p:ph type="body" sz="quarter" idx="21"/>
          </p:nvPr>
        </p:nvSpPr>
        <p:spPr>
          <a:xfrm>
            <a:off x="1816423" y="3828161"/>
            <a:ext cx="457200" cy="636732"/>
          </a:xfrm>
        </p:spPr>
        <p:txBody>
          <a:bodyPr/>
          <a:lstStyle/>
          <a:p>
            <a:r>
              <a:rPr lang="en-GB"/>
              <a:t>3</a:t>
            </a:r>
          </a:p>
        </p:txBody>
      </p:sp>
      <p:sp>
        <p:nvSpPr>
          <p:cNvPr id="29" name="Text Placeholder 28">
            <a:extLst>
              <a:ext uri="{FF2B5EF4-FFF2-40B4-BE49-F238E27FC236}">
                <a16:creationId xmlns:a16="http://schemas.microsoft.com/office/drawing/2014/main" id="{8DD724E0-1545-4737-AEAA-CE2C6C475A63}"/>
              </a:ext>
            </a:extLst>
          </p:cNvPr>
          <p:cNvSpPr>
            <a:spLocks noGrp="1"/>
          </p:cNvSpPr>
          <p:nvPr>
            <p:ph type="body" sz="quarter" idx="22"/>
          </p:nvPr>
        </p:nvSpPr>
        <p:spPr>
          <a:xfrm>
            <a:off x="1816423" y="5292623"/>
            <a:ext cx="457200" cy="636732"/>
          </a:xfrm>
        </p:spPr>
        <p:txBody>
          <a:bodyPr/>
          <a:lstStyle/>
          <a:p>
            <a:r>
              <a:rPr lang="en-GB">
                <a:solidFill>
                  <a:schemeClr val="bg1"/>
                </a:solidFill>
              </a:rPr>
              <a:t>4</a:t>
            </a:r>
          </a:p>
        </p:txBody>
      </p:sp>
      <p:sp>
        <p:nvSpPr>
          <p:cNvPr id="4" name="Text Placeholder 17">
            <a:extLst>
              <a:ext uri="{FF2B5EF4-FFF2-40B4-BE49-F238E27FC236}">
                <a16:creationId xmlns:a16="http://schemas.microsoft.com/office/drawing/2014/main" id="{577E60AA-55A5-418F-5F56-2411AABD3F5E}"/>
              </a:ext>
            </a:extLst>
          </p:cNvPr>
          <p:cNvSpPr txBox="1">
            <a:spLocks/>
          </p:cNvSpPr>
          <p:nvPr/>
        </p:nvSpPr>
        <p:spPr>
          <a:xfrm>
            <a:off x="1066800" y="4823361"/>
            <a:ext cx="10682288" cy="6367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6" name="Text Placeholder 6">
            <a:extLst>
              <a:ext uri="{FF2B5EF4-FFF2-40B4-BE49-F238E27FC236}">
                <a16:creationId xmlns:a16="http://schemas.microsoft.com/office/drawing/2014/main" id="{CF62DA7C-525F-D78F-19B4-B7F1532EFFC8}"/>
              </a:ext>
            </a:extLst>
          </p:cNvPr>
          <p:cNvSpPr txBox="1">
            <a:spLocks/>
          </p:cNvSpPr>
          <p:nvPr/>
        </p:nvSpPr>
        <p:spPr>
          <a:xfrm>
            <a:off x="2466973" y="2342654"/>
            <a:ext cx="9496425" cy="10844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r>
              <a:rPr lang="en-GB" sz="1400" b="1" dirty="0">
                <a:latin typeface="Century Gothic"/>
              </a:rPr>
              <a:t>Understanding the cost breakdown is top priority:</a:t>
            </a:r>
            <a:r>
              <a:rPr lang="en-GB" sz="1400" dirty="0">
                <a:latin typeface="Century Gothic"/>
              </a:rPr>
              <a:t> Members want a clear answer to two questions: how much they pay NGN, and how stable that cost is. With high sensitivity to volatile energy prices, there is strong demand for prominent, succinct messaging on total contribution (e.g. highlighting what they get for £199 per year), alongside reassurance on how often costs change and why. Highly detailed bill breakdowns are not required. The priority is a </a:t>
            </a:r>
            <a:r>
              <a:rPr lang="en-GB" sz="1400">
                <a:latin typeface="Century Gothic"/>
              </a:rPr>
              <a:t>clear view</a:t>
            </a:r>
            <a:r>
              <a:rPr lang="en-GB" sz="1400" dirty="0">
                <a:latin typeface="Century Gothic"/>
              </a:rPr>
              <a:t> of NGN’s share of the bill supported by a simple visual.</a:t>
            </a:r>
          </a:p>
          <a:p>
            <a:pPr>
              <a:spcBef>
                <a:spcPts val="300"/>
              </a:spcBef>
            </a:pPr>
            <a:endParaRPr lang="en-GB" sz="1400" dirty="0"/>
          </a:p>
        </p:txBody>
      </p:sp>
      <p:sp>
        <p:nvSpPr>
          <p:cNvPr id="8" name="Text Placeholder 14">
            <a:extLst>
              <a:ext uri="{FF2B5EF4-FFF2-40B4-BE49-F238E27FC236}">
                <a16:creationId xmlns:a16="http://schemas.microsoft.com/office/drawing/2014/main" id="{1CE96C42-4701-061C-E697-EDB51C96407B}"/>
              </a:ext>
            </a:extLst>
          </p:cNvPr>
          <p:cNvSpPr txBox="1">
            <a:spLocks/>
          </p:cNvSpPr>
          <p:nvPr/>
        </p:nvSpPr>
        <p:spPr>
          <a:xfrm>
            <a:off x="2466974" y="1007150"/>
            <a:ext cx="9496425" cy="6367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r>
              <a:rPr lang="en-GB" sz="1400" b="1" dirty="0"/>
              <a:t>Focus on essentials and layer the rest:</a:t>
            </a:r>
            <a:r>
              <a:rPr lang="en-GB" sz="1400" dirty="0"/>
              <a:t> Members recognise they are more informed than the average customer but are clear on what customers need: a simple, focused page that prioritises the key figures and context behind the distribution standing charge. Only a minority will engage, so clarity is critical. Additional detail should be optional, delivered via links or expandable sections. Transparency matters, but must be balanced with minimal jargon, strong visuals, and an accessible, easy-to-navigate design.</a:t>
            </a:r>
          </a:p>
        </p:txBody>
      </p:sp>
      <p:sp>
        <p:nvSpPr>
          <p:cNvPr id="10" name="Text Placeholder 6">
            <a:extLst>
              <a:ext uri="{FF2B5EF4-FFF2-40B4-BE49-F238E27FC236}">
                <a16:creationId xmlns:a16="http://schemas.microsoft.com/office/drawing/2014/main" id="{1E9651CC-5E6E-78C0-41DC-5A76BB332089}"/>
              </a:ext>
            </a:extLst>
          </p:cNvPr>
          <p:cNvSpPr txBox="1">
            <a:spLocks/>
          </p:cNvSpPr>
          <p:nvPr/>
        </p:nvSpPr>
        <p:spPr>
          <a:xfrm>
            <a:off x="2466973" y="3661147"/>
            <a:ext cx="9621685" cy="115864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latin typeface="Century Gothic"/>
              </a:rPr>
              <a:t>Alongside this, clearly explain NGN’s role, value and accountability: </a:t>
            </a:r>
            <a:r>
              <a:rPr lang="en-GB" sz="1400" dirty="0">
                <a:latin typeface="Century Gothic"/>
              </a:rPr>
              <a:t>Against the backdrop of low trust in institutions, customers need a simple overview of NGN’s role, how it delivers value, and how it remains accountable. This should cover what NGN does for customers and how this £199 per month is used, a high-level summary of important features they get for this (e.g. safety services), and simple reassurance on regulation and oversight. Detailed explanations of shareholder structures, ownership or financing are not needed and risk confusion.</a:t>
            </a:r>
            <a:br>
              <a:rPr lang="en-GB" sz="1400" dirty="0"/>
            </a:br>
            <a:endParaRPr lang="en-GB" sz="1400" dirty="0"/>
          </a:p>
        </p:txBody>
      </p:sp>
      <p:sp>
        <p:nvSpPr>
          <p:cNvPr id="13" name="Text Placeholder 6">
            <a:extLst>
              <a:ext uri="{FF2B5EF4-FFF2-40B4-BE49-F238E27FC236}">
                <a16:creationId xmlns:a16="http://schemas.microsoft.com/office/drawing/2014/main" id="{3D6699E6-DA1F-B078-390A-57DB6244CD34}"/>
              </a:ext>
            </a:extLst>
          </p:cNvPr>
          <p:cNvSpPr txBox="1">
            <a:spLocks/>
          </p:cNvSpPr>
          <p:nvPr/>
        </p:nvSpPr>
        <p:spPr>
          <a:xfrm>
            <a:off x="2466973" y="5146486"/>
            <a:ext cx="9413503" cy="107852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r>
              <a:rPr lang="en-GB" sz="1400" b="1" dirty="0">
                <a:latin typeface="Century Gothic"/>
              </a:rPr>
              <a:t>More depth would be needed for NGN’s customer research: </a:t>
            </a:r>
            <a:r>
              <a:rPr lang="en-GB" sz="1400" dirty="0">
                <a:latin typeface="Century Gothic"/>
              </a:rPr>
              <a:t>While simple, jargon-free explanations of NGN’s role and visuals remain important here, participants would need more comprehensive information. Showing proportional spend of the key areas NGN money goes towards would help, plus </a:t>
            </a:r>
            <a:r>
              <a:rPr lang="en-GB" sz="1400">
                <a:latin typeface="Century Gothic"/>
              </a:rPr>
              <a:t>incremental learning</a:t>
            </a:r>
            <a:r>
              <a:rPr lang="en-GB" sz="1400" dirty="0">
                <a:latin typeface="Century Gothic"/>
              </a:rPr>
              <a:t> with staged comprehension checks or scenario-based comparisons to support more informed and meaningful evaluation. </a:t>
            </a:r>
          </a:p>
        </p:txBody>
      </p:sp>
      <p:sp>
        <p:nvSpPr>
          <p:cNvPr id="3" name="Slide Number Placeholder 3">
            <a:extLst>
              <a:ext uri="{FF2B5EF4-FFF2-40B4-BE49-F238E27FC236}">
                <a16:creationId xmlns:a16="http://schemas.microsoft.com/office/drawing/2014/main" id="{D382996F-1ECE-D372-C563-95864D8471FD}"/>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7</a:t>
            </a:fld>
            <a:endParaRPr lang="en-GB"/>
          </a:p>
        </p:txBody>
      </p:sp>
      <p:sp>
        <p:nvSpPr>
          <p:cNvPr id="5" name="Rectangle 4">
            <a:extLst>
              <a:ext uri="{FF2B5EF4-FFF2-40B4-BE49-F238E27FC236}">
                <a16:creationId xmlns:a16="http://schemas.microsoft.com/office/drawing/2014/main" id="{A2592E2E-4B02-9995-9FA8-47DC0D3AA5BC}"/>
              </a:ext>
            </a:extLst>
          </p:cNvPr>
          <p:cNvSpPr/>
          <p:nvPr/>
        </p:nvSpPr>
        <p:spPr>
          <a:xfrm>
            <a:off x="-1" y="4354100"/>
            <a:ext cx="1452703" cy="25039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GB" sz="1400" b="1" dirty="0">
                <a:solidFill>
                  <a:srgbClr val="002060"/>
                </a:solidFill>
              </a:rPr>
              <a:t>Objective:</a:t>
            </a:r>
          </a:p>
          <a:p>
            <a:pPr algn="ctr"/>
            <a:r>
              <a:rPr lang="en-GB" sz="1400" b="1" dirty="0">
                <a:solidFill>
                  <a:srgbClr val="002060"/>
                </a:solidFill>
              </a:rPr>
              <a:t>Understand what bill information future research participants need and how best to communicate this </a:t>
            </a:r>
          </a:p>
        </p:txBody>
      </p:sp>
      <p:sp>
        <p:nvSpPr>
          <p:cNvPr id="7" name="Rectangle 6">
            <a:extLst>
              <a:ext uri="{FF2B5EF4-FFF2-40B4-BE49-F238E27FC236}">
                <a16:creationId xmlns:a16="http://schemas.microsoft.com/office/drawing/2014/main" id="{4D095043-DA5E-F0A6-3DE8-50D91F0DF26E}"/>
              </a:ext>
            </a:extLst>
          </p:cNvPr>
          <p:cNvSpPr/>
          <p:nvPr/>
        </p:nvSpPr>
        <p:spPr>
          <a:xfrm>
            <a:off x="-1" y="620714"/>
            <a:ext cx="1452703" cy="373338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GB" sz="1400" b="1" dirty="0">
                <a:solidFill>
                  <a:schemeClr val="accent4"/>
                </a:solidFill>
              </a:rPr>
              <a:t>Objective: </a:t>
            </a:r>
          </a:p>
          <a:p>
            <a:pPr algn="ctr" fontAlgn="base"/>
            <a:r>
              <a:rPr lang="en-GB" sz="1400" b="1" dirty="0">
                <a:solidFill>
                  <a:srgbClr val="002060"/>
                </a:solidFill>
              </a:rPr>
              <a:t>Understand customer information needs regarding the network charge and how best to communicate this information on the NGN webpage</a:t>
            </a:r>
          </a:p>
          <a:p>
            <a:pPr algn="ctr" fontAlgn="base"/>
            <a:endParaRPr lang="en-GB" sz="1400" b="1" dirty="0">
              <a:solidFill>
                <a:schemeClr val="accent4"/>
              </a:solidFill>
            </a:endParaRPr>
          </a:p>
        </p:txBody>
      </p:sp>
      <p:sp>
        <p:nvSpPr>
          <p:cNvPr id="9" name="Left Brace 8">
            <a:extLst>
              <a:ext uri="{FF2B5EF4-FFF2-40B4-BE49-F238E27FC236}">
                <a16:creationId xmlns:a16="http://schemas.microsoft.com/office/drawing/2014/main" id="{7294C81C-C277-812D-3F4D-CE8FCD88DD16}"/>
              </a:ext>
            </a:extLst>
          </p:cNvPr>
          <p:cNvSpPr/>
          <p:nvPr/>
        </p:nvSpPr>
        <p:spPr>
          <a:xfrm>
            <a:off x="1452702" y="1007290"/>
            <a:ext cx="181860" cy="327338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886369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278DF-2E87-96F7-FB97-B0B751B84E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04D7E20-640F-05DC-3DB2-B0A36DBA3150}"/>
              </a:ext>
            </a:extLst>
          </p:cNvPr>
          <p:cNvSpPr>
            <a:spLocks noGrp="1"/>
          </p:cNvSpPr>
          <p:nvPr>
            <p:ph type="body" sz="quarter" idx="13"/>
          </p:nvPr>
        </p:nvSpPr>
        <p:spPr>
          <a:xfrm>
            <a:off x="-1" y="-102"/>
            <a:ext cx="12192000" cy="682854"/>
          </a:xfrm>
        </p:spPr>
        <p:txBody>
          <a:bodyPr/>
          <a:lstStyle/>
          <a:p>
            <a:r>
              <a:rPr lang="en-GB" dirty="0"/>
              <a:t>A majority of panel Members have heard something about hydrogen being used as a fuel in the  future prior to this wave</a:t>
            </a:r>
          </a:p>
        </p:txBody>
      </p:sp>
      <p:sp>
        <p:nvSpPr>
          <p:cNvPr id="5" name="Slide Number Placeholder 3">
            <a:extLst>
              <a:ext uri="{FF2B5EF4-FFF2-40B4-BE49-F238E27FC236}">
                <a16:creationId xmlns:a16="http://schemas.microsoft.com/office/drawing/2014/main" id="{4CA33FC6-BBE4-7E60-DEE3-407C2BE3D9B2}"/>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70</a:t>
            </a:fld>
            <a:endParaRPr lang="en-GB"/>
          </a:p>
        </p:txBody>
      </p:sp>
      <p:sp>
        <p:nvSpPr>
          <p:cNvPr id="12" name="Rectangle 11">
            <a:extLst>
              <a:ext uri="{FF2B5EF4-FFF2-40B4-BE49-F238E27FC236}">
                <a16:creationId xmlns:a16="http://schemas.microsoft.com/office/drawing/2014/main" id="{397CDBC3-901F-E51F-CF5E-77174C9DA07B}"/>
              </a:ext>
            </a:extLst>
          </p:cNvPr>
          <p:cNvSpPr/>
          <p:nvPr/>
        </p:nvSpPr>
        <p:spPr>
          <a:xfrm>
            <a:off x="132678" y="6546270"/>
            <a:ext cx="7731162" cy="3117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900">
                <a:solidFill>
                  <a:schemeClr val="tx1"/>
                </a:solidFill>
              </a:rPr>
              <a:t>Base: 31 Workshop Panel respondents (question not asked of Inclusive Panel)</a:t>
            </a:r>
          </a:p>
        </p:txBody>
      </p:sp>
      <p:sp>
        <p:nvSpPr>
          <p:cNvPr id="14" name="Rectangle 13">
            <a:extLst>
              <a:ext uri="{FF2B5EF4-FFF2-40B4-BE49-F238E27FC236}">
                <a16:creationId xmlns:a16="http://schemas.microsoft.com/office/drawing/2014/main" id="{0EA5B629-A73E-4935-ECC7-B0BA940799E4}"/>
              </a:ext>
            </a:extLst>
          </p:cNvPr>
          <p:cNvSpPr/>
          <p:nvPr/>
        </p:nvSpPr>
        <p:spPr>
          <a:xfrm>
            <a:off x="845575" y="1294764"/>
            <a:ext cx="10764819" cy="300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b="1">
                <a:solidFill>
                  <a:schemeClr val="tx1"/>
                </a:solidFill>
              </a:rPr>
              <a:t>Q. Before the workshop, how much would you say you knew about the potential future uses of hydrogen to reduce emissions in some industries? </a:t>
            </a:r>
          </a:p>
        </p:txBody>
      </p:sp>
      <p:graphicFrame>
        <p:nvGraphicFramePr>
          <p:cNvPr id="10" name="Chart 9">
            <a:extLst>
              <a:ext uri="{FF2B5EF4-FFF2-40B4-BE49-F238E27FC236}">
                <a16:creationId xmlns:a16="http://schemas.microsoft.com/office/drawing/2014/main" id="{A373312F-C18C-3999-89AD-8AA60D7B2D6A}"/>
              </a:ext>
            </a:extLst>
          </p:cNvPr>
          <p:cNvGraphicFramePr/>
          <p:nvPr>
            <p:extLst>
              <p:ext uri="{D42A27DB-BD31-4B8C-83A1-F6EECF244321}">
                <p14:modId xmlns:p14="http://schemas.microsoft.com/office/powerpoint/2010/main" val="2873539481"/>
              </p:ext>
            </p:extLst>
          </p:nvPr>
        </p:nvGraphicFramePr>
        <p:xfrm>
          <a:off x="2751812" y="1595615"/>
          <a:ext cx="6952343" cy="45925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79237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318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17C29-4770-EE10-3A28-84357398936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057E8A5-F17E-A41A-2DEC-84D2FC69AAB3}"/>
              </a:ext>
            </a:extLst>
          </p:cNvPr>
          <p:cNvSpPr>
            <a:spLocks noGrp="1"/>
          </p:cNvSpPr>
          <p:nvPr>
            <p:ph type="body" sz="quarter" idx="13"/>
          </p:nvPr>
        </p:nvSpPr>
        <p:spPr>
          <a:xfrm>
            <a:off x="-1" y="-102"/>
            <a:ext cx="12192000" cy="620815"/>
          </a:xfrm>
        </p:spPr>
        <p:txBody>
          <a:bodyPr/>
          <a:lstStyle/>
          <a:p>
            <a:r>
              <a:rPr lang="en-GB" sz="1800"/>
              <a:t>Key Findings: East Coast Hydrogen Project</a:t>
            </a:r>
          </a:p>
        </p:txBody>
      </p:sp>
      <p:sp>
        <p:nvSpPr>
          <p:cNvPr id="3" name="Slide Number Placeholder 3">
            <a:extLst>
              <a:ext uri="{FF2B5EF4-FFF2-40B4-BE49-F238E27FC236}">
                <a16:creationId xmlns:a16="http://schemas.microsoft.com/office/drawing/2014/main" id="{F0AD7C9F-E76E-DAB0-AA52-A7D42842601D}"/>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8</a:t>
            </a:fld>
            <a:endParaRPr lang="en-GB"/>
          </a:p>
        </p:txBody>
      </p:sp>
      <p:sp>
        <p:nvSpPr>
          <p:cNvPr id="21" name="Rectangle 20">
            <a:extLst>
              <a:ext uri="{FF2B5EF4-FFF2-40B4-BE49-F238E27FC236}">
                <a16:creationId xmlns:a16="http://schemas.microsoft.com/office/drawing/2014/main" id="{239B5ACC-F59A-A6BD-5E61-95023CB191A8}"/>
              </a:ext>
            </a:extLst>
          </p:cNvPr>
          <p:cNvSpPr/>
          <p:nvPr/>
        </p:nvSpPr>
        <p:spPr>
          <a:xfrm>
            <a:off x="-1" y="620712"/>
            <a:ext cx="5733289" cy="6237288"/>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600">
              <a:solidFill>
                <a:schemeClr val="tx1"/>
              </a:solidFill>
            </a:endParaRPr>
          </a:p>
        </p:txBody>
      </p:sp>
      <p:grpSp>
        <p:nvGrpSpPr>
          <p:cNvPr id="14" name="Group 13">
            <a:extLst>
              <a:ext uri="{FF2B5EF4-FFF2-40B4-BE49-F238E27FC236}">
                <a16:creationId xmlns:a16="http://schemas.microsoft.com/office/drawing/2014/main" id="{043028A8-B836-8F31-FEED-3AAB131672FC}"/>
              </a:ext>
            </a:extLst>
          </p:cNvPr>
          <p:cNvGrpSpPr/>
          <p:nvPr/>
        </p:nvGrpSpPr>
        <p:grpSpPr>
          <a:xfrm>
            <a:off x="7150609" y="2240286"/>
            <a:ext cx="5041392" cy="3026668"/>
            <a:chOff x="7181845" y="3777729"/>
            <a:chExt cx="4923496" cy="2727993"/>
          </a:xfrm>
        </p:grpSpPr>
        <p:sp>
          <p:nvSpPr>
            <p:cNvPr id="25" name="Arrow: Left-Right 24">
              <a:extLst>
                <a:ext uri="{FF2B5EF4-FFF2-40B4-BE49-F238E27FC236}">
                  <a16:creationId xmlns:a16="http://schemas.microsoft.com/office/drawing/2014/main" id="{D5D6221E-D7E4-060E-C02B-FF18FF5CD861}"/>
                </a:ext>
              </a:extLst>
            </p:cNvPr>
            <p:cNvSpPr/>
            <p:nvPr/>
          </p:nvSpPr>
          <p:spPr>
            <a:xfrm>
              <a:off x="7359162" y="5039735"/>
              <a:ext cx="4430855" cy="316691"/>
            </a:xfrm>
            <a:prstGeom prst="lef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200" b="1">
                  <a:solidFill>
                    <a:schemeClr val="bg1"/>
                  </a:solidFill>
                </a:rPr>
                <a:t>Anti-net zero</a:t>
              </a:r>
            </a:p>
          </p:txBody>
        </p:sp>
        <p:grpSp>
          <p:nvGrpSpPr>
            <p:cNvPr id="13" name="Group 12">
              <a:extLst>
                <a:ext uri="{FF2B5EF4-FFF2-40B4-BE49-F238E27FC236}">
                  <a16:creationId xmlns:a16="http://schemas.microsoft.com/office/drawing/2014/main" id="{187EF607-590A-7218-B012-99DC90B92289}"/>
                </a:ext>
              </a:extLst>
            </p:cNvPr>
            <p:cNvGrpSpPr/>
            <p:nvPr/>
          </p:nvGrpSpPr>
          <p:grpSpPr>
            <a:xfrm>
              <a:off x="7181845" y="3777729"/>
              <a:ext cx="4923496" cy="2727993"/>
              <a:chOff x="7181845" y="3777729"/>
              <a:chExt cx="4923496" cy="2727993"/>
            </a:xfrm>
          </p:grpSpPr>
          <p:sp>
            <p:nvSpPr>
              <p:cNvPr id="26" name="Arrow: Left-Right 25">
                <a:extLst>
                  <a:ext uri="{FF2B5EF4-FFF2-40B4-BE49-F238E27FC236}">
                    <a16:creationId xmlns:a16="http://schemas.microsoft.com/office/drawing/2014/main" id="{35751FC8-9DBD-C087-3F5B-75C0EBC7C330}"/>
                  </a:ext>
                </a:extLst>
              </p:cNvPr>
              <p:cNvSpPr/>
              <p:nvPr/>
            </p:nvSpPr>
            <p:spPr>
              <a:xfrm rot="16200000">
                <a:off x="8132068" y="4947646"/>
                <a:ext cx="2727993" cy="388160"/>
              </a:xfrm>
              <a:prstGeom prst="leftRightArrow">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Support for ECH project</a:t>
                </a:r>
              </a:p>
            </p:txBody>
          </p:sp>
          <p:sp>
            <p:nvSpPr>
              <p:cNvPr id="27" name="TextBox 26">
                <a:extLst>
                  <a:ext uri="{FF2B5EF4-FFF2-40B4-BE49-F238E27FC236}">
                    <a16:creationId xmlns:a16="http://schemas.microsoft.com/office/drawing/2014/main" id="{B0F8F442-8254-85ED-9082-9A9A91EA61D0}"/>
                  </a:ext>
                </a:extLst>
              </p:cNvPr>
              <p:cNvSpPr txBox="1"/>
              <p:nvPr/>
            </p:nvSpPr>
            <p:spPr>
              <a:xfrm>
                <a:off x="9576797" y="5072156"/>
                <a:ext cx="2528544" cy="276999"/>
              </a:xfrm>
              <a:prstGeom prst="rect">
                <a:avLst/>
              </a:prstGeom>
              <a:noFill/>
              <a:ln w="28575">
                <a:noFill/>
              </a:ln>
            </p:spPr>
            <p:txBody>
              <a:bodyPr wrap="square" rtlCol="0">
                <a:spAutoFit/>
              </a:bodyPr>
              <a:lstStyle/>
              <a:p>
                <a:pPr algn="ctr" fontAlgn="base">
                  <a:spcAft>
                    <a:spcPts val="600"/>
                  </a:spcAft>
                </a:pPr>
                <a:r>
                  <a:rPr lang="en-GB" sz="1200" b="1">
                    <a:solidFill>
                      <a:schemeClr val="bg1"/>
                    </a:solidFill>
                  </a:rPr>
                  <a:t>Pro-net zero</a:t>
                </a:r>
              </a:p>
            </p:txBody>
          </p:sp>
          <p:sp>
            <p:nvSpPr>
              <p:cNvPr id="29" name="TextBox 28">
                <a:extLst>
                  <a:ext uri="{FF2B5EF4-FFF2-40B4-BE49-F238E27FC236}">
                    <a16:creationId xmlns:a16="http://schemas.microsoft.com/office/drawing/2014/main" id="{A46E207A-F428-3649-2540-D956CF838F01}"/>
                  </a:ext>
                </a:extLst>
              </p:cNvPr>
              <p:cNvSpPr txBox="1"/>
              <p:nvPr/>
            </p:nvSpPr>
            <p:spPr>
              <a:xfrm>
                <a:off x="7181845" y="4047220"/>
                <a:ext cx="2034432" cy="776141"/>
              </a:xfrm>
              <a:prstGeom prst="rect">
                <a:avLst/>
              </a:prstGeom>
              <a:solidFill>
                <a:schemeClr val="tx2">
                  <a:lumMod val="20000"/>
                  <a:lumOff val="80000"/>
                </a:schemeClr>
              </a:solidFill>
              <a:ln w="28575">
                <a:noFill/>
              </a:ln>
            </p:spPr>
            <p:txBody>
              <a:bodyPr wrap="square" rtlCol="0" anchor="ctr">
                <a:noAutofit/>
              </a:bodyPr>
              <a:lstStyle/>
              <a:p>
                <a:pPr algn="ctr" fontAlgn="base">
                  <a:spcAft>
                    <a:spcPts val="600"/>
                  </a:spcAft>
                </a:pPr>
                <a:r>
                  <a:rPr lang="en-GB" sz="1200" b="1" dirty="0"/>
                  <a:t>Wider potential converts</a:t>
                </a:r>
              </a:p>
            </p:txBody>
          </p:sp>
          <p:sp>
            <p:nvSpPr>
              <p:cNvPr id="30" name="TextBox 29">
                <a:extLst>
                  <a:ext uri="{FF2B5EF4-FFF2-40B4-BE49-F238E27FC236}">
                    <a16:creationId xmlns:a16="http://schemas.microsoft.com/office/drawing/2014/main" id="{E698F10F-4B2B-29A1-DC43-5BC7E4644D0A}"/>
                  </a:ext>
                </a:extLst>
              </p:cNvPr>
              <p:cNvSpPr txBox="1"/>
              <p:nvPr/>
            </p:nvSpPr>
            <p:spPr>
              <a:xfrm>
                <a:off x="9765991" y="4047220"/>
                <a:ext cx="2034432" cy="776141"/>
              </a:xfrm>
              <a:prstGeom prst="rect">
                <a:avLst/>
              </a:prstGeom>
              <a:solidFill>
                <a:schemeClr val="accent2"/>
              </a:solidFill>
              <a:ln w="28575">
                <a:noFill/>
              </a:ln>
            </p:spPr>
            <p:txBody>
              <a:bodyPr wrap="square" rtlCol="0" anchor="ctr">
                <a:noAutofit/>
              </a:bodyPr>
              <a:lstStyle/>
              <a:p>
                <a:pPr algn="ctr" fontAlgn="base">
                  <a:spcAft>
                    <a:spcPts val="600"/>
                  </a:spcAft>
                </a:pPr>
                <a:r>
                  <a:rPr lang="en-GB" sz="1200" b="1" dirty="0">
                    <a:solidFill>
                      <a:schemeClr val="bg1"/>
                    </a:solidFill>
                  </a:rPr>
                  <a:t>Hopeful supporters</a:t>
                </a:r>
              </a:p>
            </p:txBody>
          </p:sp>
          <p:sp>
            <p:nvSpPr>
              <p:cNvPr id="31" name="TextBox 30">
                <a:extLst>
                  <a:ext uri="{FF2B5EF4-FFF2-40B4-BE49-F238E27FC236}">
                    <a16:creationId xmlns:a16="http://schemas.microsoft.com/office/drawing/2014/main" id="{639A48A0-0358-CF20-3FD6-ABDE00FCC4A8}"/>
                  </a:ext>
                </a:extLst>
              </p:cNvPr>
              <p:cNvSpPr txBox="1"/>
              <p:nvPr/>
            </p:nvSpPr>
            <p:spPr>
              <a:xfrm>
                <a:off x="9765991" y="5444487"/>
                <a:ext cx="2034432" cy="776141"/>
              </a:xfrm>
              <a:prstGeom prst="rect">
                <a:avLst/>
              </a:prstGeom>
              <a:solidFill>
                <a:schemeClr val="accent6">
                  <a:lumMod val="20000"/>
                  <a:lumOff val="80000"/>
                </a:schemeClr>
              </a:solidFill>
              <a:ln w="28575">
                <a:noFill/>
              </a:ln>
            </p:spPr>
            <p:txBody>
              <a:bodyPr wrap="square" rtlCol="0" anchor="ctr">
                <a:noAutofit/>
              </a:bodyPr>
              <a:lstStyle/>
              <a:p>
                <a:pPr algn="ctr" fontAlgn="base">
                  <a:spcAft>
                    <a:spcPts val="600"/>
                  </a:spcAft>
                </a:pPr>
                <a:r>
                  <a:rPr lang="en-GB" sz="1200" b="1" dirty="0"/>
                  <a:t>Environment-focused critics</a:t>
                </a:r>
              </a:p>
            </p:txBody>
          </p:sp>
          <p:sp>
            <p:nvSpPr>
              <p:cNvPr id="32" name="TextBox 31">
                <a:extLst>
                  <a:ext uri="{FF2B5EF4-FFF2-40B4-BE49-F238E27FC236}">
                    <a16:creationId xmlns:a16="http://schemas.microsoft.com/office/drawing/2014/main" id="{6104509A-AA0A-A09F-E7D5-5D390428463D}"/>
                  </a:ext>
                </a:extLst>
              </p:cNvPr>
              <p:cNvSpPr txBox="1"/>
              <p:nvPr/>
            </p:nvSpPr>
            <p:spPr>
              <a:xfrm>
                <a:off x="7205605" y="5460093"/>
                <a:ext cx="2034431" cy="776141"/>
              </a:xfrm>
              <a:prstGeom prst="rect">
                <a:avLst/>
              </a:prstGeom>
              <a:solidFill>
                <a:schemeClr val="bg2">
                  <a:lumMod val="20000"/>
                  <a:lumOff val="80000"/>
                </a:schemeClr>
              </a:solidFill>
              <a:ln w="28575">
                <a:noFill/>
              </a:ln>
            </p:spPr>
            <p:txBody>
              <a:bodyPr wrap="square" rtlCol="0" anchor="ctr">
                <a:noAutofit/>
              </a:bodyPr>
              <a:lstStyle/>
              <a:p>
                <a:pPr algn="ctr" fontAlgn="base">
                  <a:spcAft>
                    <a:spcPts val="600"/>
                  </a:spcAft>
                </a:pPr>
                <a:r>
                  <a:rPr lang="en-GB" sz="1200" b="1" dirty="0"/>
                  <a:t>Policy rejectors</a:t>
                </a:r>
              </a:p>
            </p:txBody>
          </p:sp>
        </p:grpSp>
      </p:grpSp>
      <p:sp>
        <p:nvSpPr>
          <p:cNvPr id="15" name="Rectangle 14">
            <a:extLst>
              <a:ext uri="{FF2B5EF4-FFF2-40B4-BE49-F238E27FC236}">
                <a16:creationId xmlns:a16="http://schemas.microsoft.com/office/drawing/2014/main" id="{EE6C41A1-6278-6B3A-0622-49B11938E991}"/>
              </a:ext>
            </a:extLst>
          </p:cNvPr>
          <p:cNvSpPr/>
          <p:nvPr/>
        </p:nvSpPr>
        <p:spPr>
          <a:xfrm>
            <a:off x="-2" y="620712"/>
            <a:ext cx="6729985" cy="6237288"/>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600" dirty="0">
                <a:solidFill>
                  <a:schemeClr val="tx1"/>
                </a:solidFill>
              </a:rPr>
              <a:t>To better understand the range of perspectives among Members and the wider customer base, we once more developed </a:t>
            </a:r>
            <a:r>
              <a:rPr lang="en-GB" sz="1600" b="1" dirty="0">
                <a:solidFill>
                  <a:schemeClr val="tx1"/>
                </a:solidFill>
              </a:rPr>
              <a:t>qualitative segmentations</a:t>
            </a:r>
            <a:r>
              <a:rPr lang="en-GB" sz="1600" dirty="0">
                <a:solidFill>
                  <a:schemeClr val="tx1"/>
                </a:solidFill>
              </a:rPr>
              <a:t> based on the views expressed.</a:t>
            </a:r>
          </a:p>
          <a:p>
            <a:pPr lvl="1"/>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We identified that </a:t>
            </a:r>
            <a:r>
              <a:rPr lang="en-GB" sz="1600" b="1" dirty="0">
                <a:solidFill>
                  <a:schemeClr val="tx1"/>
                </a:solidFill>
              </a:rPr>
              <a:t>support for the East Coast Hydrogen project is rooted in environmental attitudes, trust in government, cost of living and the strength of appeal of potential associated benefits</a:t>
            </a:r>
            <a:r>
              <a:rPr lang="en-GB" sz="1600" dirty="0">
                <a:solidFill>
                  <a:schemeClr val="tx1"/>
                </a:solidFill>
              </a:rPr>
              <a:t>.</a:t>
            </a:r>
            <a:endParaRPr lang="en-GB" sz="1600" dirty="0">
              <a:solidFill>
                <a:schemeClr val="tx1"/>
              </a:solidFill>
              <a:highlight>
                <a:srgbClr val="FFFF00"/>
              </a:highlight>
            </a:endParaRPr>
          </a:p>
          <a:p>
            <a:endParaRPr lang="en-GB" sz="1600" dirty="0">
              <a:solidFill>
                <a:schemeClr val="tx1"/>
              </a:solidFill>
            </a:endParaRPr>
          </a:p>
          <a:p>
            <a:pPr marL="285750" indent="-285750">
              <a:buFont typeface="Arial" panose="020B0604020202020204" pitchFamily="34" charset="0"/>
              <a:buChar char="•"/>
            </a:pPr>
            <a:r>
              <a:rPr lang="en-GB" sz="1600" b="1" dirty="0">
                <a:solidFill>
                  <a:schemeClr val="tx1"/>
                </a:solidFill>
              </a:rPr>
              <a:t>Being pro-net zero policies does not in itself guarantee support for the project. </a:t>
            </a:r>
            <a:r>
              <a:rPr lang="en-GB" sz="1600" dirty="0">
                <a:solidFill>
                  <a:schemeClr val="tx1"/>
                </a:solidFill>
              </a:rPr>
              <a:t>It is a nuanced picture where Members across the net zero attitude spectrum have concerns which will require reassurance.</a:t>
            </a:r>
          </a:p>
          <a:p>
            <a:pPr marL="285750" indent="-285750">
              <a:buFont typeface="Arial" panose="020B0604020202020204" pitchFamily="34" charset="0"/>
              <a:buChar char="•"/>
            </a:pPr>
            <a:endParaRPr lang="en-GB" sz="1600" dirty="0">
              <a:solidFill>
                <a:schemeClr val="tx1"/>
              </a:solidFill>
            </a:endParaRPr>
          </a:p>
          <a:p>
            <a:pPr marL="285750" indent="-285750">
              <a:buFont typeface="Arial" panose="020B0604020202020204" pitchFamily="34" charset="0"/>
              <a:buChar char="•"/>
            </a:pPr>
            <a:r>
              <a:rPr lang="en-GB" sz="1600" b="1" dirty="0">
                <a:solidFill>
                  <a:schemeClr val="tx1"/>
                </a:solidFill>
              </a:rPr>
              <a:t>Scepticism toward government policies </a:t>
            </a:r>
            <a:r>
              <a:rPr lang="en-GB" sz="1600" dirty="0">
                <a:solidFill>
                  <a:schemeClr val="tx1"/>
                </a:solidFill>
              </a:rPr>
              <a:t>plays an important role in </a:t>
            </a:r>
            <a:r>
              <a:rPr lang="en-GB" sz="1600" b="1" dirty="0">
                <a:solidFill>
                  <a:schemeClr val="tx1"/>
                </a:solidFill>
              </a:rPr>
              <a:t>hindering support for the project</a:t>
            </a:r>
            <a:r>
              <a:rPr lang="en-GB" sz="1600" dirty="0">
                <a:solidFill>
                  <a:schemeClr val="tx1"/>
                </a:solidFill>
              </a:rPr>
              <a:t>. </a:t>
            </a:r>
          </a:p>
          <a:p>
            <a:pPr marL="285750" indent="-285750">
              <a:buFont typeface="Arial" panose="020B0604020202020204" pitchFamily="34" charset="0"/>
              <a:buChar char="•"/>
            </a:pPr>
            <a:endParaRPr lang="en-GB" sz="1600" dirty="0">
              <a:solidFill>
                <a:schemeClr val="tx1"/>
              </a:solidFill>
            </a:endParaRPr>
          </a:p>
          <a:p>
            <a:pPr marL="285750" indent="-285750">
              <a:buFont typeface="Arial" panose="020B0604020202020204" pitchFamily="34" charset="0"/>
              <a:buChar char="•"/>
            </a:pPr>
            <a:r>
              <a:rPr lang="en-GB" sz="1600" dirty="0">
                <a:solidFill>
                  <a:schemeClr val="tx1"/>
                </a:solidFill>
              </a:rPr>
              <a:t>Meanwhile climate change concern and </a:t>
            </a:r>
            <a:r>
              <a:rPr lang="en-GB" sz="1600" b="1" dirty="0">
                <a:solidFill>
                  <a:schemeClr val="tx1"/>
                </a:solidFill>
              </a:rPr>
              <a:t>positivity towards the innovation and ambition of the project are drivers of support.</a:t>
            </a:r>
          </a:p>
          <a:p>
            <a:endParaRPr lang="en-GB" sz="1600" dirty="0">
              <a:solidFill>
                <a:schemeClr val="tx1"/>
              </a:solidFill>
            </a:endParaRPr>
          </a:p>
        </p:txBody>
      </p:sp>
    </p:spTree>
    <p:extLst>
      <p:ext uri="{BB962C8B-B14F-4D97-AF65-F5344CB8AC3E}">
        <p14:creationId xmlns:p14="http://schemas.microsoft.com/office/powerpoint/2010/main" val="3226195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BE05C-3D94-561F-A676-D69124F79E5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12CD505-00DF-65D5-E9A0-FCD0A4415B6C}"/>
              </a:ext>
            </a:extLst>
          </p:cNvPr>
          <p:cNvSpPr/>
          <p:nvPr/>
        </p:nvSpPr>
        <p:spPr>
          <a:xfrm>
            <a:off x="-1" y="3897944"/>
            <a:ext cx="1371872" cy="2968979"/>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GB" sz="1400" b="1" dirty="0">
                <a:solidFill>
                  <a:schemeClr val="accent4"/>
                </a:solidFill>
              </a:rPr>
              <a:t>Objectives: </a:t>
            </a:r>
          </a:p>
          <a:p>
            <a:pPr lvl="0" algn="ctr" defTabSz="914400" fontAlgn="base">
              <a:defRPr/>
            </a:pPr>
            <a:r>
              <a:rPr lang="en-GB" sz="1400" b="1" dirty="0">
                <a:solidFill>
                  <a:schemeClr val="accent4"/>
                </a:solidFill>
              </a:rPr>
              <a:t>Identify the public information needs at the ‘FEED study’ stage and develop consultation principles</a:t>
            </a:r>
          </a:p>
        </p:txBody>
      </p:sp>
      <p:sp>
        <p:nvSpPr>
          <p:cNvPr id="14" name="Rectangle 13">
            <a:extLst>
              <a:ext uri="{FF2B5EF4-FFF2-40B4-BE49-F238E27FC236}">
                <a16:creationId xmlns:a16="http://schemas.microsoft.com/office/drawing/2014/main" id="{E8953AD3-49EB-3B4E-68D8-EDD10F33B2C0}"/>
              </a:ext>
            </a:extLst>
          </p:cNvPr>
          <p:cNvSpPr/>
          <p:nvPr/>
        </p:nvSpPr>
        <p:spPr>
          <a:xfrm>
            <a:off x="-1" y="562707"/>
            <a:ext cx="1382167" cy="3342783"/>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GB" sz="1400" b="1" dirty="0">
                <a:solidFill>
                  <a:schemeClr val="accent4"/>
                </a:solidFill>
              </a:rPr>
              <a:t>Objective: </a:t>
            </a:r>
          </a:p>
          <a:p>
            <a:pPr algn="ctr" fontAlgn="base"/>
            <a:r>
              <a:rPr lang="en-GB" sz="1400" b="1" dirty="0">
                <a:solidFill>
                  <a:schemeClr val="accent4"/>
                </a:solidFill>
              </a:rPr>
              <a:t>Identify which drivers for the project have the most support</a:t>
            </a:r>
          </a:p>
        </p:txBody>
      </p:sp>
      <p:sp>
        <p:nvSpPr>
          <p:cNvPr id="2" name="Text Placeholder 1">
            <a:extLst>
              <a:ext uri="{FF2B5EF4-FFF2-40B4-BE49-F238E27FC236}">
                <a16:creationId xmlns:a16="http://schemas.microsoft.com/office/drawing/2014/main" id="{36F207BB-24C8-0E1D-840C-0BA8F8BF9F24}"/>
              </a:ext>
            </a:extLst>
          </p:cNvPr>
          <p:cNvSpPr>
            <a:spLocks noGrp="1"/>
          </p:cNvSpPr>
          <p:nvPr>
            <p:ph type="body" sz="quarter" idx="13"/>
          </p:nvPr>
        </p:nvSpPr>
        <p:spPr>
          <a:xfrm>
            <a:off x="-1" y="-102"/>
            <a:ext cx="12192000" cy="562809"/>
          </a:xfrm>
        </p:spPr>
        <p:txBody>
          <a:bodyPr/>
          <a:lstStyle/>
          <a:p>
            <a:r>
              <a:rPr lang="en-GB" sz="1800" dirty="0"/>
              <a:t>Key Findings: East Coast Hydrogen Project</a:t>
            </a:r>
          </a:p>
        </p:txBody>
      </p:sp>
      <p:sp>
        <p:nvSpPr>
          <p:cNvPr id="20" name="Text Placeholder 19">
            <a:extLst>
              <a:ext uri="{FF2B5EF4-FFF2-40B4-BE49-F238E27FC236}">
                <a16:creationId xmlns:a16="http://schemas.microsoft.com/office/drawing/2014/main" id="{63C93F57-B7E6-A595-49CF-40DD656B6D8C}"/>
              </a:ext>
            </a:extLst>
          </p:cNvPr>
          <p:cNvSpPr>
            <a:spLocks noGrp="1"/>
          </p:cNvSpPr>
          <p:nvPr>
            <p:ph type="body" sz="quarter" idx="20"/>
          </p:nvPr>
        </p:nvSpPr>
        <p:spPr>
          <a:xfrm>
            <a:off x="1590765" y="1887447"/>
            <a:ext cx="520675" cy="739656"/>
          </a:xfrm>
        </p:spPr>
        <p:txBody>
          <a:bodyPr/>
          <a:lstStyle/>
          <a:p>
            <a:r>
              <a:rPr lang="en-GB"/>
              <a:t>2</a:t>
            </a:r>
          </a:p>
        </p:txBody>
      </p:sp>
      <p:sp>
        <p:nvSpPr>
          <p:cNvPr id="25" name="Text Placeholder 24">
            <a:extLst>
              <a:ext uri="{FF2B5EF4-FFF2-40B4-BE49-F238E27FC236}">
                <a16:creationId xmlns:a16="http://schemas.microsoft.com/office/drawing/2014/main" id="{D5E2F0E0-CF98-ADA4-1150-903A79D01318}"/>
              </a:ext>
            </a:extLst>
          </p:cNvPr>
          <p:cNvSpPr>
            <a:spLocks noGrp="1"/>
          </p:cNvSpPr>
          <p:nvPr>
            <p:ph type="body" sz="quarter" idx="19"/>
          </p:nvPr>
        </p:nvSpPr>
        <p:spPr>
          <a:xfrm>
            <a:off x="1590764" y="744079"/>
            <a:ext cx="520675" cy="739656"/>
          </a:xfrm>
        </p:spPr>
        <p:txBody>
          <a:bodyPr/>
          <a:lstStyle/>
          <a:p>
            <a:r>
              <a:rPr lang="en-GB"/>
              <a:t>1</a:t>
            </a:r>
          </a:p>
        </p:txBody>
      </p:sp>
      <p:sp>
        <p:nvSpPr>
          <p:cNvPr id="27" name="Text Placeholder 26">
            <a:extLst>
              <a:ext uri="{FF2B5EF4-FFF2-40B4-BE49-F238E27FC236}">
                <a16:creationId xmlns:a16="http://schemas.microsoft.com/office/drawing/2014/main" id="{F8879E92-0CE8-83D5-19F1-F1E22AE156B8}"/>
              </a:ext>
            </a:extLst>
          </p:cNvPr>
          <p:cNvSpPr>
            <a:spLocks noGrp="1"/>
          </p:cNvSpPr>
          <p:nvPr>
            <p:ph type="body" sz="quarter" idx="21"/>
          </p:nvPr>
        </p:nvSpPr>
        <p:spPr>
          <a:xfrm>
            <a:off x="1590764" y="3024856"/>
            <a:ext cx="520675" cy="739656"/>
          </a:xfrm>
        </p:spPr>
        <p:txBody>
          <a:bodyPr/>
          <a:lstStyle/>
          <a:p>
            <a:r>
              <a:rPr lang="en-GB"/>
              <a:t>3</a:t>
            </a:r>
          </a:p>
        </p:txBody>
      </p:sp>
      <p:sp>
        <p:nvSpPr>
          <p:cNvPr id="29" name="Text Placeholder 28">
            <a:extLst>
              <a:ext uri="{FF2B5EF4-FFF2-40B4-BE49-F238E27FC236}">
                <a16:creationId xmlns:a16="http://schemas.microsoft.com/office/drawing/2014/main" id="{680A3984-271F-3070-C213-2F37083B2255}"/>
              </a:ext>
            </a:extLst>
          </p:cNvPr>
          <p:cNvSpPr>
            <a:spLocks noGrp="1"/>
          </p:cNvSpPr>
          <p:nvPr>
            <p:ph type="body" sz="quarter" idx="22"/>
          </p:nvPr>
        </p:nvSpPr>
        <p:spPr>
          <a:xfrm>
            <a:off x="1590764" y="4168224"/>
            <a:ext cx="520675" cy="739656"/>
          </a:xfrm>
        </p:spPr>
        <p:txBody>
          <a:bodyPr/>
          <a:lstStyle/>
          <a:p>
            <a:r>
              <a:rPr lang="en-GB">
                <a:solidFill>
                  <a:schemeClr val="bg1"/>
                </a:solidFill>
              </a:rPr>
              <a:t>4</a:t>
            </a:r>
          </a:p>
        </p:txBody>
      </p:sp>
      <p:sp>
        <p:nvSpPr>
          <p:cNvPr id="4" name="Text Placeholder 3">
            <a:extLst>
              <a:ext uri="{FF2B5EF4-FFF2-40B4-BE49-F238E27FC236}">
                <a16:creationId xmlns:a16="http://schemas.microsoft.com/office/drawing/2014/main" id="{7CBAB39D-E61A-4E18-F764-89A423D48A7A}"/>
              </a:ext>
            </a:extLst>
          </p:cNvPr>
          <p:cNvSpPr>
            <a:spLocks noGrp="1"/>
          </p:cNvSpPr>
          <p:nvPr>
            <p:ph type="body" sz="quarter" idx="14"/>
          </p:nvPr>
        </p:nvSpPr>
        <p:spPr>
          <a:xfrm>
            <a:off x="2266545" y="702797"/>
            <a:ext cx="9531216" cy="636732"/>
          </a:xfrm>
        </p:spPr>
        <p:txBody>
          <a:bodyPr/>
          <a:lstStyle/>
          <a:p>
            <a:r>
              <a:rPr lang="en-GB" sz="1400" b="1" dirty="0">
                <a:solidFill>
                  <a:schemeClr val="accent4">
                    <a:lumMod val="50000"/>
                  </a:schemeClr>
                </a:solidFill>
              </a:rPr>
              <a:t>A key concern is wasted resources</a:t>
            </a:r>
            <a:r>
              <a:rPr lang="en-GB" sz="1400" dirty="0">
                <a:solidFill>
                  <a:schemeClr val="accent4">
                    <a:lumMod val="50000"/>
                  </a:schemeClr>
                </a:solidFill>
              </a:rPr>
              <a:t>, due to mistrust in government policies and awareness of previous </a:t>
            </a:r>
            <a:r>
              <a:rPr lang="en-GB" sz="1400">
                <a:solidFill>
                  <a:schemeClr val="accent4">
                    <a:lumMod val="50000"/>
                  </a:schemeClr>
                </a:solidFill>
              </a:rPr>
              <a:t>infrastructure and </a:t>
            </a:r>
            <a:r>
              <a:rPr lang="en-GB" sz="1400" dirty="0">
                <a:solidFill>
                  <a:schemeClr val="accent4">
                    <a:lumMod val="50000"/>
                  </a:schemeClr>
                </a:solidFill>
              </a:rPr>
              <a:t>hydrogen projects which have been cancelled. </a:t>
            </a:r>
          </a:p>
          <a:p>
            <a:pPr marL="285750" indent="-285750">
              <a:buFont typeface="Arial" panose="020B0604020202020204" pitchFamily="34" charset="0"/>
              <a:buChar char="•"/>
            </a:pPr>
            <a:r>
              <a:rPr lang="en-GB" sz="1400" dirty="0">
                <a:solidFill>
                  <a:schemeClr val="accent4">
                    <a:lumMod val="50000"/>
                  </a:schemeClr>
                </a:solidFill>
              </a:rPr>
              <a:t>NGN should avoid using government policy as a rationale for the project, which is met with rejection, and emphasise what makes this project different i.e. </a:t>
            </a:r>
            <a:r>
              <a:rPr lang="en-GB" sz="1400">
                <a:solidFill>
                  <a:schemeClr val="accent4">
                    <a:lumMod val="50000"/>
                  </a:schemeClr>
                </a:solidFill>
              </a:rPr>
              <a:t>to support </a:t>
            </a:r>
            <a:r>
              <a:rPr lang="en-GB" sz="1400" dirty="0">
                <a:solidFill>
                  <a:schemeClr val="accent4">
                    <a:lumMod val="50000"/>
                  </a:schemeClr>
                </a:solidFill>
              </a:rPr>
              <a:t>industry</a:t>
            </a:r>
            <a:r>
              <a:rPr lang="en-GB" sz="1400">
                <a:solidFill>
                  <a:schemeClr val="accent4">
                    <a:lumMod val="50000"/>
                  </a:schemeClr>
                </a:solidFill>
              </a:rPr>
              <a:t>.</a:t>
            </a:r>
            <a:endParaRPr lang="en-GB" sz="1400" dirty="0">
              <a:solidFill>
                <a:schemeClr val="accent4">
                  <a:lumMod val="50000"/>
                </a:schemeClr>
              </a:solidFill>
            </a:endParaRPr>
          </a:p>
          <a:p>
            <a:pPr marL="971550" lvl="1" indent="-285750"/>
            <a:endParaRPr lang="en-GB" sz="1400" dirty="0">
              <a:solidFill>
                <a:schemeClr val="accent4">
                  <a:lumMod val="50000"/>
                </a:schemeClr>
              </a:solidFill>
            </a:endParaRPr>
          </a:p>
          <a:p>
            <a:pPr marL="971550" lvl="1" indent="-285750"/>
            <a:endParaRPr lang="en-GB" sz="1400" dirty="0">
              <a:solidFill>
                <a:schemeClr val="accent4">
                  <a:lumMod val="50000"/>
                </a:schemeClr>
              </a:solidFill>
            </a:endParaRPr>
          </a:p>
          <a:p>
            <a:endParaRPr lang="en-GB" sz="1400" dirty="0"/>
          </a:p>
        </p:txBody>
      </p:sp>
      <p:sp>
        <p:nvSpPr>
          <p:cNvPr id="9" name="Text Placeholder 8">
            <a:extLst>
              <a:ext uri="{FF2B5EF4-FFF2-40B4-BE49-F238E27FC236}">
                <a16:creationId xmlns:a16="http://schemas.microsoft.com/office/drawing/2014/main" id="{8B94480F-DE96-1537-14BF-FBB9D2E4BDD8}"/>
              </a:ext>
            </a:extLst>
          </p:cNvPr>
          <p:cNvSpPr>
            <a:spLocks noGrp="1"/>
          </p:cNvSpPr>
          <p:nvPr>
            <p:ph type="body" sz="quarter" idx="15"/>
          </p:nvPr>
        </p:nvSpPr>
        <p:spPr>
          <a:xfrm>
            <a:off x="2266543" y="1986887"/>
            <a:ext cx="9482547" cy="636732"/>
          </a:xfrm>
        </p:spPr>
        <p:txBody>
          <a:bodyPr/>
          <a:lstStyle/>
          <a:p>
            <a:r>
              <a:rPr lang="en-GB" sz="1400" b="1" dirty="0">
                <a:solidFill>
                  <a:schemeClr val="accent4">
                    <a:lumMod val="50000"/>
                  </a:schemeClr>
                </a:solidFill>
              </a:rPr>
              <a:t>NGN should emphasise the ‘innovation’ this project represents </a:t>
            </a:r>
            <a:r>
              <a:rPr lang="en-GB" sz="1400" dirty="0">
                <a:solidFill>
                  <a:schemeClr val="accent4">
                    <a:lumMod val="50000"/>
                  </a:schemeClr>
                </a:solidFill>
              </a:rPr>
              <a:t>– a positive driver of support for the project which unites both those in favour and wary of net zero policies.</a:t>
            </a:r>
          </a:p>
          <a:p>
            <a:endParaRPr lang="en-GB" sz="1400" dirty="0"/>
          </a:p>
        </p:txBody>
      </p:sp>
      <p:sp>
        <p:nvSpPr>
          <p:cNvPr id="3" name="Slide Number Placeholder 3">
            <a:extLst>
              <a:ext uri="{FF2B5EF4-FFF2-40B4-BE49-F238E27FC236}">
                <a16:creationId xmlns:a16="http://schemas.microsoft.com/office/drawing/2014/main" id="{B0A84511-C798-3F8E-962E-0E45152E218B}"/>
              </a:ext>
            </a:extLst>
          </p:cNvPr>
          <p:cNvSpPr txBox="1">
            <a:spLocks/>
          </p:cNvSpPr>
          <p:nvPr/>
        </p:nvSpPr>
        <p:spPr>
          <a:xfrm>
            <a:off x="11499336" y="53765"/>
            <a:ext cx="596850" cy="411435"/>
          </a:xfrm>
          <a:prstGeom prst="rect">
            <a:avLst/>
          </a:prstGeom>
        </p:spPr>
        <p:txBody>
          <a:bodyPr vert="horz" lIns="91440" tIns="45720" rIns="91440" bIns="45720" rtlCol="0" anchor="ctr"/>
          <a:lstStyle>
            <a:defPPr>
              <a:defRPr lang="en-US"/>
            </a:defPPr>
            <a:lvl1pPr algn="r">
              <a:defRPr sz="1200" b="1">
                <a:solidFill>
                  <a:schemeClr val="bg1"/>
                </a:solidFill>
                <a:latin typeface="Century Gothic" panose="020B0502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17C9725-CDDF-4E1F-A5C1-71F9C95A39C6}" type="slidenum">
              <a:rPr lang="en-GB"/>
              <a:pPr/>
              <a:t>9</a:t>
            </a:fld>
            <a:endParaRPr lang="en-GB"/>
          </a:p>
        </p:txBody>
      </p:sp>
      <p:sp>
        <p:nvSpPr>
          <p:cNvPr id="5" name="TextBox 4">
            <a:extLst>
              <a:ext uri="{FF2B5EF4-FFF2-40B4-BE49-F238E27FC236}">
                <a16:creationId xmlns:a16="http://schemas.microsoft.com/office/drawing/2014/main" id="{E72F0BA6-9C6B-450A-198D-04D1D0E38FB6}"/>
              </a:ext>
            </a:extLst>
          </p:cNvPr>
          <p:cNvSpPr txBox="1"/>
          <p:nvPr/>
        </p:nvSpPr>
        <p:spPr>
          <a:xfrm>
            <a:off x="2266543" y="5311592"/>
            <a:ext cx="9482547" cy="1031051"/>
          </a:xfrm>
          <a:prstGeom prst="rect">
            <a:avLst/>
          </a:prstGeom>
          <a:noFill/>
          <a:ln w="28575">
            <a:noFill/>
          </a:ln>
        </p:spPr>
        <p:txBody>
          <a:bodyPr wrap="square" rtlCol="0">
            <a:spAutoFit/>
          </a:bodyPr>
          <a:lstStyle/>
          <a:p>
            <a:pPr fontAlgn="base">
              <a:spcAft>
                <a:spcPts val="600"/>
              </a:spcAft>
            </a:pPr>
            <a:r>
              <a:rPr lang="en-GB" sz="1400" b="1" dirty="0"/>
              <a:t>Key principles for engagement at the FEED stage include transparency; alongside accessible, targeted and meaningful engagement. </a:t>
            </a:r>
          </a:p>
          <a:p>
            <a:pPr marL="285750" indent="-285750" fontAlgn="base">
              <a:spcAft>
                <a:spcPts val="600"/>
              </a:spcAft>
              <a:buFont typeface="Arial" panose="020B0604020202020204" pitchFamily="34" charset="0"/>
              <a:buChar char="•"/>
            </a:pPr>
            <a:r>
              <a:rPr lang="en-GB" sz="1400" dirty="0"/>
              <a:t>Members want NGN to be very clear about which aspects of the project are subject to</a:t>
            </a:r>
            <a:r>
              <a:rPr lang="en-GB" sz="1400"/>
              <a:t>:</a:t>
            </a:r>
            <a:r>
              <a:rPr lang="en-GB" sz="1400" dirty="0"/>
              <a:t> 		          1) change; 2) meaningful input.</a:t>
            </a:r>
          </a:p>
        </p:txBody>
      </p:sp>
      <p:sp>
        <p:nvSpPr>
          <p:cNvPr id="6" name="TextBox 5">
            <a:extLst>
              <a:ext uri="{FF2B5EF4-FFF2-40B4-BE49-F238E27FC236}">
                <a16:creationId xmlns:a16="http://schemas.microsoft.com/office/drawing/2014/main" id="{242E5F0A-2FF9-42DA-9EB3-BC85A5F9FA8C}"/>
              </a:ext>
            </a:extLst>
          </p:cNvPr>
          <p:cNvSpPr txBox="1"/>
          <p:nvPr/>
        </p:nvSpPr>
        <p:spPr>
          <a:xfrm>
            <a:off x="2217875" y="4125205"/>
            <a:ext cx="9531215" cy="1031051"/>
          </a:xfrm>
          <a:prstGeom prst="rect">
            <a:avLst/>
          </a:prstGeom>
          <a:noFill/>
          <a:ln w="28575">
            <a:noFill/>
          </a:ln>
        </p:spPr>
        <p:txBody>
          <a:bodyPr wrap="square" rtlCol="0">
            <a:spAutoFit/>
          </a:bodyPr>
          <a:lstStyle/>
          <a:p>
            <a:pPr fontAlgn="base">
              <a:spcAft>
                <a:spcPts val="600"/>
              </a:spcAft>
            </a:pPr>
            <a:r>
              <a:rPr lang="en-GB" sz="1400" b="1" dirty="0"/>
              <a:t>At the FEED stage, the consensus is that NGN should adopt an ‘inform’ </a:t>
            </a:r>
            <a:r>
              <a:rPr lang="en-GB" sz="1400" b="1"/>
              <a:t>level of</a:t>
            </a:r>
            <a:r>
              <a:rPr lang="en-GB" sz="1400" b="1" dirty="0"/>
              <a:t> engagement</a:t>
            </a:r>
            <a:r>
              <a:rPr lang="en-GB" sz="1400" dirty="0"/>
              <a:t>, a light touch approach seen as appropriate for the early stages of the project. </a:t>
            </a:r>
          </a:p>
          <a:p>
            <a:pPr marL="285750" indent="-285750" fontAlgn="base">
              <a:spcAft>
                <a:spcPts val="600"/>
              </a:spcAft>
              <a:buFont typeface="Arial" panose="020B0604020202020204" pitchFamily="34" charset="0"/>
              <a:buChar char="•"/>
            </a:pPr>
            <a:r>
              <a:rPr lang="en-GB" sz="1400" dirty="0"/>
              <a:t>The information provided should include justification for the project (including associated benefits and how it differs from previous trials) and where possible impacted locations.</a:t>
            </a:r>
          </a:p>
        </p:txBody>
      </p:sp>
      <p:sp>
        <p:nvSpPr>
          <p:cNvPr id="7" name="Text Placeholder 28">
            <a:extLst>
              <a:ext uri="{FF2B5EF4-FFF2-40B4-BE49-F238E27FC236}">
                <a16:creationId xmlns:a16="http://schemas.microsoft.com/office/drawing/2014/main" id="{60E49716-D84D-E0A4-3A76-6A567EA85385}"/>
              </a:ext>
            </a:extLst>
          </p:cNvPr>
          <p:cNvSpPr txBox="1">
            <a:spLocks/>
          </p:cNvSpPr>
          <p:nvPr/>
        </p:nvSpPr>
        <p:spPr>
          <a:xfrm>
            <a:off x="1590764" y="5311592"/>
            <a:ext cx="520675" cy="739656"/>
          </a:xfrm>
          <a:prstGeom prst="rect">
            <a:avLst/>
          </a:prstGeom>
          <a:solidFill>
            <a:schemeClr val="tx2">
              <a:lumMod val="50000"/>
            </a:schemeClr>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5</a:t>
            </a:r>
          </a:p>
        </p:txBody>
      </p:sp>
      <p:sp>
        <p:nvSpPr>
          <p:cNvPr id="8" name="TextBox 7">
            <a:extLst>
              <a:ext uri="{FF2B5EF4-FFF2-40B4-BE49-F238E27FC236}">
                <a16:creationId xmlns:a16="http://schemas.microsoft.com/office/drawing/2014/main" id="{D06ADC80-9FB3-580F-4161-0E3CA6AFB66D}"/>
              </a:ext>
            </a:extLst>
          </p:cNvPr>
          <p:cNvSpPr txBox="1"/>
          <p:nvPr/>
        </p:nvSpPr>
        <p:spPr>
          <a:xfrm>
            <a:off x="2266544" y="2979051"/>
            <a:ext cx="9531217" cy="738664"/>
          </a:xfrm>
          <a:prstGeom prst="rect">
            <a:avLst/>
          </a:prstGeom>
          <a:noFill/>
          <a:ln w="28575">
            <a:noFill/>
          </a:ln>
        </p:spPr>
        <p:txBody>
          <a:bodyPr wrap="square" rtlCol="0">
            <a:spAutoFit/>
          </a:bodyPr>
          <a:lstStyle/>
          <a:p>
            <a:pPr fontAlgn="base">
              <a:spcAft>
                <a:spcPts val="600"/>
              </a:spcAft>
            </a:pPr>
            <a:r>
              <a:rPr lang="en-GB" sz="1400" b="1" dirty="0">
                <a:solidFill>
                  <a:schemeClr val="accent4">
                    <a:lumMod val="50000"/>
                  </a:schemeClr>
                </a:solidFill>
              </a:rPr>
              <a:t>Support can be further influenced by emphasising the opportunity for this project to create jobs and investment </a:t>
            </a:r>
            <a:r>
              <a:rPr lang="en-GB" sz="1400" dirty="0">
                <a:solidFill>
                  <a:schemeClr val="accent4">
                    <a:lumMod val="50000"/>
                  </a:schemeClr>
                </a:solidFill>
              </a:rPr>
              <a:t>– seen as the most important benefit – </a:t>
            </a:r>
            <a:r>
              <a:rPr lang="en-GB" sz="1400" b="1" dirty="0">
                <a:solidFill>
                  <a:schemeClr val="accent4">
                    <a:lumMod val="50000"/>
                  </a:schemeClr>
                </a:solidFill>
              </a:rPr>
              <a:t>as well as increasing energy security</a:t>
            </a:r>
            <a:r>
              <a:rPr lang="en-GB" sz="1400" dirty="0">
                <a:solidFill>
                  <a:schemeClr val="accent4">
                    <a:lumMod val="50000"/>
                  </a:schemeClr>
                </a:solidFill>
              </a:rPr>
              <a:t>, which also strongly resonates with Members during these uncertain times. </a:t>
            </a:r>
          </a:p>
        </p:txBody>
      </p:sp>
      <p:sp>
        <p:nvSpPr>
          <p:cNvPr id="12" name="Left Brace 11">
            <a:extLst>
              <a:ext uri="{FF2B5EF4-FFF2-40B4-BE49-F238E27FC236}">
                <a16:creationId xmlns:a16="http://schemas.microsoft.com/office/drawing/2014/main" id="{0AF1D49F-7123-07FA-81D2-CD88CA9098DD}"/>
              </a:ext>
            </a:extLst>
          </p:cNvPr>
          <p:cNvSpPr/>
          <p:nvPr/>
        </p:nvSpPr>
        <p:spPr>
          <a:xfrm>
            <a:off x="1382166" y="1040860"/>
            <a:ext cx="181861" cy="25389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Left Brace 12">
            <a:extLst>
              <a:ext uri="{FF2B5EF4-FFF2-40B4-BE49-F238E27FC236}">
                <a16:creationId xmlns:a16="http://schemas.microsoft.com/office/drawing/2014/main" id="{15FE5995-7E80-4313-FDE5-EA3DE2EFAFD4}"/>
              </a:ext>
            </a:extLst>
          </p:cNvPr>
          <p:cNvSpPr/>
          <p:nvPr/>
        </p:nvSpPr>
        <p:spPr>
          <a:xfrm>
            <a:off x="1422284" y="4652287"/>
            <a:ext cx="169818" cy="110158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434914752"/>
      </p:ext>
    </p:extLst>
  </p:cSld>
  <p:clrMapOvr>
    <a:masterClrMapping/>
  </p:clrMapOvr>
</p:sld>
</file>

<file path=ppt/theme/theme1.xml><?xml version="1.0" encoding="utf-8"?>
<a:theme xmlns:a="http://schemas.openxmlformats.org/drawingml/2006/main" name="Office Theme">
  <a:themeElements>
    <a:clrScheme name="BLUE MARBLE">
      <a:dk1>
        <a:srgbClr val="000000"/>
      </a:dk1>
      <a:lt1>
        <a:sysClr val="window" lastClr="FFFFFF"/>
      </a:lt1>
      <a:dk2>
        <a:srgbClr val="4BACC6"/>
      </a:dk2>
      <a:lt2>
        <a:srgbClr val="7F7F7F"/>
      </a:lt2>
      <a:accent1>
        <a:srgbClr val="59B3AA"/>
      </a:accent1>
      <a:accent2>
        <a:srgbClr val="448424"/>
      </a:accent2>
      <a:accent3>
        <a:srgbClr val="675D5F"/>
      </a:accent3>
      <a:accent4>
        <a:srgbClr val="314364"/>
      </a:accent4>
      <a:accent5>
        <a:srgbClr val="4BACC6"/>
      </a:accent5>
      <a:accent6>
        <a:srgbClr val="FC6E42"/>
      </a:accent6>
      <a:hlink>
        <a:srgbClr val="4BACC6"/>
      </a:hlink>
      <a:folHlink>
        <a:srgbClr val="C4E38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50000"/>
          </a:schemeClr>
        </a:solidFill>
        <a:ln>
          <a:noFill/>
        </a:ln>
      </a:spPr>
      <a:bodyPr rtlCol="0" anchor="ctr"/>
      <a:lstStyle>
        <a:defPPr algn="ctr">
          <a:defRPr b="1" dirty="0" smtClean="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ln w="28575">
          <a:solidFill>
            <a:schemeClr val="accent6"/>
          </a:solidFill>
        </a:ln>
      </a:spPr>
      <a:bodyPr wrap="square" rtlCol="0">
        <a:spAutoFit/>
      </a:bodyPr>
      <a:lstStyle>
        <a:defPPr algn="ctr" fontAlgn="base">
          <a:spcAft>
            <a:spcPts val="600"/>
          </a:spcAft>
          <a:defRPr sz="1600" b="1"/>
        </a:defPPr>
      </a:lstStyle>
    </a:txDef>
  </a:objectDefaults>
  <a:extraClrSchemeLst/>
  <a:extLst>
    <a:ext uri="{05A4C25C-085E-4340-85A3-A5531E510DB2}">
      <thm15:themeFamily xmlns:thm15="http://schemas.microsoft.com/office/thememl/2012/main" name="Presentation2" id="{99072A93-DA0F-4D6B-BD56-DEAC2A73AE7B}" vid="{6DA9ACAF-9FFB-47B4-92EC-7CF4141874C2}"/>
    </a:ext>
  </a:extLst>
</a:theme>
</file>

<file path=ppt/theme/theme2.xml><?xml version="1.0" encoding="utf-8"?>
<a:theme xmlns:a="http://schemas.openxmlformats.org/drawingml/2006/main" name="TITLE SLIDE">
  <a:themeElements>
    <a:clrScheme name="Custom 3">
      <a:dk1>
        <a:srgbClr val="00A685"/>
      </a:dk1>
      <a:lt1>
        <a:srgbClr val="FFFFFF"/>
      </a:lt1>
      <a:dk2>
        <a:srgbClr val="00A685"/>
      </a:dk2>
      <a:lt2>
        <a:srgbClr val="FFFFFF"/>
      </a:lt2>
      <a:accent1>
        <a:srgbClr val="F0DF00"/>
      </a:accent1>
      <a:accent2>
        <a:srgbClr val="54C8E8"/>
      </a:accent2>
      <a:accent3>
        <a:srgbClr val="545659"/>
      </a:accent3>
      <a:accent4>
        <a:srgbClr val="DDDAD7"/>
      </a:accent4>
      <a:accent5>
        <a:srgbClr val="FF8300"/>
      </a:accent5>
      <a:accent6>
        <a:srgbClr val="7E57C5"/>
      </a:accent6>
      <a:hlink>
        <a:srgbClr val="003764"/>
      </a:hlink>
      <a:folHlink>
        <a:srgbClr val="5456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NGN powerpoint template widescreen" id="{8D3C7DDF-8C2C-7742-AC19-1E2B4F58A1D1}" vid="{184548BB-2711-2448-9C3E-F25AF57B74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UE MARBLE">
    <a:dk1>
      <a:sysClr val="windowText" lastClr="000000"/>
    </a:dk1>
    <a:lt1>
      <a:sysClr val="window" lastClr="FFFFFF"/>
    </a:lt1>
    <a:dk2>
      <a:srgbClr val="373545"/>
    </a:dk2>
    <a:lt2>
      <a:srgbClr val="CEDBE6"/>
    </a:lt2>
    <a:accent1>
      <a:srgbClr val="3494BA"/>
    </a:accent1>
    <a:accent2>
      <a:srgbClr val="F1AE27"/>
    </a:accent2>
    <a:accent3>
      <a:srgbClr val="75BDA7"/>
    </a:accent3>
    <a:accent4>
      <a:srgbClr val="7A8C8E"/>
    </a:accent4>
    <a:accent5>
      <a:srgbClr val="84ACB6"/>
    </a:accent5>
    <a:accent6>
      <a:srgbClr val="D41833"/>
    </a:accent6>
    <a:hlink>
      <a:srgbClr val="6B9F25"/>
    </a:hlink>
    <a:folHlink>
      <a:srgbClr val="535F6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1db0641-ff92-40d2-b058-31008171d03a">
      <Terms xmlns="http://schemas.microsoft.com/office/infopath/2007/PartnerControls"/>
    </lcf76f155ced4ddcb4097134ff3c332f>
    <TaxCatchAll xmlns="51cf8364-04e3-4479-9259-5784e40240e8"/>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502E00FA1C1B4C89F9101443A72B88" ma:contentTypeVersion="19" ma:contentTypeDescription="Create a new document." ma:contentTypeScope="" ma:versionID="4dd06c8e6ae0299539ab0880fd2befce">
  <xsd:schema xmlns:xsd="http://www.w3.org/2001/XMLSchema" xmlns:xs="http://www.w3.org/2001/XMLSchema" xmlns:p="http://schemas.microsoft.com/office/2006/metadata/properties" xmlns:ns2="41db0641-ff92-40d2-b058-31008171d03a" xmlns:ns3="2062f57c-acab-4609-9d50-7993031bca48" xmlns:ns4="51cf8364-04e3-4479-9259-5784e40240e8" targetNamespace="http://schemas.microsoft.com/office/2006/metadata/properties" ma:root="true" ma:fieldsID="57f396ef6f773f870c251d7e2ed4c6c6" ns2:_="" ns3:_="" ns4:_="">
    <xsd:import namespace="41db0641-ff92-40d2-b058-31008171d03a"/>
    <xsd:import namespace="2062f57c-acab-4609-9d50-7993031bca48"/>
    <xsd:import namespace="51cf8364-04e3-4479-9259-5784e40240e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b0641-ff92-40d2-b058-31008171d0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e6b00f1-0802-47ef-b924-4ebccd15082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62f57c-acab-4609-9d50-7993031bca4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cf8364-04e3-4479-9259-5784e40240e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e849253-3855-4a7d-b694-1c93c05df4f2}" ma:internalName="TaxCatchAll" ma:showField="CatchAllData" ma:web="2062f57c-acab-4609-9d50-7993031bca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85440A-3DD3-4A53-827E-6263D77C2C8B}">
  <ds:schemaRefs>
    <ds:schemaRef ds:uri="http://schemas.microsoft.com/sharepoint/v3/contenttype/forms"/>
  </ds:schemaRefs>
</ds:datastoreItem>
</file>

<file path=customXml/itemProps2.xml><?xml version="1.0" encoding="utf-8"?>
<ds:datastoreItem xmlns:ds="http://schemas.openxmlformats.org/officeDocument/2006/customXml" ds:itemID="{BE23429E-6D83-4A07-8073-A32810AF099A}">
  <ds:schemaRefs>
    <ds:schemaRef ds:uri="2062f57c-acab-4609-9d50-7993031bca48"/>
    <ds:schemaRef ds:uri="http://purl.org/dc/dcmitype/"/>
    <ds:schemaRef ds:uri="51cf8364-04e3-4479-9259-5784e40240e8"/>
    <ds:schemaRef ds:uri="http://purl.org/dc/terms/"/>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41db0641-ff92-40d2-b058-31008171d03a"/>
    <ds:schemaRef ds:uri="http://schemas.microsoft.com/office/2006/metadata/properties"/>
  </ds:schemaRefs>
</ds:datastoreItem>
</file>

<file path=customXml/itemProps3.xml><?xml version="1.0" encoding="utf-8"?>
<ds:datastoreItem xmlns:ds="http://schemas.openxmlformats.org/officeDocument/2006/customXml" ds:itemID="{8BECC0BF-F4DF-4D92-9735-5F025CF5D4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b0641-ff92-40d2-b058-31008171d03a"/>
    <ds:schemaRef ds:uri="2062f57c-acab-4609-9d50-7993031bca48"/>
    <ds:schemaRef ds:uri="51cf8364-04e3-4479-9259-5784e40240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66c4e23-8455-4ea5-9bcd-40d897409e25}" enabled="0" method="" siteId="{a66c4e23-8455-4ea5-9bcd-40d897409e25}" removed="1"/>
</clbl:labelList>
</file>

<file path=docProps/app.xml><?xml version="1.0" encoding="utf-8"?>
<Properties xmlns="http://schemas.openxmlformats.org/officeDocument/2006/extended-properties" xmlns:vt="http://schemas.openxmlformats.org/officeDocument/2006/docPropsVTypes">
  <Template>Blue Marble_PPT Template_2025</Template>
  <TotalTime>1891</TotalTime>
  <Words>9968</Words>
  <Application>Microsoft Office PowerPoint</Application>
  <PresentationFormat>Widescreen</PresentationFormat>
  <Paragraphs>998</Paragraphs>
  <Slides>71</Slides>
  <Notes>34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71</vt:i4>
      </vt:variant>
    </vt:vector>
  </HeadingPairs>
  <TitlesOfParts>
    <vt:vector size="77" baseType="lpstr">
      <vt:lpstr>Arial</vt:lpstr>
      <vt:lpstr>Calibri</vt:lpstr>
      <vt:lpstr>Century Gothic</vt:lpstr>
      <vt:lpstr>Courier New</vt:lpstr>
      <vt:lpstr>Office Theme</vt:lpstr>
      <vt:lpstr>TITLE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 Roberts</dc:creator>
  <cp:lastModifiedBy>Jenny Wilkinson</cp:lastModifiedBy>
  <cp:revision>4</cp:revision>
  <cp:lastPrinted>2015-06-09T16:30:37Z</cp:lastPrinted>
  <dcterms:created xsi:type="dcterms:W3CDTF">2025-06-05T09:26:53Z</dcterms:created>
  <dcterms:modified xsi:type="dcterms:W3CDTF">2026-04-17T08:53:27Z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0x01010048502E00FA1C1B4C89F9101443A72B88</vt:lpwstr>
  </property>
  <property fmtid="{D5CDD505-2E9C-101B-9397-08002B2CF9AE}" pid="3" name="MediaServiceImageTags">
    <vt:lpwstr/>
  </property>
  <property fmtid="{D5CDD505-2E9C-101B-9397-08002B2CF9AE}" pid="4" name="Order">
    <vt:r8>15541400</vt:r8>
  </property>
</Properties>
</file>